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85" r:id="rId2"/>
    <p:sldId id="258" r:id="rId3"/>
    <p:sldId id="261" r:id="rId4"/>
    <p:sldId id="273" r:id="rId5"/>
    <p:sldId id="264" r:id="rId6"/>
    <p:sldId id="287" r:id="rId7"/>
    <p:sldId id="260" r:id="rId8"/>
    <p:sldId id="267" r:id="rId9"/>
    <p:sldId id="289" r:id="rId10"/>
    <p:sldId id="282" r:id="rId11"/>
    <p:sldId id="277" r:id="rId12"/>
    <p:sldId id="283" r:id="rId13"/>
    <p:sldId id="278" r:id="rId14"/>
    <p:sldId id="279" r:id="rId15"/>
    <p:sldId id="280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FD2C-7EFD-4413-A089-0B809FB667F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BCFA7-5A9B-4DBD-B0E6-ED52D075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E12CB-A9FF-40A8-BA4C-463149E52D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AD8-5ED3-42D7-AFEF-20857D3C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AD8-5ED3-42D7-AFEF-20857D3C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1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AD8-5ED3-42D7-AFEF-20857D3C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851E-4DF9-44AE-8F25-A4C3D51BC64B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B88-F197-468C-AF95-F31284B1DE17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D02-4204-4CE8-9E68-5B477E5B4619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8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25E0-444B-4768-B828-50DEF193FC3E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6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A111-1177-416E-821D-FF4FE5C4A798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1629-AE31-4FF4-805F-A4A212EF8689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299F-BC98-44F7-832D-2E3A7E0C7E9A}" type="datetime1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8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EDD6-21F1-48F5-B90F-ED3B66B7253B}" type="datetime1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4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749-650F-41A4-92A5-3DAA764B2924}" type="datetime1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E7DF-92CD-4878-A4AD-E78112E80FEF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FEA-186B-4CB5-B66B-6C07A253AC26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20DB-E017-4B7C-B3C0-4019E8E6B641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1929-1ED1-4EEB-A548-1201DA63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457200" y="1066800"/>
            <a:ext cx="1905000" cy="5105400"/>
          </a:xfrm>
          <a:prstGeom prst="can">
            <a:avLst/>
          </a:prstGeom>
          <a:solidFill>
            <a:srgbClr val="7030A0"/>
          </a:solidFill>
          <a:ln w="7620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2438400" y="1066800"/>
            <a:ext cx="1905000" cy="5105400"/>
          </a:xfrm>
          <a:prstGeom prst="can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419600" y="1066800"/>
            <a:ext cx="1905000" cy="5029200"/>
          </a:xfrm>
          <a:prstGeom prst="can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400800" y="1066800"/>
            <a:ext cx="1905000" cy="5105400"/>
          </a:xfrm>
          <a:prstGeom prst="can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1752600" cy="1828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743200"/>
            <a:ext cx="1752600" cy="1828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743200"/>
            <a:ext cx="1752600" cy="1828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743200"/>
            <a:ext cx="1752600" cy="1828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36524"/>
            <a:ext cx="8811490" cy="65829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801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n 11"/>
          <p:cNvSpPr/>
          <p:nvPr/>
        </p:nvSpPr>
        <p:spPr>
          <a:xfrm>
            <a:off x="165460" y="1171396"/>
            <a:ext cx="1735482" cy="283502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1689" y="3554261"/>
            <a:ext cx="1749440" cy="497388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C:\Documents and Settings\Lab 26\Desktop\presentation\2aj0ri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47" y="4058141"/>
            <a:ext cx="1399366" cy="865421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 flipV="1">
            <a:off x="1007240" y="1647386"/>
            <a:ext cx="0" cy="232947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68050" y="1464338"/>
            <a:ext cx="4838363" cy="23149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69416" y="1471383"/>
            <a:ext cx="7274" cy="233157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62883" y="213506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320862" y="2440288"/>
            <a:ext cx="672041" cy="499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70488" y="2620609"/>
            <a:ext cx="8821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উচ্চতা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719047" y="1463150"/>
            <a:ext cx="93639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07966" y="1209773"/>
            <a:ext cx="17288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ভূমির ব্যাসার্ধ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73943" y="1177888"/>
            <a:ext cx="1741143" cy="46949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V="1">
            <a:off x="1007240" y="1412637"/>
            <a:ext cx="907846" cy="1867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70180" y="935500"/>
            <a:ext cx="4521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43611" y="2190153"/>
                <a:ext cx="450604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en-GB" sz="28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28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11" y="2190153"/>
                <a:ext cx="4506042" cy="523220"/>
              </a:xfrm>
              <a:prstGeom prst="rect">
                <a:avLst/>
              </a:prstGeom>
              <a:blipFill>
                <a:blip r:embed="rId4"/>
                <a:stretch>
                  <a:fillRect l="-2022" t="-13636" r="-1887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73943" y="124848"/>
            <a:ext cx="8804411" cy="6342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বেলনের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গ্রতলের বা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পৃষ্ঠতলের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সূত্র নির্ণয়ঃ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412215" y="859376"/>
                <a:ext cx="3566139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 ভূমির ক্ষেত্রফল=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15" y="859376"/>
                <a:ext cx="3566139" cy="523220"/>
              </a:xfrm>
              <a:prstGeom prst="rect">
                <a:avLst/>
              </a:prstGeom>
              <a:blipFill>
                <a:blip r:embed="rId5"/>
                <a:stretch>
                  <a:fillRect l="-3407"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577861" y="4044793"/>
                <a:ext cx="35661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 ভূমির ক্ষেত্রফল=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61" y="4044793"/>
                <a:ext cx="3566139" cy="523220"/>
              </a:xfrm>
              <a:prstGeom prst="rect">
                <a:avLst/>
              </a:prstGeom>
              <a:blipFill>
                <a:blip r:embed="rId6"/>
                <a:stretch>
                  <a:fillRect l="-3419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73943" y="4743113"/>
                <a:ext cx="8804412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সমগ্র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বক্রতলের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GB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bn-IN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বৃ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ত্তাকার ক্ষেত্রের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=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endParaRPr lang="b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IN" sz="2400" dirty="0"/>
                  <a:t>                             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endParaRPr lang="en-GB" sz="2400" dirty="0"/>
              </a:p>
              <a:p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3" y="4743113"/>
                <a:ext cx="8804412" cy="1569660"/>
              </a:xfrm>
              <a:prstGeom prst="rect">
                <a:avLst/>
              </a:prstGeom>
              <a:blipFill>
                <a:blip r:embed="rId7"/>
                <a:stretch>
                  <a:fillRect l="-966" t="-3422" b="-684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EBC5-FDDD-4897-91E0-BD111B00D3A7}" type="datetime1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10</a:t>
            </a:fld>
            <a:endParaRPr lang="en-US"/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85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14653 L 0.00886 -0.36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01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48148E-6 C 0.01666 -0.01829 0.03073 -0.03542 0.06302 -0.04445 C 0.09479 -0.05255 0.14739 -0.05185 0.19409 -0.05255 C 0.24097 -0.05255 0.31041 -0.04838 0.3434 -0.04815 C 0.37656 -0.04746 0.38454 -0.04954 0.3934 -0.04954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3.61111E-6 0.0294 C 3.61111E-6 0.04236 0.10607 0.05879 0.19218 0.05879 L 0.38472 0.0587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6" grpId="0" animBg="1"/>
      <p:bldP spid="6" grpId="0"/>
      <p:bldP spid="35" grpId="0" animBg="1"/>
      <p:bldP spid="41" grpId="0" animBg="1"/>
      <p:bldP spid="42" grpId="0" animBg="1"/>
      <p:bldP spid="42" grpId="1" animBg="1"/>
      <p:bldP spid="49" grpId="0"/>
      <p:bldP spid="61" grpId="0" animBg="1"/>
      <p:bldP spid="67" grpId="0" animBg="1"/>
      <p:bldP spid="38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66257"/>
            <a:ext cx="8728364" cy="59241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                        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1673" y="843982"/>
                <a:ext cx="8728364" cy="54337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পরিধি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rgbClr val="002060"/>
                    </a:solidFill>
                  </a:rPr>
                  <a:t>50</a:t>
                </a:r>
                <a:r>
                  <a:rPr lang="en-GB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এবং</a:t>
                </a:r>
                <a:r>
                  <a:rPr lang="en-GB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GB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25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.। সিলিন্ডারের 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সমগ্রতলের 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নির্ণয় কর।  </a:t>
                </a:r>
              </a:p>
              <a:p>
                <a:r>
                  <a:rPr lang="bn-IN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আছে,সিলিন্ডারের উচ্চতা </a:t>
                </a:r>
                <a:r>
                  <a:rPr lang="en-US" sz="2400" dirty="0" smtClean="0">
                    <a:latin typeface="NikoshBAN" panose="02000000000000000000" pitchFamily="2" charset="0"/>
                  </a:rPr>
                  <a:t>h</a:t>
                </a:r>
                <a:r>
                  <a:rPr lang="bn-IN" sz="2400" dirty="0" smtClean="0">
                    <a:latin typeface="NikoshBAN" panose="02000000000000000000" pitchFamily="2" charset="0"/>
                  </a:rPr>
                  <a:t>=</a:t>
                </a:r>
                <a:r>
                  <a:rPr lang="bn-IN" sz="24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Times New Roman" panose="02020603050405020304" pitchFamily="18" charset="0"/>
                  </a:rPr>
                  <a:t>25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ধরি,সিলিন্ডারের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আমরা জানি, পরিধি </a:t>
                </a:r>
                <a:r>
                  <a:rPr lang="bn-IN" sz="2400" dirty="0">
                    <a:latin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একক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প্রশ্ন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Times New Roman" panose="02020603050405020304" pitchFamily="18" charset="0"/>
                  </a:rPr>
                  <a:t>50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বা,</a:t>
                </a:r>
                <a:r>
                  <a:rPr lang="bn-IN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spc="-300" dirty="0"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l-GR" sz="24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den>
                    </m:f>
                    <m:r>
                      <a:rPr lang="bn-IN" sz="2400" b="0" i="0" spc="-3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bn-IN" sz="2400" spc="-3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3.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1416 </m:t>
                        </m:r>
                      </m:den>
                    </m:f>
                  </m:oMath>
                </a14:m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∴</m:t>
                    </m:r>
                  </m:oMath>
                </a14:m>
                <a:r>
                  <a:rPr lang="bn-IN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bn-IN" sz="2400" dirty="0">
                    <a:latin typeface="Times New Roman" panose="02020603050405020304" pitchFamily="18" charset="0"/>
                  </a:rPr>
                  <a:t>.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bn-IN" sz="2400" dirty="0">
                    <a:latin typeface="NikoshBAN" panose="02000000000000000000" pitchFamily="2" charset="0"/>
                  </a:rPr>
                  <a:t>= 7.96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.(প্রায়)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আবার,সিলিন্ডারের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সমগ্রতলের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bn-IN" sz="2400" dirty="0">
                    <a:latin typeface="NikoshBAN" panose="02000000000000000000" pitchFamily="2" charset="0"/>
                  </a:rPr>
                  <a:t> =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bn-IN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  <a:r>
                  <a:rPr lang="bn-IN" sz="2400" dirty="0" smtClean="0">
                    <a:latin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3.1416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bn-IN" sz="2400" dirty="0" smtClean="0">
                    <a:latin typeface="NikoshBAN" panose="02000000000000000000" pitchFamily="2" charset="0"/>
                  </a:rPr>
                  <a:t>7.96</a:t>
                </a:r>
                <a:r>
                  <a:rPr lang="en-GB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bn-I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বর্গসে.মি.</a:t>
                </a:r>
                <a:endParaRPr lang="en-GB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  <a:r>
                  <a:rPr lang="bn-IN" sz="2400" dirty="0" smtClean="0">
                    <a:latin typeface="NikoshBAN" panose="02000000000000000000" pitchFamily="2" charset="0"/>
                  </a:rPr>
                  <a:t>= </a:t>
                </a:r>
                <a:r>
                  <a:rPr lang="bn-IN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50.02998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বর্গসে.মি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</a:t>
                </a:r>
                <a:r>
                  <a:rPr lang="bn-IN" sz="2400" dirty="0" smtClean="0">
                    <a:latin typeface="NikoshBAN" panose="02000000000000000000" pitchFamily="2" charset="0"/>
                  </a:rPr>
                  <a:t>= </a:t>
                </a:r>
                <a:r>
                  <a:rPr lang="bn-IN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50.03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বর্গসে.মি. (প্রায়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843982"/>
                <a:ext cx="8728364" cy="5433795"/>
              </a:xfrm>
              <a:prstGeom prst="rect">
                <a:avLst/>
              </a:prstGeom>
              <a:blipFill>
                <a:blip r:embed="rId2"/>
                <a:stretch>
                  <a:fillRect l="-1601" t="-122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6752-68F8-4FC6-999E-79CC4E47D6D2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11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n 11"/>
          <p:cNvSpPr/>
          <p:nvPr/>
        </p:nvSpPr>
        <p:spPr>
          <a:xfrm>
            <a:off x="1304609" y="739120"/>
            <a:ext cx="2030484" cy="284836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2480" y="3086014"/>
            <a:ext cx="2022734" cy="5014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408732" y="1005444"/>
            <a:ext cx="12988" cy="233980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63339" y="1701368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90671" y="1993755"/>
            <a:ext cx="88132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02772" y="1762923"/>
            <a:ext cx="8821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উচ্চতা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08348" y="3345248"/>
            <a:ext cx="93639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04921" y="2964916"/>
            <a:ext cx="16625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ভূমির ব্যাসার্ধ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306738" y="732548"/>
            <a:ext cx="2030484" cy="5158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2333706" y="3324166"/>
            <a:ext cx="1015242" cy="21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15254" y="2841422"/>
            <a:ext cx="4521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52400" y="136774"/>
            <a:ext cx="8783782" cy="49883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আয়তনের সূত্র নির্ণয়ঃ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92579" y="3885742"/>
                <a:ext cx="35436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 ভূমির ক্ষেত্রফল=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79" y="3885742"/>
                <a:ext cx="3543603" cy="523220"/>
              </a:xfrm>
              <a:prstGeom prst="rect">
                <a:avLst/>
              </a:prstGeom>
              <a:blipFill>
                <a:blip r:embed="rId3"/>
                <a:stretch>
                  <a:fillRect l="-3614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007242" y="5008771"/>
                <a:ext cx="738861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আয়তন= (ভূমির ক্ষেত্রফল</a:t>
                </a:r>
                <a:r>
                  <a:rPr lang="bn-IN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NikoshBAN" panose="02000000000000000000" pitchFamily="2" charset="0"/>
                  </a:rPr>
                  <a:t>×উচ্চতা) ঘন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bn-I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IN" sz="3200" dirty="0">
                    <a:solidFill>
                      <a:schemeClr val="tx1"/>
                    </a:solidFill>
                  </a:rPr>
                  <a:t>                 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ঘনএকক</a:t>
                </a:r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42" y="5008771"/>
                <a:ext cx="7388614" cy="1077218"/>
              </a:xfrm>
              <a:prstGeom prst="rect">
                <a:avLst/>
              </a:prstGeom>
              <a:blipFill>
                <a:blip r:embed="rId4"/>
                <a:stretch>
                  <a:fillRect l="-2063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D518-3E18-4EE6-AE17-5029FE20C7BE}" type="datetime1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12</a:t>
            </a:fld>
            <a:endParaRPr lang="en-US"/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chemeClr val="accent6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36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52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1.38889E-6 0.06366 C -1.38889E-6 0.09213 0.06424 0.12848 0.11667 0.12848 L 0.2342 0.12848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/>
      <p:bldP spid="35" grpId="0" animBg="1"/>
      <p:bldP spid="41" grpId="0" animBg="1"/>
      <p:bldP spid="42" grpId="0" animBg="1"/>
      <p:bldP spid="49" grpId="0"/>
      <p:bldP spid="6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817" y="164321"/>
            <a:ext cx="8728365" cy="49883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                    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21" y="1551084"/>
            <a:ext cx="1462411" cy="532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73253" y="1578195"/>
                <a:ext cx="7362930" cy="497405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বেলনের ভূমির ব্যাসার্ধ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IN" sz="2400" spc="-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বেলনের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এবং আয়তন=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ঘন একক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প্রশ্ন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বা,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50  ---------(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এবং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--------(</a:t>
                </a:r>
                <a:r>
                  <a:rPr lang="en-US" sz="2400" dirty="0">
                    <a:cs typeface="NikoshBAN" pitchFamily="2" charset="0"/>
                  </a:rPr>
                  <a:t>2)</a:t>
                </a:r>
              </a:p>
              <a:p>
                <a:r>
                  <a:rPr lang="en-US" sz="2400" dirty="0">
                    <a:cs typeface="NikoshBAN" pitchFamily="2" charset="0"/>
                  </a:rPr>
                  <a:t>2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নং সমীকরণকে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IN" sz="2400" dirty="0">
                    <a:cs typeface="NikoshBAN" pitchFamily="2" charset="0"/>
                  </a:rPr>
                  <a:t>নং সমীকরন দ্বারা ভাগ করে পাই,</a:t>
                </a:r>
              </a:p>
              <a:p>
                <a:r>
                  <a:rPr lang="bn-IN" sz="2400" dirty="0">
                    <a:cs typeface="NikoshBAN" pitchFamily="2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l-GR" sz="24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l-GR" sz="24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1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NikoshBAN" panose="02000000000000000000" pitchFamily="2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150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GB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GB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400" dirty="0"/>
                  <a:t>3</a:t>
                </a:r>
                <a:endParaRPr lang="en-GB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/>
                  <a:t>r</a:t>
                </a:r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IN" sz="2400" dirty="0">
                    <a:cs typeface="NikoshBAN" pitchFamily="2" charset="0"/>
                  </a:rPr>
                  <a:t>নং সমীকরণে বসিয়ে পাই,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</a:rPr>
                  <a:t>×3 ×h=50</a:t>
                </a:r>
              </a:p>
              <a:p>
                <a:r>
                  <a:rPr lang="en-US" sz="2400" dirty="0">
                    <a:latin typeface="Calibri" panose="020F0502020204030204" pitchFamily="34" charset="0"/>
                  </a:rPr>
                  <a:t>                                                   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400" dirty="0">
                    <a:latin typeface="Calibri" panose="020F0502020204030204" pitchFamily="34" charset="0"/>
                  </a:rPr>
                  <a:t> 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libri" panose="020F0502020204030204" pitchFamily="34" charset="0"/>
                          </a:rPr>
                          <m:t>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50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libri" panose="020F0502020204030204" pitchFamily="34" charset="0"/>
                          </a:rPr>
                          <m:t>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=5.305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ভূমির ব্যাসার্ধ </a:t>
                </a:r>
                <a:r>
                  <a:rPr lang="en-US" sz="2400" dirty="0"/>
                  <a:t>3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IN" sz="2400" spc="-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400" spc="-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 </a:t>
                </a:r>
                <a:r>
                  <a:rPr lang="en-US" sz="2400" dirty="0"/>
                  <a:t>5.31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)।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53" y="1578195"/>
                <a:ext cx="7362930" cy="4974054"/>
              </a:xfrm>
              <a:prstGeom prst="rect">
                <a:avLst/>
              </a:prstGeom>
              <a:blipFill>
                <a:blip r:embed="rId2"/>
                <a:stretch>
                  <a:fillRect l="-1072" t="-1462" b="-15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7817" y="595427"/>
            <a:ext cx="872836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বেলনের বক্রতলের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বর্গ সে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এবং আয়তন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ঘন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বেলনের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উচ্চতা এবং ভূমির ব্যাসার্ধ নির্ণয় কর।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BA31-F07B-4C4F-BE77-21F6636E9500}" type="datetime1">
              <a:rPr lang="en-US" smtClean="0"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3336"/>
            <a:ext cx="3086100" cy="365125"/>
          </a:xfrm>
        </p:spPr>
        <p:txBody>
          <a:bodyPr/>
          <a:lstStyle/>
          <a:p>
            <a:r>
              <a:rPr lang="en-US" dirty="0" smtClean="0"/>
              <a:t>hamidurrahman57@gmail.com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69773"/>
            <a:ext cx="2057400" cy="365125"/>
          </a:xfrm>
        </p:spPr>
        <p:txBody>
          <a:bodyPr/>
          <a:lstStyle/>
          <a:p>
            <a:fld id="{02831929-1ED1-4EEB-A548-1201DA6364FB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171474"/>
            <a:ext cx="8728364" cy="70284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                               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1507205"/>
            <a:ext cx="6606743" cy="56667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1.বেলন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সিলিন্ডারের ভূমির ক্ষেত্রফল নির্ণয়ের সূত্র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=?   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7" y="3373465"/>
            <a:ext cx="66067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4.বেলন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সিলিন্ডারের আয়তন নির্ণয়ের সূত্র =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818" y="2118487"/>
            <a:ext cx="6606744" cy="5666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সিলিন্ডারের বক্রতলের ক্ষেত্রফল নির্ণয়ের সূত্র =? </a:t>
            </a:r>
            <a:endParaRPr lang="en-GB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18" y="2747764"/>
            <a:ext cx="6606743" cy="56667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3.সিলিন্ডারের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নির্ণয়ের সূত্র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?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864417" y="3357369"/>
                <a:ext cx="2071765" cy="58276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17" y="3357369"/>
                <a:ext cx="2071765" cy="582767"/>
              </a:xfrm>
              <a:prstGeom prst="rect">
                <a:avLst/>
              </a:prstGeom>
              <a:blipFill>
                <a:blip r:embed="rId2"/>
                <a:stretch>
                  <a:fillRect t="-1000" b="-2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858205" y="2138198"/>
                <a:ext cx="2077977" cy="56667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800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05" y="2138198"/>
                <a:ext cx="2077977" cy="566670"/>
              </a:xfrm>
              <a:prstGeom prst="rect">
                <a:avLst/>
              </a:prstGeom>
              <a:blipFill>
                <a:blip r:embed="rId3"/>
                <a:stretch>
                  <a:fillRect t="-5102" b="-2142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864417" y="2747763"/>
                <a:ext cx="2071765" cy="56667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800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(r + 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17" y="2747763"/>
                <a:ext cx="2071765" cy="566671"/>
              </a:xfrm>
              <a:prstGeom prst="rect">
                <a:avLst/>
              </a:prstGeom>
              <a:blipFill>
                <a:blip r:embed="rId4"/>
                <a:stretch>
                  <a:fillRect t="-5102" b="-2142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076-9159-48FE-9AD2-75D773FEB4D0}" type="datetime1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58206" y="1507205"/>
                <a:ext cx="2077976" cy="566671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06" y="1507205"/>
                <a:ext cx="2077976" cy="566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38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4" y="2393034"/>
            <a:ext cx="8665152" cy="37240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লোহার নিরেট গোলকের ব্যাসার্ধ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</a:rPr>
              <a:t>6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সে.মি.এবং একটি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সিলিন্ডারের দৈর্ঘ্য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</a:rPr>
              <a:t>8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সে.মি.ও ব্যাস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</a:rPr>
              <a:t>6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সে.মি.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dirty="0" smtClean="0">
                <a:ln/>
                <a:latin typeface="NikoshBAN" pitchFamily="2" charset="0"/>
                <a:cs typeface="NikoshBAN" pitchFamily="2" charset="0"/>
              </a:rPr>
              <a:t>গোলকটির পৃষ্ঠতলের ক্ষেত্রফল কত</a:t>
            </a:r>
            <a:r>
              <a:rPr lang="en-US" sz="32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?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                             ২</a:t>
            </a: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সিলিন্ডারটির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গোলকটি গলিয়ে উদ্দীপকের কয়টি লোহার নিরেট সিলিন্ডার প্রস্তুত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করা যাবে ?                                                              ৪   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07398" y="408059"/>
            <a:ext cx="3589627" cy="7571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23A7-C14B-4C13-AE16-B27EAE21C4CB}" type="datetime1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15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5204452" y="288648"/>
            <a:ext cx="2632120" cy="1287460"/>
          </a:xfrm>
          <a:prstGeom prst="actionButtonHome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3795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A835-84C4-426F-815E-C86DE8A40C57}" type="datetime1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28950" y="610781"/>
            <a:ext cx="3086100" cy="1470025"/>
          </a:xfrm>
        </p:spPr>
        <p:txBody>
          <a:bodyPr>
            <a:no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2449"/>
            <a:ext cx="6248400" cy="428477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7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63-9AAC-4ECC-8CF0-E94C048C363C}" type="datetime1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>
            <a:normAutofit/>
          </a:bodyPr>
          <a:lstStyle/>
          <a:p>
            <a:r>
              <a:rPr lang="en-US" sz="3000" dirty="0"/>
              <a:t>                               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sz="half" idx="4294967295"/>
          </p:nvPr>
        </p:nvSpPr>
        <p:spPr>
          <a:xfrm>
            <a:off x="312118" y="1993919"/>
            <a:ext cx="4319588" cy="3943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মোহাম্মদ হামিদুর রহমান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 ও বিজ্ঞান)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এম.এসসি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,বি.এড।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পাইলট উচ্চ বিদ্যালয়।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18404" y="2017228"/>
            <a:ext cx="4192587" cy="3920335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 নবম-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ষোড়শ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বেলনের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আয়তন এবং পৃষ্ঠতলের ক্ষেত্রফল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সময়ঃ৫০মিনিট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392" y="557688"/>
            <a:ext cx="8610599" cy="831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66" y="2114093"/>
            <a:ext cx="1474034" cy="1455513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4707077" y="1472733"/>
            <a:ext cx="4215243" cy="490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prstTxWarp prst="textDeflat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11721" y="1472733"/>
            <a:ext cx="4319985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prstTxWarp prst="textDeflat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70C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0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776027"/>
            <a:ext cx="1717964" cy="1920077"/>
          </a:xfrm>
          <a:prstGeom prst="rect">
            <a:avLst/>
          </a:prstGeom>
        </p:spPr>
      </p:pic>
      <p:pic>
        <p:nvPicPr>
          <p:cNvPr id="4" name="Picture 6" descr="I:\MATH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6" y="955964"/>
            <a:ext cx="1925782" cy="209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Documents and Settings\Lab 26\Desktop\presentation\mumbai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820" y="955964"/>
            <a:ext cx="2094975" cy="209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47530" y="3839137"/>
            <a:ext cx="1319806" cy="199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000" l="22667" r="78667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439" t="6878" r="14239" b="7760"/>
          <a:stretch/>
        </p:blipFill>
        <p:spPr>
          <a:xfrm>
            <a:off x="6543365" y="955964"/>
            <a:ext cx="2073606" cy="209704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65" b="65672" l="2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7559" b="34084"/>
          <a:stretch/>
        </p:blipFill>
        <p:spPr>
          <a:xfrm>
            <a:off x="4359826" y="4190626"/>
            <a:ext cx="4257145" cy="1287283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843760" y="6150652"/>
            <a:ext cx="2111475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বেলন / সিলিন্ডার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90" y="6150652"/>
            <a:ext cx="645621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কোন ধরনের ঘনবস্তু তোমরা কী বলতে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6982" y="48991"/>
            <a:ext cx="8950036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লক্ষ্য কর-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7D02-E96C-4ABF-93B6-350CF5ED648F}" type="datetime1">
              <a:rPr lang="en-US" smtClean="0"/>
              <a:t>12/31/2020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70C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1" y="0"/>
            <a:ext cx="9047022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02" y="0"/>
            <a:ext cx="9060981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ithu Digtal Content\picture mithu\Cylinder\Red_cylin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942" y="1800126"/>
            <a:ext cx="3263160" cy="36409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1802" y="3548667"/>
            <a:ext cx="3163903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বেলন বা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সিলিন্ডার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46455" y="1352831"/>
            <a:ext cx="4512135" cy="481259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2D9-B192-46FB-A86E-E30E3D622B5F}" type="datetime1">
              <a:rPr lang="en-US" smtClean="0"/>
              <a:t>12/31/2020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4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9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71" y="1017476"/>
            <a:ext cx="8700655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kern="11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endParaRPr lang="en-US" sz="3200" kern="11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IN" sz="32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এই</a:t>
            </a:r>
            <a:r>
              <a:rPr lang="en-US" sz="24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4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4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4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বেলন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bn-IN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 ২।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বেলনের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বক্রতল</a:t>
            </a:r>
            <a:r>
              <a:rPr lang="bn-IN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সমগ্রতলের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ক্ষে</a:t>
            </a:r>
            <a:r>
              <a:rPr lang="bn-IN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ত্রফল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</a:t>
            </a:r>
            <a:r>
              <a:rPr lang="bn-IN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র্ণয়ের সূত্র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</a:t>
            </a:r>
            <a:r>
              <a:rPr lang="bn-IN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র্ণয়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IN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৩।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বেলনের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আয়তন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</a:t>
            </a:r>
            <a:r>
              <a:rPr lang="bn-IN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র্ণয়ের </a:t>
            </a:r>
            <a:r>
              <a:rPr lang="bn-IN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৪।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সমস্যাবলীর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endParaRPr lang="en-US" sz="3600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5" y="-96982"/>
            <a:ext cx="8922329" cy="101566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10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</a:t>
            </a:r>
            <a:r>
              <a:rPr lang="bn-IN" sz="6000" b="1" kern="110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খ</a:t>
            </a:r>
            <a:r>
              <a:rPr lang="en-US" sz="6000" b="1" kern="110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নফল</a:t>
            </a:r>
            <a:endParaRPr lang="en-US" sz="6000" b="1" kern="11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CD25-3D77-49EE-8F46-907793D975F1}" type="datetime1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5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-265052"/>
            <a:ext cx="9144000" cy="7123052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ck (ইট) - Engineer's Dia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9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5823" y="1269483"/>
            <a:ext cx="4392217" cy="1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-Turn Arrow 2"/>
          <p:cNvSpPr/>
          <p:nvPr/>
        </p:nvSpPr>
        <p:spPr>
          <a:xfrm>
            <a:off x="1681797" y="1432423"/>
            <a:ext cx="1789613" cy="347870"/>
          </a:xfrm>
          <a:prstGeom prst="uturnArrow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5246" y="1729221"/>
            <a:ext cx="1886755" cy="11876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ঘনবস্তুর উপরিভাগকে কী বলে ?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1261" y="3025079"/>
            <a:ext cx="1321052" cy="3955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তল/পৃষ্ঠতল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295003" y="3616525"/>
            <a:ext cx="1168758" cy="220044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737" y="3627262"/>
            <a:ext cx="1785938" cy="2289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89" b="77517" l="16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401" y="3627262"/>
            <a:ext cx="1832279" cy="2273776"/>
          </a:xfrm>
          <a:prstGeom prst="rect">
            <a:avLst/>
          </a:prstGeom>
        </p:spPr>
      </p:pic>
      <p:sp>
        <p:nvSpPr>
          <p:cNvPr id="9" name="Left-Up Arrow 8"/>
          <p:cNvSpPr/>
          <p:nvPr/>
        </p:nvSpPr>
        <p:spPr>
          <a:xfrm rot="13605217">
            <a:off x="1196715" y="3494112"/>
            <a:ext cx="982156" cy="943361"/>
          </a:xfrm>
          <a:prstGeom prst="leftUpArrow">
            <a:avLst>
              <a:gd name="adj1" fmla="val 7687"/>
              <a:gd name="adj2" fmla="val 10925"/>
              <a:gd name="adj3" fmla="val 23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Left-Right Arrow 10"/>
          <p:cNvSpPr/>
          <p:nvPr/>
        </p:nvSpPr>
        <p:spPr>
          <a:xfrm rot="5400000">
            <a:off x="1802766" y="4521097"/>
            <a:ext cx="1130121" cy="270456"/>
          </a:xfrm>
          <a:prstGeom prst="leftRightArrow">
            <a:avLst>
              <a:gd name="adj1" fmla="val 40234"/>
              <a:gd name="adj2" fmla="val 2609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3064436" y="3689290"/>
            <a:ext cx="1744231" cy="7936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kern="1100" spc="-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অংশকে</a:t>
            </a:r>
          </a:p>
          <a:p>
            <a:pPr algn="ctr"/>
            <a:r>
              <a:rPr lang="bn-IN" sz="2400" kern="1100" spc="-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বলে?  </a:t>
            </a:r>
            <a:endParaRPr lang="en-GB" sz="2400" kern="1100" spc="-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5868" y="4629839"/>
            <a:ext cx="1321052" cy="3955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তল/পৃষ্ঠতল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4085" y="5531064"/>
            <a:ext cx="1336267" cy="3955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বৃত্ত/ভূমি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04139" y="1262809"/>
            <a:ext cx="1531816" cy="2571750"/>
            <a:chOff x="6412721" y="163274"/>
            <a:chExt cx="2042421" cy="342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04" b="9673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721" y="163274"/>
              <a:ext cx="2042421" cy="342900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433931" y="776257"/>
              <a:ext cx="13647" cy="2233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47578" y="3010190"/>
              <a:ext cx="741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3931" y="776257"/>
              <a:ext cx="741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34146" y="198023"/>
              <a:ext cx="3957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6641" y="2486239"/>
              <a:ext cx="3957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70644" y="1457337"/>
              <a:ext cx="3957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Curved Down Arrow 28"/>
          <p:cNvSpPr/>
          <p:nvPr/>
        </p:nvSpPr>
        <p:spPr>
          <a:xfrm rot="5400000">
            <a:off x="5144922" y="2171057"/>
            <a:ext cx="471463" cy="1122480"/>
          </a:xfrm>
          <a:prstGeom prst="curvedDownArrow">
            <a:avLst>
              <a:gd name="adj1" fmla="val 42254"/>
              <a:gd name="adj2" fmla="val 0"/>
              <a:gd name="adj3" fmla="val 0"/>
            </a:avLst>
          </a:prstGeom>
          <a:noFill/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62" b="77517" l="180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7895">
            <a:off x="4292576" y="114430"/>
            <a:ext cx="2024384" cy="263228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62" b="77517" l="180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7895">
            <a:off x="3989446" y="708158"/>
            <a:ext cx="2669319" cy="4814282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272" y="3948208"/>
            <a:ext cx="2102555" cy="14392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752097" y="1712907"/>
            <a:ext cx="1014785" cy="8865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ight Arrow 30"/>
          <p:cNvSpPr/>
          <p:nvPr/>
        </p:nvSpPr>
        <p:spPr>
          <a:xfrm>
            <a:off x="5647951" y="3538765"/>
            <a:ext cx="1466702" cy="646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ight Arrow 33"/>
          <p:cNvSpPr/>
          <p:nvPr/>
        </p:nvSpPr>
        <p:spPr>
          <a:xfrm>
            <a:off x="5384839" y="2291205"/>
            <a:ext cx="939938" cy="777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878393" y="1590331"/>
            <a:ext cx="926855" cy="3329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বৃত্ত/ভূমি</a:t>
            </a:r>
            <a:endParaRPr lang="en-GB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350" dirty="0"/>
          </a:p>
        </p:txBody>
      </p:sp>
      <p:sp>
        <p:nvSpPr>
          <p:cNvPr id="35" name="Rectangle 34"/>
          <p:cNvSpPr/>
          <p:nvPr/>
        </p:nvSpPr>
        <p:spPr>
          <a:xfrm>
            <a:off x="7271431" y="3420654"/>
            <a:ext cx="926855" cy="3329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বৃত্ত/ভূমি</a:t>
            </a:r>
            <a:endParaRPr lang="en-GB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350" dirty="0"/>
          </a:p>
        </p:txBody>
      </p:sp>
      <p:sp>
        <p:nvSpPr>
          <p:cNvPr id="36" name="Right Arrow 35"/>
          <p:cNvSpPr/>
          <p:nvPr/>
        </p:nvSpPr>
        <p:spPr>
          <a:xfrm>
            <a:off x="5925856" y="2810313"/>
            <a:ext cx="412007" cy="9980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/>
          <p:cNvSpPr/>
          <p:nvPr/>
        </p:nvSpPr>
        <p:spPr>
          <a:xfrm>
            <a:off x="6482910" y="2788266"/>
            <a:ext cx="808919" cy="332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বক্রপৃষ্ঠ</a:t>
            </a:r>
            <a:endParaRPr lang="en-GB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350" dirty="0"/>
          </a:p>
        </p:txBody>
      </p:sp>
      <p:sp>
        <p:nvSpPr>
          <p:cNvPr id="38" name="Rectangle 37"/>
          <p:cNvSpPr/>
          <p:nvPr/>
        </p:nvSpPr>
        <p:spPr>
          <a:xfrm>
            <a:off x="6438435" y="2163580"/>
            <a:ext cx="926855" cy="332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GB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350" dirty="0"/>
          </a:p>
        </p:txBody>
      </p:sp>
      <p:sp>
        <p:nvSpPr>
          <p:cNvPr id="17" name="Rectangle 16"/>
          <p:cNvSpPr/>
          <p:nvPr/>
        </p:nvSpPr>
        <p:spPr>
          <a:xfrm>
            <a:off x="1177636" y="422157"/>
            <a:ext cx="6627611" cy="374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>
                <a:solidFill>
                  <a:schemeClr val="tx1"/>
                </a:solidFill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সিলিন্ডারের বিভিন্ন অংশ চিনে/দেখে নেই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24415" y="2240463"/>
            <a:ext cx="1390986" cy="332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সম্পূর্ণ/পৃষ্ঠ তল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Bent-Up Arrow 40"/>
          <p:cNvSpPr/>
          <p:nvPr/>
        </p:nvSpPr>
        <p:spPr>
          <a:xfrm>
            <a:off x="5932664" y="2602689"/>
            <a:ext cx="2420285" cy="146940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42" name="Group 41"/>
          <p:cNvGrpSpPr/>
          <p:nvPr/>
        </p:nvGrpSpPr>
        <p:grpSpPr>
          <a:xfrm>
            <a:off x="5752097" y="1466217"/>
            <a:ext cx="2554217" cy="714092"/>
            <a:chOff x="1947831" y="2486428"/>
            <a:chExt cx="3405623" cy="1403281"/>
          </a:xfrm>
        </p:grpSpPr>
        <p:sp>
          <p:nvSpPr>
            <p:cNvPr id="43" name="Round Single Corner Rectangle 42"/>
            <p:cNvSpPr/>
            <p:nvPr/>
          </p:nvSpPr>
          <p:spPr>
            <a:xfrm>
              <a:off x="1947831" y="2490222"/>
              <a:ext cx="3384023" cy="45719"/>
            </a:xfrm>
            <a:prstGeom prst="round1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ound Single Corner Rectangle 43"/>
            <p:cNvSpPr/>
            <p:nvPr/>
          </p:nvSpPr>
          <p:spPr>
            <a:xfrm rot="5400000" flipV="1">
              <a:off x="1752191" y="2685862"/>
              <a:ext cx="455674" cy="64394"/>
            </a:xfrm>
            <a:prstGeom prst="round1Rect">
              <a:avLst>
                <a:gd name="adj" fmla="val 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5250423" y="2486428"/>
              <a:ext cx="103031" cy="1403281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79385" y="2610218"/>
            <a:ext cx="2952491" cy="879565"/>
            <a:chOff x="7372772" y="5478125"/>
            <a:chExt cx="3622988" cy="807884"/>
          </a:xfrm>
        </p:grpSpPr>
        <p:sp>
          <p:nvSpPr>
            <p:cNvPr id="48" name="Round Single Corner Rectangle 47"/>
            <p:cNvSpPr/>
            <p:nvPr/>
          </p:nvSpPr>
          <p:spPr>
            <a:xfrm rot="16200000" flipV="1">
              <a:off x="7316418" y="6182713"/>
              <a:ext cx="158427" cy="45719"/>
            </a:xfrm>
            <a:prstGeom prst="round1Rect">
              <a:avLst>
                <a:gd name="adj" fmla="val 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Down Arrow 48"/>
            <p:cNvSpPr/>
            <p:nvPr/>
          </p:nvSpPr>
          <p:spPr>
            <a:xfrm rot="10800000">
              <a:off x="10890188" y="5478125"/>
              <a:ext cx="105572" cy="803904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ound Single Corner Rectangle 21"/>
            <p:cNvSpPr/>
            <p:nvPr/>
          </p:nvSpPr>
          <p:spPr>
            <a:xfrm>
              <a:off x="7372772" y="6246697"/>
              <a:ext cx="3599282" cy="39312"/>
            </a:xfrm>
            <a:prstGeom prst="round1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52" name="Frame 5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21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16111 0.1094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22049 0.0201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2408 0.018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29" grpId="0" animBg="1"/>
      <p:bldP spid="7" grpId="0" animBg="1"/>
      <p:bldP spid="31" grpId="0" animBg="1"/>
      <p:bldP spid="34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BACF-4CFB-4ADC-BAC7-9629B10C60EA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4081582"/>
            <a:ext cx="8880764" cy="2038350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আয়তক্ষেত্রের যেকোন বাহুকে অক্ষ ধরে আয়তক্ষেত্রটিকে ঐ  বাহুর চারদিকে ঘোরালে যে ঘনবস্তুর সৃষ্টি হয় তাকে বেলন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বেলনের দুই প্রান্তকে বৃত্তাকার তল বলে। বক্রপৃষ্ঠ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বক্রতল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3933908" y="557645"/>
            <a:ext cx="1600200" cy="2590800"/>
          </a:xfrm>
          <a:prstGeom prst="ca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934702" y="7620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3668796" y="1866106"/>
            <a:ext cx="2209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34702" y="29718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3699165" y="2808692"/>
            <a:ext cx="2175162" cy="1030683"/>
          </a:xfrm>
          <a:prstGeom prst="arc">
            <a:avLst>
              <a:gd name="adj1" fmla="val 12095252"/>
              <a:gd name="adj2" fmla="val 20082143"/>
            </a:avLst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050791" y="762001"/>
            <a:ext cx="1676400" cy="286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076114" y="2053757"/>
            <a:ext cx="1487488" cy="97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32580" y="2861498"/>
            <a:ext cx="2019300" cy="181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28311" y="611212"/>
            <a:ext cx="1527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বৃত্তাকার তল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7191" y="177114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উচ্চতা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3602" y="25873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ভূমির ব্যাসার্ধ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734008" y="349178"/>
            <a:ext cx="38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3974" y="1731110"/>
            <a:ext cx="40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6564" y="2539426"/>
            <a:ext cx="4521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04800" y="29375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Documents and Settings\Lab 26\Desktop\presentation\quad1_surfacegenmovi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606" y="566275"/>
            <a:ext cx="1446219" cy="2855798"/>
          </a:xfrm>
          <a:prstGeom prst="rect">
            <a:avLst/>
          </a:prstGeom>
          <a:noFill/>
        </p:spPr>
      </p:pic>
      <p:sp>
        <p:nvSpPr>
          <p:cNvPr id="22" name="Frame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7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750"/>
                            </p:stCondLst>
                            <p:childTnLst>
                              <p:par>
                                <p:cTn id="8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8" grpId="0" animBg="1"/>
      <p:bldP spid="2" grpId="0"/>
      <p:bldP spid="13" grpId="0"/>
      <p:bldP spid="14" grpId="0"/>
      <p:bldP spid="15" grpId="0"/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n 11"/>
          <p:cNvSpPr/>
          <p:nvPr/>
        </p:nvSpPr>
        <p:spPr>
          <a:xfrm>
            <a:off x="195347" y="1465708"/>
            <a:ext cx="1927162" cy="324418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7682" y="4201724"/>
            <a:ext cx="1929120" cy="5308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C:\Documents and Settings\Lab 26\Desktop\presentation\2aj0ri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513" y="4605349"/>
            <a:ext cx="1167645" cy="958859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 flipV="1">
            <a:off x="1116410" y="2038356"/>
            <a:ext cx="0" cy="262261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91266" y="1764459"/>
            <a:ext cx="4617207" cy="26778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40669" y="1781549"/>
            <a:ext cx="3209" cy="268562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26714" y="305727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693158" y="3349666"/>
            <a:ext cx="925409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16577" y="3448275"/>
            <a:ext cx="8821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উচ্চতা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163927" y="1720149"/>
            <a:ext cx="129541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51652" y="1813044"/>
            <a:ext cx="16625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ভূমির ব্যাসার্ধ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0158" y="1488230"/>
            <a:ext cx="1929120" cy="4856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V="1">
            <a:off x="1278048" y="1731051"/>
            <a:ext cx="811230" cy="582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1809" y="1209563"/>
            <a:ext cx="822698" cy="3624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280753" y="932526"/>
                <a:ext cx="2035690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32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53" y="932526"/>
                <a:ext cx="2035690" cy="584775"/>
              </a:xfrm>
              <a:prstGeom prst="rect">
                <a:avLst/>
              </a:prstGeom>
              <a:blipFill>
                <a:blip r:embed="rId4"/>
                <a:stretch>
                  <a:fillRect t="-17347" r="-6250" b="-326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512021" y="1613552"/>
            <a:ext cx="4521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28513" y="1036323"/>
                <a:ext cx="2035690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32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513" y="1036323"/>
                <a:ext cx="2035690" cy="584775"/>
              </a:xfrm>
              <a:prstGeom prst="rect">
                <a:avLst/>
              </a:prstGeom>
              <a:blipFill>
                <a:blip r:embed="rId5"/>
                <a:stretch>
                  <a:fillRect t="-17347" r="-6250" b="-326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4689" y="3843767"/>
                <a:ext cx="1287725" cy="461665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bn-IN" sz="2400" dirty="0"/>
                  <a:t>=</a:t>
                </a:r>
                <a:r>
                  <a:rPr lang="en-GB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89" y="3843767"/>
                <a:ext cx="1287725" cy="461665"/>
              </a:xfrm>
              <a:prstGeom prst="rect">
                <a:avLst/>
              </a:prstGeom>
              <a:blipFill>
                <a:blip r:embed="rId6"/>
                <a:stretch>
                  <a:fillRect l="-7042" t="-12987" r="-5634" b="-29870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4291266" y="4237669"/>
            <a:ext cx="461720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509726" y="934244"/>
            <a:ext cx="976924" cy="1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311517" y="1832425"/>
            <a:ext cx="1210615" cy="55693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/>
              <a:t>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প্রস্থ=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8552" y="4525245"/>
            <a:ext cx="21723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বেলনের বক্রতল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401264" y="2393287"/>
                <a:ext cx="3105337" cy="144655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=দৈর্ঘ্য</a:t>
                </a:r>
                <a:r>
                  <a:rPr lang="en-GB" sz="3200" dirty="0">
                    <a:solidFill>
                      <a:srgbClr val="FF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</a:t>
                </a:r>
              </a:p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</a:t>
                </a:r>
                <a:r>
                  <a:rPr lang="en-GB" sz="2800" b="1" spc="-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2800" spc="-3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solidFill>
                      <a:srgbClr val="FF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</a:t>
                </a:r>
                <a:r>
                  <a:rPr lang="en-GB" sz="2800" b="1" spc="-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2800" spc="-3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solidFill>
                      <a:srgbClr val="FF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64" y="2393287"/>
                <a:ext cx="3105337" cy="1446550"/>
              </a:xfrm>
              <a:prstGeom prst="rect">
                <a:avLst/>
              </a:prstGeom>
              <a:blipFill>
                <a:blip r:embed="rId7"/>
                <a:stretch>
                  <a:fillRect l="-4912" t="-5063" r="-4322" b="-11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67682" y="140692"/>
            <a:ext cx="8740791" cy="60879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বেলনের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সূত্র নির্ণয়ঃ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167682" y="5726943"/>
                <a:ext cx="8837774" cy="646331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বেলনের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</a:t>
                </a:r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en-GB" sz="3600" b="1" spc="-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3600" spc="-3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pc="-3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 spc="-3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b="1" spc="-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600" dirty="0">
                    <a:solidFill>
                      <a:schemeClr val="bg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endPara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2" y="5726943"/>
                <a:ext cx="8837774" cy="646331"/>
              </a:xfrm>
              <a:prstGeom prst="rect">
                <a:avLst/>
              </a:prstGeom>
              <a:blipFill>
                <a:blip r:embed="rId8"/>
                <a:stretch>
                  <a:fillRect l="-1994" t="-16216" b="-3243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5449-65E1-4752-BEA3-6DF7173B892F}" type="datetime1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8</a:t>
            </a:fld>
            <a:endParaRPr lang="en-US"/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93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139 -0.3838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919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0.00417 C 0.02534 -0.03379 0.04305 -0.07106 0.08229 -0.08912 C 0.12118 -0.1074 0.18576 -0.10555 0.24288 -0.10671 C 0.30017 -0.10763 0.38541 -0.09837 0.42639 -0.09699 C 0.46684 -0.09583 0.47639 -0.09953 0.48732 -0.09976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-0.00255 L 0.24271 -0.00139 " pathEditMode="relative" rAng="0" ptsTypes="AA">
                                      <p:cBhvr>
                                        <p:cTn id="1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6" grpId="0"/>
      <p:bldP spid="35" grpId="0" animBg="1"/>
      <p:bldP spid="41" grpId="0" animBg="1"/>
      <p:bldP spid="42" grpId="0" animBg="1"/>
      <p:bldP spid="42" grpId="1" animBg="1"/>
      <p:bldP spid="48" grpId="0" animBg="1"/>
      <p:bldP spid="49" grpId="0"/>
      <p:bldP spid="50" grpId="0" animBg="1"/>
      <p:bldP spid="51" grpId="0" animBg="1"/>
      <p:bldP spid="59" grpId="0" animBg="1"/>
      <p:bldP spid="61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9F74C0-FF94-42E2-B7E5-7A6EED7CC2E2}"/>
                  </a:ext>
                </a:extLst>
              </p:cNvPr>
              <p:cNvSpPr txBox="1"/>
              <p:nvPr/>
            </p:nvSpPr>
            <p:spPr>
              <a:xfrm>
                <a:off x="282177" y="1078959"/>
                <a:ext cx="853807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1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10</m:t>
                    </m:r>
                  </m:oMath>
                </a14:m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</m:oMath>
                </a14:m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1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বক্রতলের</a:t>
                </a:r>
                <a:r>
                  <a:rPr lang="en-US" sz="21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্ষেত্রফল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13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9F74C0-FF94-42E2-B7E5-7A6EED7CC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7" y="1078959"/>
                <a:ext cx="8538077" cy="453137"/>
              </a:xfrm>
              <a:prstGeom prst="rect">
                <a:avLst/>
              </a:prstGeom>
              <a:blipFill>
                <a:blip r:embed="rId3"/>
                <a:stretch>
                  <a:fillRect l="-857"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68580" y="1921646"/>
                <a:ext cx="7236329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bn-IN" sz="3200" b="1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আছে,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r=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বক্রতলের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4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4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endParaRPr lang="en-US" sz="24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       </a:t>
                </a:r>
                <a:r>
                  <a:rPr lang="en-US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24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bn-I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3.1416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10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       </a:t>
                </a:r>
                <a:r>
                  <a:rPr lang="en-US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ea typeface="Cambria Math" panose="02040503050406030204" pitchFamily="18" charset="0"/>
                  </a:rPr>
                  <a:t>439.828</a:t>
                </a:r>
                <a:r>
                  <a:rPr lang="en-US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ব.সে.মি</a:t>
                </a:r>
                <a:r>
                  <a:rPr lang="en-US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        </a:t>
                </a:r>
                <a:r>
                  <a:rPr lang="en-US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:r>
                  <a:rPr lang="bn-IN" sz="2000" dirty="0" smtClean="0">
                    <a:latin typeface="NikoshBAN" panose="02000000000000000000" pitchFamily="2" charset="0"/>
                    <a:ea typeface="Cambria Math" panose="02040503050406030204" pitchFamily="18" charset="0"/>
                  </a:rPr>
                  <a:t>439.83</a:t>
                </a:r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ব.সে.মি</a:t>
                </a:r>
                <a:r>
                  <a:rPr lang="en-US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.</a:t>
                </a:r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(প্রায়)</a:t>
                </a:r>
                <a:endParaRPr lang="en-US" sz="24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0" y="1921646"/>
                <a:ext cx="7236329" cy="3293209"/>
              </a:xfrm>
              <a:prstGeom prst="rect">
                <a:avLst/>
              </a:prstGeom>
              <a:blipFill>
                <a:blip r:embed="rId4"/>
                <a:stretch>
                  <a:fillRect l="-2104" t="-2407" b="-3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6982" y="124703"/>
            <a:ext cx="8880763" cy="59241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                      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21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3639">
        <p15:prstTrans prst="wind"/>
      </p:transition>
    </mc:Choice>
    <mc:Fallback>
      <p:transition spd="slow" advTm="13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723</Words>
  <Application>Microsoft Office PowerPoint</Application>
  <PresentationFormat>On-screen Show (4:3)</PresentationFormat>
  <Paragraphs>202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HAMID</dc:creator>
  <cp:lastModifiedBy>HAMID</cp:lastModifiedBy>
  <cp:revision>109</cp:revision>
  <dcterms:created xsi:type="dcterms:W3CDTF">2020-08-08T02:23:25Z</dcterms:created>
  <dcterms:modified xsi:type="dcterms:W3CDTF">2020-12-31T16:49:54Z</dcterms:modified>
</cp:coreProperties>
</file>