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7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5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21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56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77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82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0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3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8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3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3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8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4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0814B-B0BC-4CE8-91DF-ECB128C5233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2A7BD4-5D37-4EF9-AA28-6F591E0B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1236372"/>
            <a:ext cx="8899301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2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9" y="467750"/>
            <a:ext cx="9144000" cy="5894364"/>
          </a:xfrm>
          <a:effectLst>
            <a:glow rad="101600">
              <a:schemeClr val="accent2">
                <a:satMod val="175000"/>
                <a:alpha val="40000"/>
              </a:schemeClr>
            </a:glow>
            <a:innerShdw blurRad="1270000" dist="241300" dir="240000">
              <a:schemeClr val="tx1"/>
            </a:innerShdw>
            <a:softEdge rad="0"/>
          </a:effectLst>
        </p:spPr>
      </p:pic>
      <p:sp>
        <p:nvSpPr>
          <p:cNvPr id="5" name="Rectangle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61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7865"/>
            <a:ext cx="105156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4400" b="1" i="1" dirty="0" err="1" smtClean="0">
                <a:solidFill>
                  <a:schemeClr val="bg1"/>
                </a:solidFill>
              </a:rPr>
              <a:t>শিক্ষক</a:t>
            </a:r>
            <a:r>
              <a:rPr lang="en-GB" sz="4400" b="1" i="1" dirty="0" smtClean="0">
                <a:solidFill>
                  <a:schemeClr val="bg1"/>
                </a:solidFill>
              </a:rPr>
              <a:t> </a:t>
            </a:r>
            <a:r>
              <a:rPr lang="en-GB" sz="4400" b="1" i="1" dirty="0" err="1" smtClean="0">
                <a:solidFill>
                  <a:schemeClr val="bg1"/>
                </a:solidFill>
              </a:rPr>
              <a:t>পরিচিতি</a:t>
            </a:r>
            <a:r>
              <a:rPr lang="en-GB" sz="4400" b="1" i="1" dirty="0" smtClean="0">
                <a:solidFill>
                  <a:schemeClr val="bg1"/>
                </a:solidFill>
              </a:rPr>
              <a:t/>
            </a:r>
            <a:br>
              <a:rPr lang="en-GB" sz="4400" b="1" i="1" dirty="0" smtClean="0">
                <a:solidFill>
                  <a:schemeClr val="bg1"/>
                </a:solidFill>
              </a:rPr>
            </a:br>
            <a:endParaRPr lang="en-US" sz="4400" b="1" i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4"/>
            <a:ext cx="3981450" cy="4689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5486" y="1825625"/>
            <a:ext cx="6288314" cy="468947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18AB3"/>
              </a:buClr>
              <a:buSzPct val="115000"/>
              <a:buNone/>
            </a:pPr>
            <a:endParaRPr lang="en-GB" sz="2400" dirty="0" smtClean="0">
              <a:solidFill>
                <a:srgbClr val="000000"/>
              </a:solidFill>
              <a:latin typeface="+mj-lt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8AB3"/>
              </a:buClr>
              <a:buSzPct val="115000"/>
              <a:buNone/>
            </a:pPr>
            <a:r>
              <a:rPr lang="en-GB" sz="2400" b="1" dirty="0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দেওয়ান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মোঃ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শফিকুল</a:t>
            </a:r>
            <a:r>
              <a:rPr lang="en-GB" sz="2400" b="1" dirty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ইসলাম</a:t>
            </a:r>
            <a:endParaRPr lang="en-GB" sz="2400" b="1" dirty="0">
              <a:solidFill>
                <a:schemeClr val="bg1"/>
              </a:solidFill>
              <a:latin typeface="+mj-lt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8AB3"/>
              </a:buClr>
              <a:buSzPct val="115000"/>
              <a:buNone/>
            </a:pPr>
            <a:r>
              <a:rPr lang="en-GB" sz="2400" b="1" dirty="0" err="1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সহকারী</a:t>
            </a:r>
            <a:r>
              <a:rPr lang="en-GB" sz="2400" b="1" dirty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অধ্যাপক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8AB3"/>
              </a:buClr>
              <a:buSzPct val="115000"/>
              <a:buNone/>
            </a:pPr>
            <a:r>
              <a:rPr lang="en-GB" sz="2400" b="1" dirty="0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  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সমাজকর্ম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  </a:t>
            </a:r>
            <a:r>
              <a:rPr lang="en-GB" sz="2400" b="1" dirty="0" err="1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বিভাগ</a:t>
            </a:r>
            <a:endParaRPr lang="en-GB" sz="2400" b="1" dirty="0">
              <a:solidFill>
                <a:schemeClr val="bg1"/>
              </a:solidFill>
              <a:latin typeface="+mj-lt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8AB3"/>
              </a:buClr>
              <a:buSzPct val="115000"/>
              <a:buNone/>
            </a:pPr>
            <a:r>
              <a:rPr lang="en-GB" sz="2400" b="1" dirty="0" err="1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আটিয়া</a:t>
            </a:r>
            <a:r>
              <a:rPr lang="en-GB" sz="2400" b="1" dirty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মহিলা</a:t>
            </a:r>
            <a:r>
              <a:rPr lang="en-GB" sz="2400" b="1" dirty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মহাবিদ্যালয়</a:t>
            </a:r>
            <a:endParaRPr lang="en-GB" sz="2400" b="1" dirty="0">
              <a:solidFill>
                <a:schemeClr val="bg1"/>
              </a:solidFill>
              <a:latin typeface="+mj-lt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8AB3"/>
              </a:buClr>
              <a:buSzPct val="115000"/>
              <a:buNone/>
            </a:pPr>
            <a:r>
              <a:rPr lang="en-GB" sz="2400" b="1" dirty="0" err="1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দেলদুয়ার</a:t>
            </a:r>
            <a:r>
              <a:rPr lang="en-GB" sz="2400" b="1" dirty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, </a:t>
            </a:r>
            <a:r>
              <a:rPr lang="en-GB" sz="2400" b="1" dirty="0" err="1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টাঙ্গাইল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।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8AB3"/>
              </a:buClr>
              <a:buSzPct val="115000"/>
              <a:buNone/>
            </a:pPr>
            <a:r>
              <a:rPr lang="en-GB" sz="2400" b="1" dirty="0" err="1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মোবাইলঃ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 01792-636476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8AB3"/>
              </a:buClr>
              <a:buSzPct val="115000"/>
              <a:buNone/>
            </a:pPr>
            <a:r>
              <a:rPr lang="en-GB" sz="2400" b="1" dirty="0" err="1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ইমেইল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  <a:ea typeface="Nirmala UI Semilight" panose="020B0402040204020203" pitchFamily="34" charset="0"/>
                <a:cs typeface="Nirmala UI Semilight" panose="020B0402040204020203" pitchFamily="34" charset="0"/>
              </a:rPr>
              <a:t>: dewaniswr87@gmail.com</a:t>
            </a:r>
            <a:endParaRPr lang="en-US" sz="2400" b="1" dirty="0">
              <a:solidFill>
                <a:schemeClr val="bg1"/>
              </a:solidFill>
              <a:latin typeface="+mj-lt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80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3" y="140678"/>
            <a:ext cx="9143999" cy="1615554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i="1" u="sng" dirty="0" smtClean="0">
                <a:solidFill>
                  <a:schemeClr val="bg1"/>
                </a:solidFill>
              </a:rPr>
              <a:t/>
            </a:r>
            <a:br>
              <a:rPr lang="en-GB" sz="2000" b="1" i="1" u="sng" dirty="0" smtClean="0">
                <a:solidFill>
                  <a:schemeClr val="bg1"/>
                </a:solidFill>
              </a:rPr>
            </a:br>
            <a:r>
              <a:rPr lang="en-GB" sz="4000" b="1" i="1" u="sng" dirty="0" smtClean="0">
                <a:solidFill>
                  <a:schemeClr val="tx1"/>
                </a:solidFill>
              </a:rPr>
              <a:t>পাঠ </a:t>
            </a:r>
            <a:r>
              <a:rPr lang="en-GB" sz="4000" b="1" i="1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GB" sz="4000" b="1" i="1" u="sng" dirty="0" smtClean="0">
                <a:solidFill>
                  <a:schemeClr val="tx1"/>
                </a:solidFill>
              </a:rPr>
              <a:t/>
            </a:r>
            <a:br>
              <a:rPr lang="en-GB" sz="4000" b="1" i="1" u="sng" dirty="0" smtClean="0">
                <a:solidFill>
                  <a:schemeClr val="tx1"/>
                </a:solidFill>
              </a:rPr>
            </a:br>
            <a:endParaRPr lang="en-US" sz="4000" b="1" i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424" y="2160589"/>
            <a:ext cx="4565946" cy="3880772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200000"/>
              </a:lnSpc>
              <a:buClr>
                <a:srgbClr val="4F81BD"/>
              </a:buClr>
            </a:pPr>
            <a:r>
              <a:rPr lang="en-GB" sz="3800" b="1" dirty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শ্রেণী - </a:t>
            </a:r>
            <a:r>
              <a:rPr lang="en-GB" sz="3800" b="1" dirty="0" err="1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একাদশ</a:t>
            </a:r>
            <a:endParaRPr lang="en-GB" sz="3800" b="1" dirty="0">
              <a:solidFill>
                <a:schemeClr val="tx1"/>
              </a:solidFill>
              <a:latin typeface="Calibri Light" panose="020F0302020204030204" pitchFamily="34" charset="0"/>
              <a:ea typeface="Nirmala UI Semilight" panose="020B0402040204020203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200000"/>
              </a:lnSpc>
              <a:buClr>
                <a:srgbClr val="4F81BD"/>
              </a:buClr>
            </a:pPr>
            <a:r>
              <a:rPr lang="en-GB" sz="3800" b="1" dirty="0" err="1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বিষয়</a:t>
            </a:r>
            <a:r>
              <a:rPr lang="en-GB" sz="3800" b="1" dirty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 – </a:t>
            </a:r>
            <a:r>
              <a:rPr lang="en-GB" sz="3800" b="1" dirty="0" err="1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সমাজকর্ম</a:t>
            </a:r>
            <a:r>
              <a:rPr lang="en-GB" sz="3800" b="1" dirty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  (</a:t>
            </a:r>
            <a:r>
              <a:rPr lang="en-GB" sz="3800" b="1" dirty="0" err="1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প্রথম</a:t>
            </a:r>
            <a:r>
              <a:rPr lang="en-GB" sz="3800" b="1" dirty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 </a:t>
            </a:r>
            <a:r>
              <a:rPr lang="en-GB" sz="3800" b="1" dirty="0" err="1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পত্র</a:t>
            </a:r>
            <a:r>
              <a:rPr lang="en-GB" sz="38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)</a:t>
            </a:r>
          </a:p>
          <a:p>
            <a:pPr lvl="0">
              <a:lnSpc>
                <a:spcPct val="200000"/>
              </a:lnSpc>
              <a:buClr>
                <a:srgbClr val="4F81BD"/>
              </a:buClr>
            </a:pPr>
            <a:r>
              <a:rPr lang="en-GB" sz="3800" b="1" dirty="0" err="1" smtClean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প্রথম</a:t>
            </a:r>
            <a:r>
              <a:rPr lang="en-GB" sz="38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অধ্যায়ঃ</a:t>
            </a:r>
            <a:r>
              <a:rPr lang="en-GB" sz="38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 </a:t>
            </a:r>
            <a:r>
              <a:rPr lang="en-GB" sz="3800" b="1" dirty="0" err="1" smtClean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প্রকৃতি</a:t>
            </a:r>
            <a:r>
              <a:rPr lang="en-GB" sz="38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 ও </a:t>
            </a:r>
            <a:r>
              <a:rPr lang="en-GB" sz="3800" b="1" dirty="0" err="1" smtClean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পরিধি</a:t>
            </a:r>
            <a:endParaRPr lang="en-GB" sz="3800" b="1" dirty="0">
              <a:solidFill>
                <a:schemeClr val="tx1"/>
              </a:solidFill>
              <a:latin typeface="Calibri Light" panose="020F0302020204030204" pitchFamily="34" charset="0"/>
              <a:ea typeface="Nirmala UI Semilight" panose="020B0402040204020203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200000"/>
              </a:lnSpc>
              <a:buClr>
                <a:srgbClr val="4F81BD"/>
              </a:buClr>
            </a:pPr>
            <a:r>
              <a:rPr lang="en-GB" sz="3800" b="1" dirty="0" err="1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সময়</a:t>
            </a:r>
            <a:r>
              <a:rPr lang="en-GB" sz="3800" b="1" dirty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 – </a:t>
            </a:r>
            <a:r>
              <a:rPr lang="en-GB" sz="38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১০.০০ </a:t>
            </a:r>
            <a:r>
              <a:rPr lang="en-GB" sz="3800" b="1" dirty="0" err="1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ঘটিকা</a:t>
            </a:r>
            <a:endParaRPr lang="en-GB" sz="3800" b="1" dirty="0">
              <a:solidFill>
                <a:schemeClr val="tx1"/>
              </a:solidFill>
              <a:latin typeface="Calibri Light" panose="020F0302020204030204" pitchFamily="34" charset="0"/>
              <a:ea typeface="Nirmala UI Semilight" panose="020B0402040204020203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200000"/>
              </a:lnSpc>
              <a:buClr>
                <a:srgbClr val="4F81BD"/>
              </a:buClr>
            </a:pPr>
            <a:r>
              <a:rPr lang="en-GB" sz="3800" b="1" dirty="0" err="1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তারিখ</a:t>
            </a:r>
            <a:r>
              <a:rPr lang="en-GB" sz="3800" b="1" dirty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 – </a:t>
            </a:r>
            <a:r>
              <a:rPr lang="en-GB" sz="38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০৯-০১-২০২১ </a:t>
            </a:r>
            <a:r>
              <a:rPr lang="en-GB" sz="3800" b="1" dirty="0" err="1">
                <a:solidFill>
                  <a:schemeClr val="tx1"/>
                </a:solidFill>
                <a:latin typeface="Calibri Light" panose="020F0302020204030204" pitchFamily="34" charset="0"/>
                <a:ea typeface="Nirmala UI Semilight" panose="020B0402040204020203" pitchFamily="34" charset="0"/>
                <a:cs typeface="Calibri Light" panose="020F0302020204030204" pitchFamily="34" charset="0"/>
              </a:rPr>
              <a:t>খ্রিঃ</a:t>
            </a:r>
            <a:endParaRPr lang="en-US" sz="3800" b="1" dirty="0">
              <a:solidFill>
                <a:schemeClr val="tx1"/>
              </a:solidFill>
              <a:latin typeface="Calibri Light" panose="020F0302020204030204" pitchFamily="34" charset="0"/>
              <a:ea typeface="Nirmala UI Semilight" panose="020B0402040204020203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GB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GB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2160589"/>
            <a:ext cx="5070622" cy="3880772"/>
          </a:xfrm>
        </p:spPr>
      </p:pic>
    </p:spTree>
    <p:extLst>
      <p:ext uri="{BB962C8B-B14F-4D97-AF65-F5344CB8AC3E}">
        <p14:creationId xmlns:p14="http://schemas.microsoft.com/office/powerpoint/2010/main" val="553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-1"/>
            <a:ext cx="10161431" cy="1197735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n-GB" sz="2400" b="1" i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400" b="1" i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400" b="1" i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আজ একটি </a:t>
            </a:r>
            <a:r>
              <a:rPr lang="en-GB" sz="2400" b="1" i="1" dirty="0" err="1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ভিডিও</a:t>
            </a:r>
            <a:r>
              <a:rPr lang="en-GB" sz="2400" b="1" i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b="1" i="1" dirty="0" err="1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দেখাব</a:t>
            </a:r>
            <a:r>
              <a:rPr lang="en-GB" sz="2400" b="1" i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2400" b="1" i="1" dirty="0" err="1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ভিডিওটি</a:t>
            </a:r>
            <a:r>
              <a:rPr lang="en-GB" sz="2400" b="1" i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b="1" i="1" dirty="0" err="1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দেখে</a:t>
            </a:r>
            <a:r>
              <a:rPr lang="en-GB" sz="2400" b="1" i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GB" sz="2400" b="1" i="1" dirty="0" err="1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বলতে</a:t>
            </a:r>
            <a:r>
              <a:rPr lang="en-GB" sz="2400" b="1" i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b="1" i="1" dirty="0" err="1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হবে</a:t>
            </a:r>
            <a:r>
              <a:rPr lang="en-GB" sz="2400" b="1" i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b="1" i="1" dirty="0" err="1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আজকের</a:t>
            </a:r>
            <a:r>
              <a:rPr lang="en-GB" sz="2400" b="1" i="1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পাঠ-</a:t>
            </a:r>
            <a:endParaRPr lang="en-US" sz="2400" b="1" i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vedi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9093" y="1197735"/>
            <a:ext cx="10161431" cy="56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7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343" y="478971"/>
            <a:ext cx="4513025" cy="111760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as-IN" sz="4400" b="1" i="1" dirty="0">
                <a:solidFill>
                  <a:schemeClr val="bg1"/>
                </a:solidFill>
              </a:rPr>
              <a:t>পাঠ </a:t>
            </a:r>
            <a:r>
              <a:rPr lang="as-IN" sz="4400" b="1" i="1" dirty="0" smtClean="0">
                <a:solidFill>
                  <a:schemeClr val="bg1"/>
                </a:solidFill>
              </a:rPr>
              <a:t>ঘোষণা</a:t>
            </a:r>
            <a:endParaRPr lang="en-GB" sz="4400" b="1" i="1" dirty="0" smtClean="0">
              <a:solidFill>
                <a:schemeClr val="bg1"/>
              </a:solidFill>
            </a:endParaRPr>
          </a:p>
          <a:p>
            <a:pPr algn="ctr"/>
            <a:endParaRPr lang="en-US" sz="4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43" y="1596572"/>
            <a:ext cx="4513025" cy="4851190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GB" sz="3600" b="1" dirty="0" smtClean="0"/>
          </a:p>
          <a:p>
            <a:r>
              <a:rPr lang="en-GB" sz="3200" b="1" dirty="0" err="1" smtClean="0">
                <a:solidFill>
                  <a:schemeClr val="bg1"/>
                </a:solidFill>
              </a:rPr>
              <a:t>সমাজকর্মের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প্রকৃতি</a:t>
            </a:r>
            <a:endParaRPr lang="en-GB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9424" y="478971"/>
            <a:ext cx="5182519" cy="1103086"/>
          </a:xfrm>
          <a:solidFill>
            <a:srgbClr val="00B0F0"/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en-GB" sz="4800" b="1" i="1" dirty="0" smtClean="0"/>
          </a:p>
          <a:p>
            <a:pPr algn="ctr"/>
            <a:endParaRPr lang="en-GB" sz="4800" b="1" i="1" dirty="0"/>
          </a:p>
          <a:p>
            <a:pPr algn="ctr"/>
            <a:endParaRPr lang="en-GB" sz="4800" b="1" i="1" dirty="0" smtClean="0"/>
          </a:p>
          <a:p>
            <a:pPr algn="ctr"/>
            <a:endParaRPr lang="en-GB" sz="4800" b="1" i="1" dirty="0" smtClean="0"/>
          </a:p>
          <a:p>
            <a:pPr algn="ctr"/>
            <a:endParaRPr lang="en-GB" sz="4800" b="1" i="1" dirty="0"/>
          </a:p>
          <a:p>
            <a:pPr algn="ctr"/>
            <a:endParaRPr lang="en-GB" sz="4800" b="1" i="1" dirty="0" smtClean="0"/>
          </a:p>
          <a:p>
            <a:pPr algn="ctr"/>
            <a:endParaRPr lang="en-GB" sz="4800" b="1" i="1" dirty="0"/>
          </a:p>
          <a:p>
            <a:pPr algn="ctr"/>
            <a:endParaRPr lang="en-GB" sz="4800" b="1" i="1" dirty="0" smtClean="0"/>
          </a:p>
          <a:p>
            <a:pPr algn="ctr"/>
            <a:endParaRPr lang="en-GB" sz="4800" b="1" i="1" dirty="0"/>
          </a:p>
          <a:p>
            <a:pPr algn="ctr"/>
            <a:endParaRPr lang="en-GB" sz="4800" b="1" i="1" dirty="0" smtClean="0"/>
          </a:p>
          <a:p>
            <a:pPr algn="ctr"/>
            <a:endParaRPr lang="en-GB" sz="4800" b="1" i="1" dirty="0"/>
          </a:p>
          <a:p>
            <a:pPr algn="ctr"/>
            <a:endParaRPr lang="en-GB" sz="4800" b="1" i="1" dirty="0" smtClean="0"/>
          </a:p>
          <a:p>
            <a:pPr algn="ctr"/>
            <a:endParaRPr lang="en-GB" sz="4800" b="1" i="1" dirty="0" smtClean="0"/>
          </a:p>
          <a:p>
            <a:pPr algn="ctr"/>
            <a:endParaRPr lang="en-GB" sz="4800" b="1" i="1" dirty="0"/>
          </a:p>
          <a:p>
            <a:pPr algn="ctr"/>
            <a:endParaRPr lang="en-GB" sz="4800" b="1" i="1" dirty="0" smtClean="0"/>
          </a:p>
          <a:p>
            <a:pPr algn="ctr"/>
            <a:endParaRPr lang="en-GB" sz="4800" b="1" i="1" dirty="0"/>
          </a:p>
          <a:p>
            <a:pPr algn="ctr"/>
            <a:endParaRPr lang="en-GB" sz="4800" b="1" i="1" dirty="0" smtClean="0"/>
          </a:p>
          <a:p>
            <a:pPr algn="ctr"/>
            <a:endParaRPr lang="en-GB" sz="4800" b="1" i="1" dirty="0"/>
          </a:p>
          <a:p>
            <a:pPr algn="ctr"/>
            <a:endParaRPr lang="en-GB" sz="4800" b="1" i="1" dirty="0" smtClean="0"/>
          </a:p>
          <a:p>
            <a:pPr algn="ctr"/>
            <a:endParaRPr lang="en-GB" sz="4800" b="1" i="1" dirty="0"/>
          </a:p>
          <a:p>
            <a:pPr algn="ctr"/>
            <a:r>
              <a:rPr lang="en-GB" sz="17600" b="1" i="1" dirty="0" err="1" smtClean="0"/>
              <a:t>শিখনফল</a:t>
            </a:r>
            <a:endParaRPr lang="en-GB" sz="17600" b="1" i="1" dirty="0" smtClean="0"/>
          </a:p>
          <a:p>
            <a:pPr algn="ctr"/>
            <a:r>
              <a:rPr lang="en-GB" sz="100" b="1" i="1" dirty="0"/>
              <a:t>শ</a:t>
            </a:r>
            <a:endParaRPr lang="en-GB" sz="4800" b="1" i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9424" y="1582058"/>
            <a:ext cx="5182519" cy="4865704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en-GB" dirty="0" smtClean="0"/>
          </a:p>
          <a:p>
            <a:pPr algn="just"/>
            <a:r>
              <a:rPr lang="en-GB" sz="2400" dirty="0" err="1" smtClean="0"/>
              <a:t>সমাজকর্ম</a:t>
            </a:r>
            <a:r>
              <a:rPr lang="en-GB" sz="2400" dirty="0" smtClean="0"/>
              <a:t> </a:t>
            </a:r>
            <a:r>
              <a:rPr lang="en-GB" sz="2400" dirty="0" err="1" smtClean="0"/>
              <a:t>সম্পর্কে</a:t>
            </a:r>
            <a:r>
              <a:rPr lang="en-GB" sz="2400" dirty="0" smtClean="0"/>
              <a:t> </a:t>
            </a:r>
            <a:r>
              <a:rPr lang="en-GB" sz="2400" dirty="0" err="1" smtClean="0"/>
              <a:t>ব্যাখ্যা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করতে</a:t>
            </a:r>
            <a:r>
              <a:rPr lang="en-GB" sz="2400" dirty="0" smtClean="0"/>
              <a:t> </a:t>
            </a:r>
            <a:r>
              <a:rPr lang="en-GB" sz="2400" dirty="0" err="1" smtClean="0"/>
              <a:t>পারবে</a:t>
            </a:r>
            <a:r>
              <a:rPr lang="en-GB" sz="2400" dirty="0" smtClean="0"/>
              <a:t>।</a:t>
            </a:r>
          </a:p>
          <a:p>
            <a:pPr algn="just"/>
            <a:r>
              <a:rPr lang="en-GB" sz="2400" dirty="0" err="1" smtClean="0"/>
              <a:t>সমাজকর্মের</a:t>
            </a:r>
            <a:r>
              <a:rPr lang="en-GB" sz="2400" dirty="0" smtClean="0"/>
              <a:t> </a:t>
            </a:r>
            <a:r>
              <a:rPr lang="en-GB" sz="2400" dirty="0" err="1" smtClean="0"/>
              <a:t>লক্ষ্য</a:t>
            </a:r>
            <a:r>
              <a:rPr lang="en-GB" sz="2400" dirty="0" smtClean="0"/>
              <a:t> ও </a:t>
            </a:r>
            <a:r>
              <a:rPr lang="en-GB" sz="2400" dirty="0" err="1" smtClean="0"/>
              <a:t>উদ্দেশ্য</a:t>
            </a:r>
            <a:r>
              <a:rPr lang="en-GB" sz="2400" dirty="0" smtClean="0"/>
              <a:t> </a:t>
            </a:r>
            <a:r>
              <a:rPr lang="en-GB" sz="2400" dirty="0" err="1" smtClean="0"/>
              <a:t>বর্ণনা</a:t>
            </a:r>
            <a:r>
              <a:rPr lang="en-GB" sz="2400" dirty="0" smtClean="0"/>
              <a:t> </a:t>
            </a:r>
            <a:r>
              <a:rPr lang="en-GB" sz="2400" dirty="0" err="1"/>
              <a:t>করতে</a:t>
            </a:r>
            <a:r>
              <a:rPr lang="en-GB" sz="2400" dirty="0"/>
              <a:t> </a:t>
            </a:r>
            <a:r>
              <a:rPr lang="en-GB" sz="2400" dirty="0" err="1"/>
              <a:t>পারবে</a:t>
            </a:r>
            <a:r>
              <a:rPr lang="en-GB" sz="2400" dirty="0" smtClean="0"/>
              <a:t>।</a:t>
            </a:r>
          </a:p>
          <a:p>
            <a:pPr algn="just"/>
            <a:r>
              <a:rPr lang="en-GB" sz="2400" dirty="0" err="1"/>
              <a:t>সমাজকর্মের</a:t>
            </a:r>
            <a:r>
              <a:rPr lang="en-GB" sz="2400" dirty="0"/>
              <a:t> </a:t>
            </a:r>
            <a:r>
              <a:rPr lang="en-GB" sz="2400" dirty="0" err="1" smtClean="0"/>
              <a:t>প্রকৃতি</a:t>
            </a:r>
            <a:r>
              <a:rPr lang="en-GB" sz="2400" dirty="0" smtClean="0"/>
              <a:t> </a:t>
            </a:r>
            <a:r>
              <a:rPr lang="en-GB" sz="2400" dirty="0" err="1" smtClean="0"/>
              <a:t>বিশ্লেষণ</a:t>
            </a:r>
            <a:r>
              <a:rPr lang="en-GB" sz="2400" dirty="0" smtClean="0"/>
              <a:t> </a:t>
            </a:r>
            <a:r>
              <a:rPr lang="en-GB" sz="2400" dirty="0" err="1" smtClean="0"/>
              <a:t>করতে</a:t>
            </a:r>
            <a:r>
              <a:rPr lang="en-GB" sz="2400" dirty="0" smtClean="0"/>
              <a:t> </a:t>
            </a:r>
            <a:r>
              <a:rPr lang="en-GB" sz="2400" dirty="0" err="1"/>
              <a:t>পারবে</a:t>
            </a:r>
            <a:r>
              <a:rPr lang="en-GB" sz="2400" dirty="0" smtClean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4457" y="159658"/>
            <a:ext cx="9579428" cy="867284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GB" sz="4400" b="1" i="1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পাঠ </a:t>
            </a:r>
            <a:r>
              <a:rPr lang="en-GB" sz="4400" b="1" i="1" u="sng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উপস্থাপনা</a:t>
            </a:r>
            <a:r>
              <a:rPr lang="en-GB" b="1" i="1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b="1" i="1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600" b="1" i="1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4456" y="1026942"/>
            <a:ext cx="9579429" cy="5707687"/>
          </a:xfrm>
          <a:pattFill prst="pct50">
            <a:fgClr>
              <a:schemeClr val="bg1"/>
            </a:fgClr>
            <a:bgClr>
              <a:srgbClr val="00B0F0"/>
            </a:bgClr>
          </a:pattFill>
        </p:spPr>
        <p:txBody>
          <a:bodyPr>
            <a:normAutofit fontScale="25000" lnSpcReduction="2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72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সামাজিক </a:t>
            </a:r>
            <a:r>
              <a:rPr lang="en-GB" sz="7200" b="1" i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সমস্যা</a:t>
            </a:r>
            <a:r>
              <a:rPr lang="en-GB" sz="72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b="1" i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সমাধানের</a:t>
            </a:r>
            <a:r>
              <a:rPr lang="en-GB" sz="72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b="1" i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বৈজ্ঞানিক</a:t>
            </a:r>
            <a:r>
              <a:rPr lang="en-GB" sz="72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b="1" i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প্রক্রিয়াই</a:t>
            </a:r>
            <a:r>
              <a:rPr lang="en-GB" sz="72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b="1" i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হলো</a:t>
            </a:r>
            <a:r>
              <a:rPr lang="en-GB" sz="72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b="1" i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সমাজকর্ম</a:t>
            </a:r>
            <a:r>
              <a:rPr lang="en-GB" sz="72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অন্যভাবে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বলা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যায়-সমাজকর্ম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এমন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একটি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সাহায্যকারী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পেশা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যা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মানুষকে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এমনভাবে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সাহায্য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করে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যাতে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তারা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নিজেরাই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নিজেদের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সাহায্য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করতে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পারে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। </a:t>
            </a:r>
            <a:r>
              <a:rPr lang="en-GB" sz="72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(Social work is a helping profession. It helps people so that they can help themselves.)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GB" sz="72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W. A . Friedlander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সমাজকর্মের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বহুল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প্রচলিত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সঙ্গা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দিয়েছেন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“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সমাজকর্ম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বৈজ্ঞানিক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জ্ঞান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ও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মানবিক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সম্পর্ক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বিষয়ক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দক্ষতাসম্পন্ন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এমন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এক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পেশাদার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সেবাকর্ম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যা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ব্যক্তিকে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একক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দলীয়ভাবে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ব্যক্তিগত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ও সামাজিক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সন্তুষ্টি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এবং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স্বাধীনতা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লাভে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সহায়তা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করে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।”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7200" b="1" i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সমাজকর্মের</a:t>
            </a:r>
            <a:r>
              <a:rPr lang="en-GB" sz="72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b="1" i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লক্ষ্য</a:t>
            </a:r>
            <a:r>
              <a:rPr lang="en-GB" sz="72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ও </a:t>
            </a:r>
            <a:r>
              <a:rPr lang="en-GB" sz="7200" b="1" i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উদ্দেশ্য</a:t>
            </a:r>
            <a:r>
              <a:rPr lang="en-GB" sz="7200" b="1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১।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মানবজীবনের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সামগ্রিক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কল্যাণ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			২। সামাজিক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ভূমিকা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পালন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ক্ষমতার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উন্নয়ন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৩।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ব্যক্তি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ও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পরিবেশের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মধ্যে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সামঞ্জস্যবিধান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৪।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স্বাবলম্বন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অর্জনে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সহায়তা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করা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৫।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সুপ্ত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প্রতিভার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বিকাশ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সাধন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		           ৬।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পরিকল্পিত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ও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গঠনমূলক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পরিবর্তন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৭।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সার্বজনীন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কল্যাণ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                           ৮।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বাঞ্ছিত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আর্থসামাজিক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পরিবেশ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সৃষ্টি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৯।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মৌল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মানবিক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চাহিদা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পূরণ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               ১০।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সমস্যা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মোকাবেলায়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সক্ষমতা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অর্জন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১১।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জনগণের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অংশগ্রহণ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নিশ্চিত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করা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      ১২।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সাম্য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ও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ন্যায়বিচার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প্রতিষ্ঠা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১৩।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বহুমুখী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সমস্যার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সমাধান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                ১৪। সামাজিক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নীতির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পরিবর্তন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১৫।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নেতৃত্বের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বিকাশ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ও </a:t>
            </a:r>
            <a:r>
              <a:rPr lang="en-GB" sz="7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উন্নয়ন</a:t>
            </a:r>
            <a:r>
              <a:rPr lang="en-GB" sz="7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</a:t>
            </a:r>
          </a:p>
          <a:p>
            <a:pPr algn="l"/>
            <a:endParaRPr lang="en-GB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/>
            <a:endParaRPr lang="en-GB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08" y="176489"/>
            <a:ext cx="9066725" cy="1075536"/>
          </a:xfrm>
          <a:solidFill>
            <a:srgbClr val="FF0000"/>
          </a:solidFill>
        </p:spPr>
        <p:txBody>
          <a:bodyPr/>
          <a:lstStyle/>
          <a:p>
            <a:pPr algn="l"/>
            <a:r>
              <a:rPr lang="en-GB" sz="2800" b="1" i="1" dirty="0" err="1">
                <a:solidFill>
                  <a:schemeClr val="bg1"/>
                </a:solidFill>
              </a:rPr>
              <a:t>স</a:t>
            </a:r>
            <a:r>
              <a:rPr lang="en-GB" sz="2800" b="1" i="1" dirty="0" err="1" smtClean="0">
                <a:solidFill>
                  <a:schemeClr val="bg1"/>
                </a:solidFill>
              </a:rPr>
              <a:t>মাজকর্মের</a:t>
            </a:r>
            <a:r>
              <a:rPr lang="en-GB" sz="2800" b="1" i="1" dirty="0" smtClean="0">
                <a:solidFill>
                  <a:schemeClr val="bg1"/>
                </a:solidFill>
              </a:rPr>
              <a:t> </a:t>
            </a:r>
            <a:r>
              <a:rPr lang="en-GB" sz="2800" b="1" i="1" dirty="0" err="1" smtClean="0">
                <a:solidFill>
                  <a:schemeClr val="bg1"/>
                </a:solidFill>
              </a:rPr>
              <a:t>প্রকৃতি</a:t>
            </a:r>
            <a:r>
              <a:rPr lang="en-GB" sz="2800" b="1" i="1" dirty="0" smtClean="0">
                <a:solidFill>
                  <a:schemeClr val="bg1"/>
                </a:solidFill>
              </a:rPr>
              <a:t/>
            </a:r>
            <a:br>
              <a:rPr lang="en-GB" sz="2800" b="1" i="1" dirty="0" smtClean="0">
                <a:solidFill>
                  <a:schemeClr val="bg1"/>
                </a:solidFill>
              </a:rPr>
            </a:b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067" y="1252025"/>
            <a:ext cx="9311426" cy="5187412"/>
          </a:xfrm>
        </p:spPr>
        <p:txBody>
          <a:bodyPr>
            <a:normAutofit fontScale="25000" lnSpcReduction="20000"/>
          </a:bodyPr>
          <a:lstStyle/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33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অন্যান্য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পেশার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মতো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সমাজকর্মেও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সমস্যা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সমাধানের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কার্যাবলী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বিদ্যমান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।</a:t>
            </a: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সমাজকর্ম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অনুশীলন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হলো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একটি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কলা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,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যেখানে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বৈজ্ঞানিক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জ্ঞান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ও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মূল্যবোধ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উপস্থিত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।</a:t>
            </a: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সমাজস্বীকৃত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আকাঙ্খা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ও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মানুষের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প্রয়োজন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পূরণে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সমাজকর্ম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একটি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পেশা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হিসেবে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আবির্ভূত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এবং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এর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উন্নয়নের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ধারা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বিকাশমান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।</a:t>
            </a: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সমাজকর্ম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অনুশীলনে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মূল্যবোধগুলোর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আংশিক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সমাজ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থেকেই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গৃহীত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হয়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।</a:t>
            </a: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সমাজকর্মের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বৈজ্ঞানিক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ভিত্তিতে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তিন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ধরনের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জ্ঞান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রয়েছে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;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যথা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-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GB" sz="6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	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(ক)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তত্ত্বীয়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জ্ঞান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,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GB" sz="6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	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(খ)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অনুকল্পনির্ভর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জ্ঞান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,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যা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পরবর্তীতে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তত্ত্বীয়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জ্ঞানে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পরিণত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হয়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, </a:t>
            </a:r>
            <a:r>
              <a:rPr lang="en-GB" sz="6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	</a:t>
            </a:r>
            <a:endParaRPr lang="en-GB" sz="640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Nirmala UI Semilight" panose="020B0402040204020203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GB" sz="6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	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(গ)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অনুমাননির্ভর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জ্ঞান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,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যা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প্রথমে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অনুকল্পনির্ভর</a:t>
            </a:r>
            <a:r>
              <a:rPr lang="en-GB" sz="6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জ্ঞান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এবং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পরে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তত্ত্বীয়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জ্ঞানে</a:t>
            </a:r>
            <a:r>
              <a:rPr lang="en-GB" sz="6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পরিণত</a:t>
            </a:r>
            <a:r>
              <a:rPr lang="en-GB" sz="6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হয়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,</a:t>
            </a: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সমাজকর্ম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অনুশীলনে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যে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জ্ঞানের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প্রয়োজন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হয়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তা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সমস্যার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প্রয়োজনীয়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সমাধান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কার্যাবলী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ও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লক্ষ্যের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উপর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নির্ভর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করে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।</a:t>
            </a: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সমাজকর্মীদের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জন্য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পেশাগত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জ্ঞান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ও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মূল্যবোধের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প্রসার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একটি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গুরুত্বপূর্ণ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বৈশিষ্ট্য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,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যেখানে</a:t>
            </a:r>
            <a:r>
              <a:rPr lang="en-GB" sz="6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সমাজকর্মী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নিজেই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পেশাগত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সাহায্য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প্রদানের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মাধ্যম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হিসেবে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করে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।</a:t>
            </a: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সমাজকর্মীর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পেশাগত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দক্ষতা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তার</a:t>
            </a:r>
            <a:r>
              <a:rPr lang="en-GB" sz="6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কার্যক্রমের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মাধ্যমে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প্রকাশ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 </a:t>
            </a:r>
            <a:r>
              <a:rPr lang="en-GB" sz="6400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পায়</a:t>
            </a:r>
            <a:r>
              <a:rPr lang="en-GB" sz="6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Nirmala UI Semilight" panose="020B0402040204020203" pitchFamily="34" charset="0"/>
              </a:rPr>
              <a:t>।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endParaRPr lang="en-GB" sz="4000" dirty="0" smtClean="0">
              <a:solidFill>
                <a:srgbClr val="7030A0"/>
              </a:solidFill>
              <a:latin typeface="ArhialkhanMJ" pitchFamily="2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dirty="0" smtClean="0">
              <a:solidFill>
                <a:srgbClr val="7030A0"/>
              </a:solidFill>
            </a:endParaRPr>
          </a:p>
          <a:p>
            <a:pPr algn="just"/>
            <a:r>
              <a:rPr lang="en-GB" dirty="0">
                <a:solidFill>
                  <a:srgbClr val="7030A0"/>
                </a:solidFill>
              </a:rPr>
              <a:t>	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046" y="308447"/>
            <a:ext cx="9129931" cy="1013916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sz="44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মূল্যায়ণ</a:t>
            </a:r>
            <a:r>
              <a:rPr lang="en-GB" sz="44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44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1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046" y="1322363"/>
            <a:ext cx="9129931" cy="5176911"/>
          </a:xfrm>
        </p:spPr>
        <p:txBody>
          <a:bodyPr numCol="2"/>
          <a:lstStyle/>
          <a:p>
            <a:pPr algn="l"/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সঠিক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উত্তরটি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খাতায়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লিখ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১।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সমাজকর্মের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বহুলপ্রচলিত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সঙ্গাটি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কে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দিয়েছেন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ক) Rex A. Skidmore    </a:t>
            </a: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খ) Milton G. Thackeray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গ) Bradford W.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Sheafor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ঘ) W. A. Friedlander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২।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সমাজকর্ম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কীরূপ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সেবাকর্ম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পেশাদার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খ)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অপেশাদার</a:t>
            </a:r>
            <a:endParaRPr lang="en-GB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গ)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ব্যবসা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ঘ)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সনাতন</a:t>
            </a:r>
            <a:endParaRPr lang="en-GB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৩।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সমাজকর্মের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বৈজ্ঞানিক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ভিত্তিতে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কয়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ধরনের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জ্ঞান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রয়েছে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দুই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		খ)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তিন</a:t>
            </a:r>
            <a:endParaRPr lang="en-GB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গ)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চার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		ঘ)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পাঁচ</a:t>
            </a:r>
            <a:endParaRPr lang="en-GB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৪। What is Social Work?</a:t>
            </a: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ক) Helping Professor  </a:t>
            </a: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খ) Individual Profession   </a:t>
            </a: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গ) Helping Profession   </a:t>
            </a: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ঘ) Independent Profession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৫।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সমাজকর্মের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লক্ষ্য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হলো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সর্বজনীন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কল্যাণ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ii)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স্বাবলম্বন</a:t>
            </a:r>
            <a:endParaRPr lang="en-GB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সমম্বিত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কল্যাণ</a:t>
            </a:r>
            <a:endParaRPr lang="en-GB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নিচের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কোনটি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সঠিক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algn="l"/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ও ii			খ)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ও iii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গ) ii ও iii		ঘ) </a:t>
            </a:r>
            <a:r>
              <a:rPr lang="en-GB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ii, ও iii</a:t>
            </a:r>
          </a:p>
          <a:p>
            <a:pPr algn="l"/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1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514924"/>
            <a:ext cx="11465168" cy="127846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GB" sz="3600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বাড়ির</a:t>
            </a:r>
            <a:r>
              <a:rPr lang="en-GB" sz="36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600" b="1" i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কাজ</a:t>
            </a:r>
            <a:r>
              <a:rPr lang="en-GB" sz="36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3600" b="1" i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400" b="1" i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2020172"/>
            <a:ext cx="7027813" cy="40211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57" y="2020171"/>
            <a:ext cx="4208305" cy="4021189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algn="just"/>
            <a:endParaRPr lang="en-GB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GB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GB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আগামী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ক্লাশে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সমাজকর্মের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৫টি </a:t>
            </a:r>
            <a:r>
              <a:rPr lang="en-GB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লক্ষ্য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ও </a:t>
            </a:r>
            <a:r>
              <a:rPr lang="en-GB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উদ্দেশ্য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খাতায়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লিখে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আনবে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এবং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আমাকে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বুঝিয়ে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দেবে</a:t>
            </a:r>
            <a:r>
              <a:rPr lang="en-GB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।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611</TotalTime>
  <Words>242</Words>
  <Application>Microsoft Office PowerPoint</Application>
  <PresentationFormat>Widescreen</PresentationFormat>
  <Paragraphs>104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ArhialkhanMJ</vt:lpstr>
      <vt:lpstr>Arial</vt:lpstr>
      <vt:lpstr>Calibri Light</vt:lpstr>
      <vt:lpstr>Nirmala UI Semilight</vt:lpstr>
      <vt:lpstr>Trebuchet MS</vt:lpstr>
      <vt:lpstr>Verdana</vt:lpstr>
      <vt:lpstr>Vrinda</vt:lpstr>
      <vt:lpstr>Wingdings</vt:lpstr>
      <vt:lpstr>Wingdings 3</vt:lpstr>
      <vt:lpstr>Facet</vt:lpstr>
      <vt:lpstr>PowerPoint Presentation</vt:lpstr>
      <vt:lpstr> শিক্ষক পরিচিতি </vt:lpstr>
      <vt:lpstr> পাঠ পরিচিতি </vt:lpstr>
      <vt:lpstr> আজ একটি ভিডিও দেখাব, ভিডিওটি দেখে  বলতে হবে আজকের পাঠ-</vt:lpstr>
      <vt:lpstr>PowerPoint Presentation</vt:lpstr>
      <vt:lpstr>পাঠ উপস্থাপনা </vt:lpstr>
      <vt:lpstr>সমাজকর্মের প্রকৃতি </vt:lpstr>
      <vt:lpstr>মূল্যায়ণ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স্বাগতম </dc:title>
  <dc:creator>User</dc:creator>
  <cp:lastModifiedBy>User</cp:lastModifiedBy>
  <cp:revision>129</cp:revision>
  <dcterms:created xsi:type="dcterms:W3CDTF">2021-01-01T06:14:53Z</dcterms:created>
  <dcterms:modified xsi:type="dcterms:W3CDTF">2021-01-03T04:29:39Z</dcterms:modified>
</cp:coreProperties>
</file>