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64" r:id="rId2"/>
    <p:sldId id="263" r:id="rId3"/>
    <p:sldId id="272" r:id="rId4"/>
    <p:sldId id="282" r:id="rId5"/>
    <p:sldId id="283" r:id="rId6"/>
    <p:sldId id="279" r:id="rId7"/>
    <p:sldId id="268" r:id="rId8"/>
    <p:sldId id="261" r:id="rId9"/>
    <p:sldId id="278" r:id="rId10"/>
    <p:sldId id="281" r:id="rId11"/>
    <p:sldId id="258" r:id="rId12"/>
    <p:sldId id="257" r:id="rId13"/>
    <p:sldId id="267" r:id="rId14"/>
    <p:sldId id="256" r:id="rId15"/>
    <p:sldId id="262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 snapToGrid="0">
      <p:cViewPr varScale="1">
        <p:scale>
          <a:sx n="62" d="100"/>
          <a:sy n="62" d="100"/>
        </p:scale>
        <p:origin x="36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BDE85-D2AA-4A10-9AE7-100F2ED4AD1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B27DA-F54B-4547-A183-07E52CC5A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8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B27DA-F54B-4547-A183-07E52CC5AF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7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B27DA-F54B-4547-A183-07E52CC5AF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B27DA-F54B-4547-A183-07E52CC5AF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95584A-EB77-4C6F-A929-19086123EF0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ED40F9A-F474-4110-AB39-4456E9F38EA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11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584A-EB77-4C6F-A929-19086123EF0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0F9A-F474-4110-AB39-4456E9F38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8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584A-EB77-4C6F-A929-19086123EF0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0F9A-F474-4110-AB39-4456E9F38EA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426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584A-EB77-4C6F-A929-19086123EF0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0F9A-F474-4110-AB39-4456E9F38E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733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584A-EB77-4C6F-A929-19086123EF0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0F9A-F474-4110-AB39-4456E9F38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56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584A-EB77-4C6F-A929-19086123EF0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0F9A-F474-4110-AB39-4456E9F38E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138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584A-EB77-4C6F-A929-19086123EF0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0F9A-F474-4110-AB39-4456E9F38EA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117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584A-EB77-4C6F-A929-19086123EF0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0F9A-F474-4110-AB39-4456E9F38EA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436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584A-EB77-4C6F-A929-19086123EF0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0F9A-F474-4110-AB39-4456E9F38EA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35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584A-EB77-4C6F-A929-19086123EF0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0F9A-F474-4110-AB39-4456E9F38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2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584A-EB77-4C6F-A929-19086123EF0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0F9A-F474-4110-AB39-4456E9F38EA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584A-EB77-4C6F-A929-19086123EF0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0F9A-F474-4110-AB39-4456E9F38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2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584A-EB77-4C6F-A929-19086123EF0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0F9A-F474-4110-AB39-4456E9F38EA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8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584A-EB77-4C6F-A929-19086123EF0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0F9A-F474-4110-AB39-4456E9F38EA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07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584A-EB77-4C6F-A929-19086123EF0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0F9A-F474-4110-AB39-4456E9F38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7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584A-EB77-4C6F-A929-19086123EF0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0F9A-F474-4110-AB39-4456E9F38EA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4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584A-EB77-4C6F-A929-19086123EF0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0F9A-F474-4110-AB39-4456E9F38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1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95584A-EB77-4C6F-A929-19086123EF0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D40F9A-F474-4110-AB39-4456E9F38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8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w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8.wmf"/><Relationship Id="rId3" Type="http://schemas.openxmlformats.org/officeDocument/2006/relationships/image" Target="../media/image8.jpe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24.w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2.wmf"/><Relationship Id="rId18" Type="http://schemas.openxmlformats.org/officeDocument/2006/relationships/image" Target="../media/image32.png"/><Relationship Id="rId3" Type="http://schemas.openxmlformats.org/officeDocument/2006/relationships/image" Target="../media/image8.jpeg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1.wmf"/><Relationship Id="rId5" Type="http://schemas.openxmlformats.org/officeDocument/2006/relationships/image" Target="../media/image31.png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9.jpeg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8.jpe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9.jpe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9" y="173058"/>
            <a:ext cx="11215601" cy="63039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4050" y="952500"/>
            <a:ext cx="6505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FF00"/>
                </a:solidFill>
              </a:rPr>
              <a:t>শুভেছা ও স্বাগতম</a:t>
            </a:r>
            <a:endParaRPr lang="en-GB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7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6675" y="0"/>
            <a:ext cx="12192000" cy="6858000"/>
            <a:chOff x="0" y="0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3" name="Flowchart: Process 2"/>
            <p:cNvSpPr/>
            <p:nvPr/>
          </p:nvSpPr>
          <p:spPr>
            <a:xfrm>
              <a:off x="172278" y="0"/>
              <a:ext cx="11873948" cy="6639339"/>
            </a:xfrm>
            <a:prstGeom prst="flowChartProcess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357010" y="230677"/>
            <a:ext cx="1277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bn-BD" sz="2000" b="1" dirty="0"/>
              <a:t>সমস্যা-২</a:t>
            </a:r>
            <a:r>
              <a:rPr lang="en-US" sz="20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9521" y="430732"/>
            <a:ext cx="5035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/>
              <a:t>হলে,প্রমান কর যে,</a:t>
            </a:r>
            <a:r>
              <a:rPr lang="en-US" b="1" dirty="0"/>
              <a:t> </a:t>
            </a:r>
            <a:r>
              <a:rPr lang="en-US" sz="2800" b="1" dirty="0" smtClean="0"/>
              <a:t>a ,b , c </a:t>
            </a:r>
            <a:r>
              <a:rPr lang="bn-BD" b="1" dirty="0"/>
              <a:t>ক্রমিক সমানুপাতী </a:t>
            </a:r>
            <a:r>
              <a:rPr lang="en-US" b="1" dirty="0"/>
              <a:t> </a:t>
            </a:r>
            <a:r>
              <a:rPr lang="bn-BD" b="1" dirty="0"/>
              <a:t>।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60985" y="1291024"/>
            <a:ext cx="151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/>
              <a:t>দেওয়া আছে </a:t>
            </a:r>
            <a:r>
              <a:rPr lang="bn-BD" dirty="0"/>
              <a:t>,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738957"/>
              </p:ext>
            </p:extLst>
          </p:nvPr>
        </p:nvGraphicFramePr>
        <p:xfrm>
          <a:off x="1727200" y="1687513"/>
          <a:ext cx="257333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2" name="Equation" r:id="rId5" imgW="1193760" imgH="469800" progId="Equation.3">
                  <p:embed/>
                </p:oleObj>
              </mc:Choice>
              <mc:Fallback>
                <p:oleObj name="Equation" r:id="rId5" imgW="1193760" imgH="469800" progId="Equation.3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1687513"/>
                        <a:ext cx="2573338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902633"/>
              </p:ext>
            </p:extLst>
          </p:nvPr>
        </p:nvGraphicFramePr>
        <p:xfrm>
          <a:off x="1731627" y="2649945"/>
          <a:ext cx="2283239" cy="80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3" name="Equation" r:id="rId7" imgW="1307880" imgH="419040" progId="Equation.3">
                  <p:embed/>
                </p:oleObj>
              </mc:Choice>
              <mc:Fallback>
                <p:oleObj name="Equation" r:id="rId7" imgW="1307880" imgH="419040" progId="Equation.3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627" y="2649945"/>
                        <a:ext cx="2283239" cy="8065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090423"/>
              </p:ext>
            </p:extLst>
          </p:nvPr>
        </p:nvGraphicFramePr>
        <p:xfrm>
          <a:off x="1726850" y="3593880"/>
          <a:ext cx="3780487" cy="87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4" name="Equation" r:id="rId9" imgW="1815840" imgH="444240" progId="Equation.3">
                  <p:embed/>
                </p:oleObj>
              </mc:Choice>
              <mc:Fallback>
                <p:oleObj name="Equation" r:id="rId9" imgW="1815840" imgH="444240" progId="Equation.3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850" y="3593880"/>
                        <a:ext cx="3780487" cy="8773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686382"/>
              </p:ext>
            </p:extLst>
          </p:nvPr>
        </p:nvGraphicFramePr>
        <p:xfrm>
          <a:off x="1834035" y="4674334"/>
          <a:ext cx="6386946" cy="107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5" name="Equation" r:id="rId11" imgW="2908080" imgH="444240" progId="Equation.3">
                  <p:embed/>
                </p:oleObj>
              </mc:Choice>
              <mc:Fallback>
                <p:oleObj name="Equation" r:id="rId11" imgW="2908080" imgH="444240" progId="Equation.3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035" y="4674334"/>
                        <a:ext cx="6386946" cy="1075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414558" y="2853168"/>
            <a:ext cx="2303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[</a:t>
            </a:r>
            <a:r>
              <a:rPr lang="bn-BD" b="1" dirty="0" smtClean="0"/>
              <a:t>একান্তর </a:t>
            </a:r>
            <a:r>
              <a:rPr lang="bn-BD" b="1" dirty="0"/>
              <a:t>করণ করে </a:t>
            </a:r>
            <a:r>
              <a:rPr lang="en-US" b="1" dirty="0" smtClean="0"/>
              <a:t>]</a:t>
            </a:r>
            <a:r>
              <a:rPr lang="bn-BD" b="1" dirty="0" smtClean="0"/>
              <a:t> 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8119191" y="5027623"/>
            <a:ext cx="179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[</a:t>
            </a:r>
            <a:r>
              <a:rPr lang="bn-BD" b="1" dirty="0" smtClean="0"/>
              <a:t> </a:t>
            </a:r>
            <a:r>
              <a:rPr lang="bn-BD" b="1" dirty="0"/>
              <a:t>বিয়োজন </a:t>
            </a:r>
            <a:r>
              <a:rPr lang="bn-BD" b="1" dirty="0" smtClean="0"/>
              <a:t>করে</a:t>
            </a:r>
            <a:r>
              <a:rPr lang="en-US" b="1" dirty="0" smtClean="0"/>
              <a:t> ]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1264864" y="2948152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বা,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51032" y="4989068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বা,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64864" y="3835349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বা,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507846"/>
              </p:ext>
            </p:extLst>
          </p:nvPr>
        </p:nvGraphicFramePr>
        <p:xfrm>
          <a:off x="1892486" y="402187"/>
          <a:ext cx="2456977" cy="842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6" name="Equation" r:id="rId13" imgW="1333440" imgH="457200" progId="Equation.3">
                  <p:embed/>
                </p:oleObj>
              </mc:Choice>
              <mc:Fallback>
                <p:oleObj name="Equation" r:id="rId13" imgW="13334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92486" y="402187"/>
                        <a:ext cx="2456977" cy="842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23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4226" y="56540"/>
            <a:ext cx="12438743" cy="6858000"/>
            <a:chOff x="77850" y="180109"/>
            <a:chExt cx="12438743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964" y="180109"/>
              <a:ext cx="12192000" cy="685800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3" name="Flowchart: Process 2"/>
            <p:cNvSpPr/>
            <p:nvPr/>
          </p:nvSpPr>
          <p:spPr>
            <a:xfrm>
              <a:off x="77850" y="346364"/>
              <a:ext cx="12438743" cy="6691745"/>
            </a:xfrm>
            <a:prstGeom prst="flowChartProcess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14809"/>
              </p:ext>
            </p:extLst>
          </p:nvPr>
        </p:nvGraphicFramePr>
        <p:xfrm>
          <a:off x="2183246" y="889145"/>
          <a:ext cx="2028536" cy="85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5" imgW="1091880" imgH="393480" progId="Equation.3">
                  <p:embed/>
                </p:oleObj>
              </mc:Choice>
              <mc:Fallback>
                <p:oleObj name="Equation" r:id="rId5" imgW="1091880" imgH="393480" progId="Equation.3">
                  <p:embed/>
                  <p:pic>
                    <p:nvPicPr>
                      <p:cNvPr id="0" name="Picture 27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246" y="889145"/>
                        <a:ext cx="2028536" cy="856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206124"/>
              </p:ext>
            </p:extLst>
          </p:nvPr>
        </p:nvGraphicFramePr>
        <p:xfrm>
          <a:off x="2125188" y="1507738"/>
          <a:ext cx="2277918" cy="942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7" imgW="1091880" imgH="393480" progId="Equation.3">
                  <p:embed/>
                </p:oleObj>
              </mc:Choice>
              <mc:Fallback>
                <p:oleObj name="Equation" r:id="rId7" imgW="1091880" imgH="393480" progId="Equation.3">
                  <p:embed/>
                  <p:pic>
                    <p:nvPicPr>
                      <p:cNvPr id="0" name="Picture 27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188" y="1507738"/>
                        <a:ext cx="2277918" cy="9421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00716"/>
              </p:ext>
            </p:extLst>
          </p:nvPr>
        </p:nvGraphicFramePr>
        <p:xfrm>
          <a:off x="2183245" y="3701617"/>
          <a:ext cx="3285077" cy="459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9" imgW="1320480" imgH="203040" progId="Equation.3">
                  <p:embed/>
                </p:oleObj>
              </mc:Choice>
              <mc:Fallback>
                <p:oleObj name="Equation" r:id="rId9" imgW="1320480" imgH="203040" progId="Equation.3">
                  <p:embed/>
                  <p:pic>
                    <p:nvPicPr>
                      <p:cNvPr id="0" name="Picture 27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245" y="3701617"/>
                        <a:ext cx="3285077" cy="4592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407124"/>
              </p:ext>
            </p:extLst>
          </p:nvPr>
        </p:nvGraphicFramePr>
        <p:xfrm>
          <a:off x="2075232" y="2917959"/>
          <a:ext cx="3325091" cy="610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11" imgW="1396800" imgH="228600" progId="Equation.3">
                  <p:embed/>
                </p:oleObj>
              </mc:Choice>
              <mc:Fallback>
                <p:oleObj name="Equation" r:id="rId11" imgW="1396800" imgH="228600" progId="Equation.3">
                  <p:embed/>
                  <p:pic>
                    <p:nvPicPr>
                      <p:cNvPr id="0" name="Picture 27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5232" y="2917959"/>
                        <a:ext cx="3325091" cy="6101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394408"/>
              </p:ext>
            </p:extLst>
          </p:nvPr>
        </p:nvGraphicFramePr>
        <p:xfrm>
          <a:off x="2183245" y="4957674"/>
          <a:ext cx="3508540" cy="436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13" imgW="1523880" imgH="203040" progId="Equation.3">
                  <p:embed/>
                </p:oleObj>
              </mc:Choice>
              <mc:Fallback>
                <p:oleObj name="Equation" r:id="rId13" imgW="1523880" imgH="203040" progId="Equation.3">
                  <p:embed/>
                  <p:pic>
                    <p:nvPicPr>
                      <p:cNvPr id="0" name="Picture 27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245" y="4957674"/>
                        <a:ext cx="3508540" cy="436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61994"/>
              </p:ext>
            </p:extLst>
          </p:nvPr>
        </p:nvGraphicFramePr>
        <p:xfrm>
          <a:off x="2100117" y="5554308"/>
          <a:ext cx="3591668" cy="1137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15" imgW="1473120" imgH="457200" progId="Equation.3">
                  <p:embed/>
                </p:oleObj>
              </mc:Choice>
              <mc:Fallback>
                <p:oleObj name="Equation" r:id="rId15" imgW="1473120" imgH="457200" progId="Equation.3">
                  <p:embed/>
                  <p:pic>
                    <p:nvPicPr>
                      <p:cNvPr id="0" name="Picture 27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117" y="5554308"/>
                        <a:ext cx="3591668" cy="1137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2100117" y="378403"/>
            <a:ext cx="1306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/>
              <a:t> </a:t>
            </a:r>
            <a:r>
              <a:rPr lang="bn-BD" sz="2400" dirty="0" smtClean="0"/>
              <a:t>আবার ,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39372" y="1956984"/>
            <a:ext cx="52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বা,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95500" y="3116208"/>
            <a:ext cx="69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বা,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24115" y="3845552"/>
            <a:ext cx="55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বা,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54629" y="4425474"/>
            <a:ext cx="578426" cy="36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বা,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7293" y="4914528"/>
            <a:ext cx="51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বা,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07293" y="5457371"/>
            <a:ext cx="51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বা,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245594"/>
              </p:ext>
            </p:extLst>
          </p:nvPr>
        </p:nvGraphicFramePr>
        <p:xfrm>
          <a:off x="2075232" y="4341421"/>
          <a:ext cx="4058085" cy="541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17" imgW="1523880" imgH="203040" progId="Equation.3">
                  <p:embed/>
                </p:oleObj>
              </mc:Choice>
              <mc:Fallback>
                <p:oleObj name="Equation" r:id="rId17" imgW="1523880" imgH="203040" progId="Equation.3">
                  <p:embed/>
                  <p:pic>
                    <p:nvPicPr>
                      <p:cNvPr id="0" name="Picture 27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5232" y="4341421"/>
                        <a:ext cx="4058085" cy="541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573486" y="3116208"/>
            <a:ext cx="301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[আড় গুনন করে ]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12070" y="1758888"/>
            <a:ext cx="226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[</a:t>
            </a:r>
            <a:r>
              <a:rPr lang="en-US" sz="2400" dirty="0" smtClean="0"/>
              <a:t> </a:t>
            </a:r>
            <a:r>
              <a:rPr lang="en-US" sz="2800" b="1" dirty="0" smtClean="0"/>
              <a:t>2b</a:t>
            </a:r>
            <a:r>
              <a:rPr lang="en-US" sz="2400" dirty="0" smtClean="0"/>
              <a:t> </a:t>
            </a:r>
            <a:r>
              <a:rPr lang="bn-BD" sz="2000" b="1" dirty="0" smtClean="0"/>
              <a:t>বাদ দিয়ে ]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0348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  <p:bldP spid="7" grpId="0"/>
      <p:bldP spid="9" grpId="0"/>
      <p:bldP spid="10" grpId="0"/>
      <p:bldP spid="11" grpId="0"/>
      <p:bldP spid="14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43619"/>
            <a:ext cx="12192000" cy="6858000"/>
            <a:chOff x="0" y="0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Flowchart: Process 2"/>
                <p:cNvSpPr/>
                <p:nvPr/>
              </p:nvSpPr>
              <p:spPr>
                <a:xfrm>
                  <a:off x="0" y="1"/>
                  <a:ext cx="12022935" cy="6697780"/>
                </a:xfrm>
                <a:prstGeom prst="flowChartProcess">
                  <a:avLst/>
                </a:prstGeom>
                <a:blipFill>
                  <a:blip r:embed="rId4"/>
                  <a:tile tx="0" ty="0" sx="100000" sy="100000" flip="none" algn="tl"/>
                </a:blip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/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Flowchart: Process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"/>
                  <a:ext cx="12022935" cy="6697780"/>
                </a:xfrm>
                <a:prstGeom prst="flowChartProcess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707847"/>
              </p:ext>
            </p:extLst>
          </p:nvPr>
        </p:nvGraphicFramePr>
        <p:xfrm>
          <a:off x="2604300" y="787851"/>
          <a:ext cx="5372101" cy="740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2" name="Equation" r:id="rId6" imgW="1193760" imgH="228600" progId="Equation.3">
                  <p:embed/>
                </p:oleObj>
              </mc:Choice>
              <mc:Fallback>
                <p:oleObj name="Equation" r:id="rId6" imgW="1193760" imgH="228600" progId="Equation.3">
                  <p:embed/>
                  <p:pic>
                    <p:nvPicPr>
                      <p:cNvPr id="0" name="Picture 13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4300" y="787851"/>
                        <a:ext cx="5372101" cy="7402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984888"/>
              </p:ext>
            </p:extLst>
          </p:nvPr>
        </p:nvGraphicFramePr>
        <p:xfrm>
          <a:off x="3050598" y="1566347"/>
          <a:ext cx="2696152" cy="624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3" name="Equation" r:id="rId8" imgW="698400" imgH="203040" progId="Equation.3">
                  <p:embed/>
                </p:oleObj>
              </mc:Choice>
              <mc:Fallback>
                <p:oleObj name="Equation" r:id="rId8" imgW="698400" imgH="203040" progId="Equation.3">
                  <p:embed/>
                  <p:pic>
                    <p:nvPicPr>
                      <p:cNvPr id="0" name="Picture 13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598" y="1566347"/>
                        <a:ext cx="2696152" cy="6246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424951"/>
              </p:ext>
            </p:extLst>
          </p:nvPr>
        </p:nvGraphicFramePr>
        <p:xfrm>
          <a:off x="5746750" y="3325813"/>
          <a:ext cx="69850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4" name="Equation" r:id="rId10" imgW="698400" imgH="203040" progId="Equation.3">
                  <p:embed/>
                </p:oleObj>
              </mc:Choice>
              <mc:Fallback>
                <p:oleObj name="Equation" r:id="rId10" imgW="698400" imgH="203040" progId="Equation.3">
                  <p:embed/>
                  <p:pic>
                    <p:nvPicPr>
                      <p:cNvPr id="0" name="Picture 13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3325813"/>
                        <a:ext cx="698500" cy="45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038687"/>
              </p:ext>
            </p:extLst>
          </p:nvPr>
        </p:nvGraphicFramePr>
        <p:xfrm>
          <a:off x="2996512" y="2191024"/>
          <a:ext cx="1744436" cy="75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5" name="Equation" r:id="rId12" imgW="469800" imgH="203040" progId="Equation.3">
                  <p:embed/>
                </p:oleObj>
              </mc:Choice>
              <mc:Fallback>
                <p:oleObj name="Equation" r:id="rId12" imgW="469800" imgH="203040" progId="Equation.3">
                  <p:embed/>
                  <p:pic>
                    <p:nvPicPr>
                      <p:cNvPr id="0" name="Picture 1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6512" y="2191024"/>
                        <a:ext cx="1744436" cy="7543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145241"/>
              </p:ext>
            </p:extLst>
          </p:nvPr>
        </p:nvGraphicFramePr>
        <p:xfrm>
          <a:off x="2715985" y="3047884"/>
          <a:ext cx="2521572" cy="616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6" name="Equation" r:id="rId14" imgW="520560" imgH="177480" progId="Equation.3">
                  <p:embed/>
                </p:oleObj>
              </mc:Choice>
              <mc:Fallback>
                <p:oleObj name="Equation" r:id="rId14" imgW="520560" imgH="177480" progId="Equation.3">
                  <p:embed/>
                  <p:pic>
                    <p:nvPicPr>
                      <p:cNvPr id="0" name="Picture 1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985" y="3047884"/>
                        <a:ext cx="2521572" cy="6165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688290"/>
              </p:ext>
            </p:extLst>
          </p:nvPr>
        </p:nvGraphicFramePr>
        <p:xfrm>
          <a:off x="2827447" y="3650671"/>
          <a:ext cx="2106389" cy="1286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7" name="Equation" r:id="rId16" imgW="406080" imgH="393480" progId="Equation.3">
                  <p:embed/>
                </p:oleObj>
              </mc:Choice>
              <mc:Fallback>
                <p:oleObj name="Equation" r:id="rId16" imgW="406080" imgH="393480" progId="Equation.3">
                  <p:embed/>
                  <p:pic>
                    <p:nvPicPr>
                      <p:cNvPr id="0" name="Picture 1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447" y="3650671"/>
                        <a:ext cx="2106389" cy="12867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162287" y="5091570"/>
            <a:ext cx="583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সুতরাং  </a:t>
            </a:r>
            <a:r>
              <a:rPr lang="en-US" sz="2800" b="1" dirty="0" smtClean="0"/>
              <a:t>a, b , c </a:t>
            </a:r>
            <a:r>
              <a:rPr lang="bn-BD" sz="2400" b="1" dirty="0" smtClean="0"/>
              <a:t>ক্রমিক সমানুপাতী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08055" y="382391"/>
            <a:ext cx="19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আবার,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081666" y="979116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বা,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188031" y="1774131"/>
            <a:ext cx="52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বা,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2920" y="2599941"/>
            <a:ext cx="55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বা,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76689" y="3203287"/>
            <a:ext cx="55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বা,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188480" y="4101541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33111" y="1732804"/>
                <a:ext cx="3164237" cy="47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2400" b="1" i="0" smtClean="0">
                          <a:latin typeface="Cambria Math" panose="02040503050406030204" pitchFamily="18" charset="0"/>
                        </a:rPr>
                        <m:t>অথবা</m:t>
                      </m:r>
                      <m:r>
                        <a:rPr lang="bn-BD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bn-BD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111" y="1732804"/>
                <a:ext cx="3164237" cy="471924"/>
              </a:xfrm>
              <a:prstGeom prst="rect">
                <a:avLst/>
              </a:prstGeom>
              <a:blipFill rotWithShape="0">
                <a:blip r:embed="rId18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03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353353"/>
            <a:ext cx="12192000" cy="7813964"/>
            <a:chOff x="0" y="0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3" name="Flowchart: Process 2"/>
            <p:cNvSpPr/>
            <p:nvPr/>
          </p:nvSpPr>
          <p:spPr>
            <a:xfrm>
              <a:off x="932362" y="16953"/>
              <a:ext cx="10882267" cy="6470240"/>
            </a:xfrm>
            <a:prstGeom prst="flowChartProcess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 </a:t>
              </a:r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268466" y="-82855"/>
            <a:ext cx="5156566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</a:p>
          <a:p>
            <a:pPr algn="ctr"/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909422"/>
              </p:ext>
            </p:extLst>
          </p:nvPr>
        </p:nvGraphicFramePr>
        <p:xfrm>
          <a:off x="2400300" y="2789125"/>
          <a:ext cx="2244211" cy="89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9" name="Equation" r:id="rId5" imgW="647640" imgH="393480" progId="Equation.3">
                  <p:embed/>
                </p:oleObj>
              </mc:Choice>
              <mc:Fallback>
                <p:oleObj name="Equation" r:id="rId5" imgW="647640" imgH="393480" progId="Equation.3">
                  <p:embed/>
                  <p:pic>
                    <p:nvPicPr>
                      <p:cNvPr id="0" name="Picture 10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2789125"/>
                        <a:ext cx="2244211" cy="8981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43473" y="3038899"/>
            <a:ext cx="2344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হলে দেখাও যে</a:t>
            </a:r>
            <a:r>
              <a:rPr lang="bn-BD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606363"/>
              </p:ext>
            </p:extLst>
          </p:nvPr>
        </p:nvGraphicFramePr>
        <p:xfrm>
          <a:off x="5553641" y="3616148"/>
          <a:ext cx="455136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0" name="Equation" r:id="rId7" imgW="1803240" imgH="393480" progId="Equation.3">
                  <p:embed/>
                </p:oleObj>
              </mc:Choice>
              <mc:Fallback>
                <p:oleObj name="Equation" r:id="rId7" imgW="1803240" imgH="393480" progId="Equation.3">
                  <p:embed/>
                  <p:pic>
                    <p:nvPicPr>
                      <p:cNvPr id="0" name="Picture 10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641" y="3616148"/>
                        <a:ext cx="4551363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36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2522" y="106363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4" name="Flowchart: Process 3"/>
            <p:cNvSpPr/>
            <p:nvPr/>
          </p:nvSpPr>
          <p:spPr>
            <a:xfrm>
              <a:off x="1021015" y="686692"/>
              <a:ext cx="9793361" cy="5259920"/>
            </a:xfrm>
            <a:prstGeom prst="flowChartProcess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841659" y="1056039"/>
            <a:ext cx="4226016" cy="11588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 মূল্যায়ন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591" y="2782958"/>
            <a:ext cx="5380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অনুপাত ও সমানুপাত কাকে বলে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অনুপাতের রুপান্তর কত –প্রকার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?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ক্রমিক সমানুপাত কাকে বলে  –</a:t>
            </a:r>
          </a:p>
          <a:p>
            <a:pPr marL="400050" indent="-400050">
              <a:buFont typeface="+mj-lt"/>
              <a:buAutoNum type="arabicPeriod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591" y="4118264"/>
            <a:ext cx="6613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ব্যস্তকরন,একান্তরকরন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বলতে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বুঝ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   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উদাহরনসহ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বুঝিয়ে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লিখ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।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2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4450" y="-66675"/>
            <a:ext cx="12192000" cy="6858000"/>
            <a:chOff x="0" y="0"/>
            <a:chExt cx="12192000" cy="6858000"/>
          </a:xfrm>
          <a:blipFill>
            <a:blip r:embed="rId3"/>
            <a:tile tx="0" ty="0" sx="100000" sy="100000" flip="none" algn="tl"/>
          </a:blipFill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Flowchart: Process 3"/>
                <p:cNvSpPr/>
                <p:nvPr/>
              </p:nvSpPr>
              <p:spPr>
                <a:xfrm>
                  <a:off x="116114" y="329066"/>
                  <a:ext cx="12075886" cy="6310273"/>
                </a:xfrm>
                <a:prstGeom prst="flowChartProcess">
                  <a:avLst/>
                </a:prstGeom>
                <a:grpFill/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a:fld id="{7995EF4E-34BE-4604-8A78-52FEBE6F5507}" type="mathplaceholder">
                          <a:rPr lang="en-US" i="1" smtClean="0">
                            <a:latin typeface="Cambria Math" panose="02040503050406030204" pitchFamily="18" charset="0"/>
                          </a:rPr>
                          <a:t>Type equation here.</a:t>
                        </a:fl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Flowchart: Process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114" y="329066"/>
                  <a:ext cx="12075886" cy="6310273"/>
                </a:xfrm>
                <a:prstGeom prst="flowChartProcess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ectangle 4"/>
          <p:cNvSpPr/>
          <p:nvPr/>
        </p:nvSpPr>
        <p:spPr>
          <a:xfrm>
            <a:off x="3786000" y="527127"/>
            <a:ext cx="4329300" cy="17366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 বাড়ির কাজ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8466" y="3292162"/>
            <a:ext cx="1934817" cy="4535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chemeClr val="tx1"/>
                </a:solidFill>
              </a:rPr>
              <a:t>সমস্যা-১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7794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00521" y="4440508"/>
                <a:ext cx="11489714" cy="801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/>
                  <a:t>যদি</a:t>
                </a:r>
                <a:r>
                  <a:rPr lang="en-GB" sz="2400" b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2800" dirty="0" smtClean="0"/>
                  <a:t>হয়</a:t>
                </a:r>
                <a:r>
                  <a:rPr lang="bn-BD" sz="3200" b="1" dirty="0" smtClean="0"/>
                  <a:t>,</a:t>
                </a:r>
                <a:r>
                  <a:rPr lang="bn-BD" sz="2400" b="1" dirty="0" smtClean="0"/>
                  <a:t>তবে প্রমাণ কর যে</a:t>
                </a:r>
                <a:r>
                  <a:rPr lang="bn-BD" sz="2400" dirty="0" smtClean="0"/>
                  <a:t>,</a:t>
                </a:r>
                <a:r>
                  <a:rPr lang="en-GB" sz="2400" dirty="0" smtClean="0"/>
                  <a:t>                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𝑏𝑑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𝑏𝑑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521" y="4440508"/>
                <a:ext cx="11489714" cy="801630"/>
              </a:xfrm>
              <a:prstGeom prst="rect">
                <a:avLst/>
              </a:prstGeom>
              <a:blipFill rotWithShape="0">
                <a:blip r:embed="rId6"/>
                <a:stretch>
                  <a:fillRect l="-849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282243"/>
              </p:ext>
            </p:extLst>
          </p:nvPr>
        </p:nvGraphicFramePr>
        <p:xfrm>
          <a:off x="6642100" y="4365543"/>
          <a:ext cx="1177925" cy="876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7" imgW="545760" imgH="406080" progId="Equation.3">
                  <p:embed/>
                </p:oleObj>
              </mc:Choice>
              <mc:Fallback>
                <p:oleObj name="Equation" r:id="rId7" imgW="54576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42100" y="4365543"/>
                        <a:ext cx="1177925" cy="876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7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364343" cy="6858000"/>
            <a:chOff x="0" y="0"/>
            <a:chExt cx="12192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5" name="Flowchart: Process 4"/>
            <p:cNvSpPr/>
            <p:nvPr/>
          </p:nvSpPr>
          <p:spPr>
            <a:xfrm>
              <a:off x="1007160" y="1379419"/>
              <a:ext cx="9793361" cy="5259920"/>
            </a:xfrm>
            <a:prstGeom prst="flowChartProcess">
              <a:avLst/>
            </a:prstGeom>
            <a:blipFill>
              <a:blip r:embed="rId3"/>
              <a:tile tx="0" ty="0" sx="100000" sy="100000" flip="none" algn="tl"/>
            </a:blipFill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6513556" y="5006873"/>
            <a:ext cx="2852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i="1" dirty="0" smtClean="0">
                <a:solidFill>
                  <a:srgbClr val="FF0000"/>
                </a:solidFill>
              </a:rPr>
              <a:t> 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7" y="1379419"/>
            <a:ext cx="9931797" cy="52208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67225" y="2171700"/>
            <a:ext cx="3324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9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9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049" y="0"/>
            <a:ext cx="12706350" cy="7200900"/>
            <a:chOff x="39881" y="0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1" y="0"/>
              <a:ext cx="12192000" cy="685800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3" name="Flowchart: Process 2"/>
            <p:cNvSpPr/>
            <p:nvPr/>
          </p:nvSpPr>
          <p:spPr>
            <a:xfrm>
              <a:off x="1033174" y="0"/>
              <a:ext cx="10012480" cy="6350000"/>
            </a:xfrm>
            <a:prstGeom prst="flowChartProcess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আমিনুল</a:t>
              </a:r>
              <a:r>
                <a:rPr lang="en-US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(গণিত)</a:t>
              </a:r>
            </a:p>
            <a:p>
              <a:pPr algn="ctr"/>
              <a:r>
                <a:rPr lang="en-US" sz="3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লোহাজাল</a:t>
              </a:r>
              <a:r>
                <a:rPr lang="en-US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মাদরাসা</a:t>
              </a:r>
              <a:r>
                <a:rPr lang="en-US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 : aminulislamldm@gmail.com</a:t>
              </a:r>
              <a:endPara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62247" y="438150"/>
            <a:ext cx="10434882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3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4" name="Flowchart: Process 3"/>
            <p:cNvSpPr/>
            <p:nvPr/>
          </p:nvSpPr>
          <p:spPr>
            <a:xfrm>
              <a:off x="1007160" y="1379419"/>
              <a:ext cx="9793361" cy="5259920"/>
            </a:xfrm>
            <a:prstGeom prst="flowChartProcess">
              <a:avLst/>
            </a:prstGeom>
            <a:blipFill>
              <a:blip r:embed="rId3"/>
              <a:tile tx="0" ty="0" sx="100000" sy="100000" flip="none" algn="tl"/>
            </a:blipFill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bn-BD" dirty="0" smtClean="0"/>
                <a:t>জ্ঞ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08243" y="2888974"/>
            <a:ext cx="65995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BD" sz="6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</a:t>
            </a:r>
          </a:p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1742" y="1873311"/>
            <a:ext cx="9724196" cy="101566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2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8832" y="1895475"/>
            <a:ext cx="1952625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smtClean="0">
                <a:latin typeface="UrmeeMJ" pitchFamily="2" charset="0"/>
                <a:cs typeface="UrmeeMJ" pitchFamily="2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461" y="564095"/>
            <a:ext cx="3956788" cy="3326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00" y="2624335"/>
            <a:ext cx="1372164" cy="1188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90" y="2624335"/>
            <a:ext cx="1647185" cy="1266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37" y="649839"/>
            <a:ext cx="1728629" cy="1121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50" y="649838"/>
            <a:ext cx="1613201" cy="11218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346" y="649838"/>
            <a:ext cx="1728629" cy="11218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61" y="2636687"/>
            <a:ext cx="1416777" cy="12536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50851" y="4077249"/>
            <a:ext cx="1637180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>
                <a:latin typeface="UrmeeMJ" pitchFamily="2" charset="0"/>
                <a:cs typeface="UrmeeMJ" pitchFamily="2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000875" y="786883"/>
            <a:ext cx="4448175" cy="3352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833643" y="786883"/>
            <a:ext cx="5881492" cy="33183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33644" y="1044058"/>
            <a:ext cx="58148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Teachers </a:t>
            </a:r>
            <a:r>
              <a:rPr lang="en-US" sz="4000" dirty="0" smtClean="0">
                <a:latin typeface="UrmeeMJ" pitchFamily="2" charset="0"/>
                <a:cs typeface="UrmeeMJ" pitchFamily="2" charset="0"/>
              </a:rPr>
              <a:t>:  </a:t>
            </a:r>
            <a:r>
              <a:rPr lang="en-US" sz="4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n-US" sz="4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7÷ 7 = 1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21÷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</a:t>
            </a:r>
            <a:r>
              <a:rPr lang="en-US" sz="4000" dirty="0">
                <a:latin typeface="UrmeeMJ" pitchFamily="2" charset="0"/>
                <a:cs typeface="UrmeeMJ" pitchFamily="2" charset="0"/>
              </a:rPr>
              <a:t>:  </a:t>
            </a:r>
            <a:r>
              <a:rPr lang="en-US" sz="4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4361" y="786883"/>
            <a:ext cx="342593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6000" dirty="0">
                <a:latin typeface="UrmeeMJ" pitchFamily="2" charset="0"/>
                <a:cs typeface="UrmeeMJ" pitchFamily="2" charset="0"/>
              </a:rPr>
              <a:t>: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= r </a:t>
            </a:r>
            <a:r>
              <a:rPr lang="en-US" sz="6000" dirty="0">
                <a:latin typeface="UrmeeMJ" pitchFamily="2" charset="0"/>
                <a:cs typeface="UrmeeMJ" pitchFamily="2" charset="0"/>
              </a:rPr>
              <a:t>: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639175" y="2303325"/>
            <a:ext cx="1166812" cy="30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774781" y="2687775"/>
            <a:ext cx="28956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805987" y="1704975"/>
            <a:ext cx="0" cy="598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639175" y="1756379"/>
            <a:ext cx="0" cy="598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4781" y="1756379"/>
            <a:ext cx="23812" cy="10075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653712" y="1743075"/>
            <a:ext cx="0" cy="9489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469637" y="5243470"/>
            <a:ext cx="2894724" cy="74775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 </a:t>
            </a:r>
            <a:r>
              <a:rPr lang="bn-BD" sz="2800" b="1" dirty="0" smtClean="0">
                <a:solidFill>
                  <a:schemeClr val="tx1"/>
                </a:solidFill>
              </a:rPr>
              <a:t>অনুপাত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69637" y="4353460"/>
            <a:ext cx="2894724" cy="74775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 </a:t>
            </a:r>
            <a:r>
              <a:rPr lang="bn-BD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সমানুপাত</a:t>
            </a:r>
            <a:r>
              <a:rPr lang="bn-BD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9331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5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3" name="Flowchart: Process 2"/>
            <p:cNvSpPr/>
            <p:nvPr/>
          </p:nvSpPr>
          <p:spPr>
            <a:xfrm>
              <a:off x="1007160" y="1379419"/>
              <a:ext cx="9793361" cy="5259920"/>
            </a:xfrm>
            <a:prstGeom prst="flowChartProcess">
              <a:avLst/>
            </a:prstGeom>
            <a:blipFill>
              <a:blip r:embed="rId3"/>
              <a:tile tx="0" ty="0" sx="100000" sy="100000" flip="none" algn="tl"/>
            </a:blipFill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89194" y="1720840"/>
            <a:ext cx="80292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9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অনুপাত ও সমানুপাত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 অধ্যায়</a:t>
            </a:r>
          </a:p>
          <a:p>
            <a:pPr algn="ctr"/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0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4" name="Flowchart: Process 3"/>
            <p:cNvSpPr/>
            <p:nvPr/>
          </p:nvSpPr>
          <p:spPr>
            <a:xfrm>
              <a:off x="1007160" y="768626"/>
              <a:ext cx="11184840" cy="5870713"/>
            </a:xfrm>
            <a:prstGeom prst="flowChartProcess">
              <a:avLst/>
            </a:prstGeom>
            <a:blipFill>
              <a:blip r:embed="rId3"/>
              <a:tile tx="0" ty="0" sx="100000" sy="100000" flip="none" algn="tl"/>
            </a:blipFill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10678" y="2031003"/>
            <a:ext cx="662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/>
              <a:t>এই পাঠ শেষে শিক্ষার্থীরা </a:t>
            </a:r>
            <a:r>
              <a:rPr lang="en-US" sz="2800" b="1" i="1" dirty="0" smtClean="0"/>
              <a:t>……………………….</a:t>
            </a:r>
            <a:endParaRPr lang="en-US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610678" y="3047999"/>
            <a:ext cx="8362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অনুপাত কাকে বলে বলতে পারবে ।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সমানুপাত ও ক্রমিক সমানুপাত নির্ণয় করতে পারবে 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সমানুপাত ও ক্রমিক সমানুপাতের গাণিতিক সমাধান নির্ণয় করতে পারবে  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6627" y="1137119"/>
            <a:ext cx="300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i="1" dirty="0" smtClean="0"/>
              <a:t>শিখনফল</a:t>
            </a:r>
            <a:r>
              <a:rPr lang="en-US" sz="4000" b="1" i="1" dirty="0" smtClean="0"/>
              <a:t> 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58627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077" y="304800"/>
            <a:ext cx="12192000" cy="6858000"/>
            <a:chOff x="0" y="-2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12192000" cy="685800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3" name="Flowchart: Process 2"/>
            <p:cNvSpPr/>
            <p:nvPr/>
          </p:nvSpPr>
          <p:spPr>
            <a:xfrm>
              <a:off x="99392" y="97269"/>
              <a:ext cx="12092608" cy="6515564"/>
            </a:xfrm>
            <a:prstGeom prst="flowChartProcess">
              <a:avLst/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dirty="0" smtClean="0"/>
                <a:t>    </a:t>
              </a:r>
              <a:endParaRPr lang="bn-BD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9449" y="924171"/>
                <a:ext cx="8998227" cy="57675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𝑶𝒑𝒒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den>
                    </m:f>
                    <m:r>
                      <a:rPr lang="bn-IN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2800" b="1" i="1" smtClean="0">
                        <a:latin typeface="Cambria Math" panose="02040503050406030204" pitchFamily="18" charset="0"/>
                      </a:rPr>
                      <m:t>হলে</m:t>
                    </m:r>
                    <m:r>
                      <a:rPr lang="bn-BD" sz="2800" b="1" i="1" smtClean="0"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bn-BD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sz="2800" b="1" dirty="0" smtClean="0"/>
                  <a:t>   </a:t>
                </a:r>
                <a:r>
                  <a:rPr lang="bn-IN" sz="2800" dirty="0" smtClean="0">
                    <a:latin typeface="erNikoshBAN"/>
                  </a:rPr>
                  <a:t>এর মান নির্ণয় কর। যেখানে, </a:t>
                </a:r>
                <a:r>
                  <a:rPr lang="en-US" sz="2800" b="1" dirty="0" smtClean="0"/>
                  <a:t>p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sz="2800" b="1" dirty="0" smtClean="0">
                  <a:ea typeface="Cambria Math" panose="02040503050406030204" pitchFamily="18" charset="0"/>
                </a:endParaRPr>
              </a:p>
              <a:p>
                <a:endParaRPr lang="en-US" sz="3200" b="1" dirty="0" smtClean="0">
                  <a:ea typeface="Cambria Math" panose="02040503050406030204" pitchFamily="18" charset="0"/>
                </a:endParaRPr>
              </a:p>
              <a:p>
                <a:r>
                  <a:rPr lang="bn-BD" sz="2800" dirty="0" smtClean="0"/>
                  <a:t>দেওয়া আছে</a:t>
                </a:r>
                <a:r>
                  <a:rPr lang="en-US" sz="2800" dirty="0" smtClean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IN" sz="28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𝑶𝒑𝒒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bn-IN" sz="2800" b="1" dirty="0" smtClean="0"/>
                  <a:t> </a:t>
                </a:r>
                <a:endParaRPr lang="en-US" sz="2800" b="1" dirty="0" smtClean="0"/>
              </a:p>
              <a:p>
                <a:r>
                  <a:rPr lang="bn-BD" sz="3200" dirty="0" smtClean="0"/>
                  <a:t>বা,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IN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𝒒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r>
                  <a:rPr lang="bn-BD" sz="3200" dirty="0" smtClean="0"/>
                  <a:t>বা,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r>
                  <a:rPr lang="bn-BD" sz="3200" dirty="0" smtClean="0"/>
                  <a:t>বা,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400" dirty="0" smtClean="0"/>
                  <a:t>[ </a:t>
                </a:r>
                <a:r>
                  <a:rPr lang="bn-BD" sz="2000" b="1" dirty="0" smtClean="0"/>
                  <a:t>যোজন –বিয়োজন </a:t>
                </a:r>
                <a:r>
                  <a:rPr lang="bn-BD" sz="3200" dirty="0" smtClean="0"/>
                  <a:t>]</a:t>
                </a:r>
                <a:endParaRPr lang="en-US" sz="3200" dirty="0" smtClean="0"/>
              </a:p>
              <a:p>
                <a:r>
                  <a:rPr lang="bn-BD" sz="3200" dirty="0" smtClean="0"/>
                  <a:t>বা,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800" dirty="0" smtClean="0"/>
                  <a:t>………….(1) 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49" y="924171"/>
                <a:ext cx="8998227" cy="5767541"/>
              </a:xfrm>
              <a:prstGeom prst="rect">
                <a:avLst/>
              </a:prstGeom>
              <a:blipFill rotWithShape="0">
                <a:blip r:embed="rId5"/>
                <a:stretch>
                  <a:fillRect l="-2778" t="-317" b="-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97564" y="484730"/>
            <a:ext cx="1687132" cy="35678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i="1" dirty="0" smtClean="0">
                <a:solidFill>
                  <a:schemeClr val="tx1"/>
                </a:solidFill>
              </a:rPr>
              <a:t> সমস্যা -১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5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3" name="Flowchart: Process 2"/>
            <p:cNvSpPr/>
            <p:nvPr/>
          </p:nvSpPr>
          <p:spPr>
            <a:xfrm>
              <a:off x="172278" y="0"/>
              <a:ext cx="11873948" cy="6639339"/>
            </a:xfrm>
            <a:prstGeom prst="flowChartProcess">
              <a:avLst/>
            </a:prstGeom>
            <a:blipFill>
              <a:blip r:embed="rId3"/>
              <a:tile tx="0" ty="0" sx="100000" sy="100000" flip="none" algn="tl"/>
            </a:blipFill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76350" y="0"/>
                <a:ext cx="10067925" cy="67917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bn-BD" sz="2400" b="1" dirty="0" smtClean="0"/>
                  <a:t>আবার,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bn-BD" sz="2400" b="0" dirty="0" smtClean="0"/>
              </a:p>
              <a:p>
                <a:endParaRPr lang="bn-BD" sz="2400" b="0" dirty="0" smtClean="0"/>
              </a:p>
              <a:p>
                <a:r>
                  <a:rPr lang="bn-BD" sz="2400" b="0" dirty="0" smtClean="0"/>
                  <a:t>বা,</a:t>
                </a:r>
                <a:r>
                  <a:rPr lang="bn-BD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400" dirty="0"/>
                  <a:t>[ </a:t>
                </a:r>
                <a:r>
                  <a:rPr lang="bn-BD" sz="2400" b="1" dirty="0"/>
                  <a:t>যোজন –বিয়োজন </a:t>
                </a:r>
                <a:r>
                  <a:rPr lang="bn-BD" sz="2400" dirty="0"/>
                  <a:t>]</a:t>
                </a:r>
                <a:endParaRPr lang="en-US" sz="2400" dirty="0"/>
              </a:p>
              <a:p>
                <a:r>
                  <a:rPr lang="bn-BD" sz="2400" dirty="0"/>
                  <a:t>বা,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400" dirty="0" smtClean="0"/>
                  <a:t>………….(2</a:t>
                </a:r>
                <a:r>
                  <a:rPr lang="en-US" sz="2400" b="0" dirty="0" smtClean="0"/>
                  <a:t>)</a:t>
                </a:r>
              </a:p>
              <a:p>
                <a:endParaRPr lang="en-US" sz="2400" b="0" dirty="0" smtClean="0"/>
              </a:p>
              <a:p>
                <a:r>
                  <a:rPr lang="en-US" sz="2400" b="1" dirty="0" smtClean="0"/>
                  <a:t>(1) + ( 2) </a:t>
                </a:r>
                <a:r>
                  <a:rPr lang="bn-BD" sz="2400" b="1" dirty="0" smtClean="0"/>
                  <a:t>নং হতে পাই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b="0" dirty="0" smtClean="0"/>
                  <a:t> 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4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dirty="0"/>
                  <a:t>  </a:t>
                </a:r>
                <a:r>
                  <a:rPr lang="en-US" sz="2400" dirty="0" smtClean="0"/>
                  <a:t>_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b="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b="0" dirty="0" smtClean="0"/>
                  <a:t>= 2    </a:t>
                </a:r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Ans</a:t>
                </a:r>
                <a:r>
                  <a:rPr lang="en-US" sz="24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0"/>
                <a:ext cx="10067925" cy="6791796"/>
              </a:xfrm>
              <a:prstGeom prst="rect">
                <a:avLst/>
              </a:prstGeom>
              <a:blipFill rotWithShape="0">
                <a:blip r:embed="rId4"/>
                <a:stretch>
                  <a:fillRect l="-1816" t="-2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02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1458</TotalTime>
  <Words>252</Words>
  <Application>Microsoft Office PowerPoint</Application>
  <PresentationFormat>Widescreen</PresentationFormat>
  <Paragraphs>96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Cambria Math</vt:lpstr>
      <vt:lpstr>erNikoshBAN</vt:lpstr>
      <vt:lpstr>Garamond</vt:lpstr>
      <vt:lpstr>NikoshBAN</vt:lpstr>
      <vt:lpstr>Times New Roman</vt:lpstr>
      <vt:lpstr>UrmeeMJ</vt:lpstr>
      <vt:lpstr>Vrinda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Windows User</cp:lastModifiedBy>
  <cp:revision>403</cp:revision>
  <dcterms:created xsi:type="dcterms:W3CDTF">2015-10-27T14:21:38Z</dcterms:created>
  <dcterms:modified xsi:type="dcterms:W3CDTF">2021-01-03T10:11:23Z</dcterms:modified>
</cp:coreProperties>
</file>