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0" r:id="rId7"/>
    <p:sldId id="262" r:id="rId8"/>
    <p:sldId id="263" r:id="rId9"/>
    <p:sldId id="264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1C89D-9A40-4646-A81F-F7CE838B781F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48ADE-0A10-425D-889A-14BFA56B67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7155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011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9968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126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462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088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6680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868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516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3858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777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618C0-14D9-469E-8660-33B9DFC0963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4B47-DE7D-4C76-8175-2DBB8A51B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18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618C0-14D9-469E-8660-33B9DFC09637}" type="datetimeFigureOut">
              <a:rPr lang="en-US" smtClean="0"/>
              <a:pPr/>
              <a:t>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74B47-DE7D-4C76-8175-2DBB8A51B4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6661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2A3F0DAB-67EA-CC48-9E4C-4A0CC659F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54" y="559558"/>
            <a:ext cx="11013743" cy="5691117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7697FE82-9CC7-6944-B72E-71B637C4E83B}"/>
              </a:ext>
            </a:extLst>
          </p:cNvPr>
          <p:cNvSpPr txBox="1">
            <a:spLocks/>
          </p:cNvSpPr>
          <p:nvPr/>
        </p:nvSpPr>
        <p:spPr>
          <a:xfrm>
            <a:off x="3367768" y="777922"/>
            <a:ext cx="6349438" cy="4804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115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اهلا و سهلا</a:t>
            </a:r>
            <a:br>
              <a:rPr lang="ar-SA" sz="115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</a:br>
            <a:r>
              <a:rPr lang="ar-SA" sz="115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السلام عليكم</a:t>
            </a:r>
            <a:r>
              <a:rPr lang="en-US" sz="11500" b="1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817628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428" y="1637730"/>
            <a:ext cx="4798075" cy="30003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44206" y="245657"/>
            <a:ext cx="6168788" cy="13693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chemeClr val="tx1"/>
                </a:solidFill>
                <a:cs typeface="Arabic Transparent" pitchFamily="2" charset="-78"/>
              </a:rPr>
              <a:t>الوا جب المنز لى</a:t>
            </a:r>
            <a:endParaRPr lang="en-US" sz="5400" dirty="0">
              <a:solidFill>
                <a:schemeClr val="tx1"/>
              </a:solidFill>
              <a:cs typeface="Arabic Transparent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2576" y="4694834"/>
            <a:ext cx="9144000" cy="1203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</a:rPr>
              <a:t>(1) بين الوجوه المهمة التى ذكر ت فى الخطبة -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20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 descr="greenleave_2ucn1oi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785" y="382137"/>
            <a:ext cx="11409527" cy="6059606"/>
          </a:xfrm>
          <a:prstGeom prst="rect">
            <a:avLst/>
          </a:prstGeom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1801508" y="4604982"/>
            <a:ext cx="9296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>
                <a:solidFill>
                  <a:schemeClr val="tx1"/>
                </a:solidFill>
              </a:rPr>
              <a:t>الى</a:t>
            </a:r>
            <a:r>
              <a:rPr lang="ar-SA" sz="4800" dirty="0">
                <a:solidFill>
                  <a:schemeClr val="tx1"/>
                </a:solidFill>
              </a:rPr>
              <a:t> </a:t>
            </a:r>
            <a:r>
              <a:rPr lang="ar-SA" sz="7200" dirty="0">
                <a:solidFill>
                  <a:schemeClr val="tx1"/>
                </a:solidFill>
              </a:rPr>
              <a:t>اللقا</a:t>
            </a:r>
            <a:r>
              <a:rPr lang="ar-SA" sz="4800" dirty="0">
                <a:solidFill>
                  <a:schemeClr val="tx1"/>
                </a:solidFill>
              </a:rPr>
              <a:t> ء -</a:t>
            </a:r>
            <a:r>
              <a:rPr lang="ar-SA" sz="6600" dirty="0">
                <a:solidFill>
                  <a:schemeClr val="tx1"/>
                </a:solidFill>
              </a:rPr>
              <a:t>مع</a:t>
            </a:r>
            <a:r>
              <a:rPr lang="ar-SA" sz="4800" dirty="0">
                <a:solidFill>
                  <a:schemeClr val="tx1"/>
                </a:solidFill>
              </a:rPr>
              <a:t> </a:t>
            </a:r>
            <a:r>
              <a:rPr lang="ar-SA" sz="7200" dirty="0">
                <a:solidFill>
                  <a:schemeClr val="tx1"/>
                </a:solidFill>
              </a:rPr>
              <a:t>السلا</a:t>
            </a:r>
            <a:r>
              <a:rPr lang="ar-SA" sz="4800" dirty="0">
                <a:solidFill>
                  <a:schemeClr val="tx1"/>
                </a:solidFill>
              </a:rPr>
              <a:t> </a:t>
            </a:r>
            <a:r>
              <a:rPr lang="ar-SA" sz="7200" dirty="0">
                <a:solidFill>
                  <a:schemeClr val="tx1"/>
                </a:solidFill>
              </a:rPr>
              <a:t>مة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467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041575" y="508952"/>
            <a:ext cx="3947316" cy="91041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1" i="0" u="none" strike="noStrike" kern="1200" cap="none" spc="0" normalizeH="0" baseline="0" noProof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Calibri"/>
                <a:ea typeface="+mj-ea"/>
              </a:rPr>
              <a:t>تعريف </a:t>
            </a:r>
            <a:endParaRPr kumimoji="0" lang="en-US" sz="7200" b="1" i="0" u="none" strike="noStrike" kern="1200" cap="none" spc="0" normalizeH="0" baseline="0" noProof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alibri"/>
              <a:ea typeface="+mj-e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047" y="3271467"/>
            <a:ext cx="5064789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2400" b="1" dirty="0" smtClean="0">
                <a:solidFill>
                  <a:srgbClr val="002060"/>
                </a:solidFill>
              </a:rPr>
              <a:t> </a:t>
            </a:r>
            <a:r>
              <a:rPr lang="ar-SA" sz="2400" dirty="0" smtClean="0">
                <a:solidFill>
                  <a:srgbClr val="002060"/>
                </a:solidFill>
              </a:rPr>
              <a:t>الورقة </a:t>
            </a:r>
            <a:r>
              <a:rPr lang="ar-SA" sz="2400" dirty="0" smtClean="0">
                <a:solidFill>
                  <a:srgbClr val="002060"/>
                </a:solidFill>
              </a:rPr>
              <a:t>الاولى</a:t>
            </a:r>
            <a:r>
              <a:rPr lang="bn-IN" sz="2400" b="1" dirty="0" smtClean="0">
                <a:solidFill>
                  <a:srgbClr val="002060"/>
                </a:solidFill>
              </a:rPr>
              <a:t> </a:t>
            </a:r>
            <a:r>
              <a:rPr lang="ar-SA" sz="2400" b="1" dirty="0" smtClean="0">
                <a:solidFill>
                  <a:srgbClr val="002060"/>
                </a:solidFill>
              </a:rPr>
              <a:t>ا</a:t>
            </a:r>
            <a:r>
              <a:rPr lang="ar-SA" sz="2400" dirty="0" smtClean="0">
                <a:solidFill>
                  <a:srgbClr val="002060"/>
                </a:solidFill>
              </a:rPr>
              <a:t>لغة </a:t>
            </a:r>
            <a:r>
              <a:rPr lang="ar-SA" sz="2400" dirty="0" smtClean="0">
                <a:solidFill>
                  <a:srgbClr val="002060"/>
                </a:solidFill>
              </a:rPr>
              <a:t>العربية </a:t>
            </a:r>
            <a:r>
              <a:rPr lang="ar-SA" sz="2400" dirty="0" smtClean="0">
                <a:solidFill>
                  <a:srgbClr val="002060"/>
                </a:solidFill>
              </a:rPr>
              <a:t>الاتصالية</a:t>
            </a:r>
            <a:endParaRPr lang="ar-SA" sz="2400" dirty="0" smtClean="0">
              <a:solidFill>
                <a:srgbClr val="002060"/>
              </a:solidFill>
            </a:endParaRPr>
          </a:p>
          <a:p>
            <a:pPr lvl="3"/>
            <a:r>
              <a:rPr lang="ar-SA" sz="2400" dirty="0" smtClean="0">
                <a:solidFill>
                  <a:srgbClr val="002060"/>
                </a:solidFill>
              </a:rPr>
              <a:t>الصف : الدرجة الاولى للصف العالم </a:t>
            </a:r>
          </a:p>
          <a:p>
            <a:pPr lvl="3"/>
            <a:r>
              <a:rPr lang="ar-SA" sz="2400" dirty="0" smtClean="0">
                <a:solidFill>
                  <a:srgbClr val="002060"/>
                </a:solidFill>
              </a:rPr>
              <a:t>العنوان: خطبة الرسول صلعم لاول جمعة فى مسجد قبا </a:t>
            </a:r>
          </a:p>
          <a:p>
            <a:pPr lvl="3"/>
            <a:r>
              <a:rPr lang="ar-SA" sz="2400" dirty="0" smtClean="0">
                <a:solidFill>
                  <a:srgbClr val="002060"/>
                </a:solidFill>
              </a:rPr>
              <a:t>    عدد الطلاب : الاربعون .</a:t>
            </a:r>
          </a:p>
          <a:p>
            <a:pPr lvl="3"/>
            <a:r>
              <a:rPr lang="ar-SA" sz="2400" dirty="0" smtClean="0">
                <a:solidFill>
                  <a:srgbClr val="002060"/>
                </a:solidFill>
              </a:rPr>
              <a:t>مدة الحصة : اربعون دقيقة 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77235" y="3271467"/>
            <a:ext cx="4058702" cy="255454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ar-SA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محمد </a:t>
            </a:r>
            <a:r>
              <a:rPr lang="ar-SA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منير الزمان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</a:endParaRPr>
          </a:p>
          <a:p>
            <a:pPr algn="r"/>
            <a:r>
              <a:rPr lang="ar-AE" sz="3200" b="1" dirty="0">
                <a:solidFill>
                  <a:srgbClr val="7030A0"/>
                </a:solidFill>
                <a:latin typeface="NikoshBAN" panose="02000000000000000000" pitchFamily="2" charset="0"/>
              </a:rPr>
              <a:t>المحاضر في قسم اللغة </a:t>
            </a:r>
            <a:r>
              <a:rPr lang="ar-AE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العربيه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</a:endParaRPr>
          </a:p>
          <a:p>
            <a:pPr algn="r"/>
            <a:r>
              <a:rPr lang="ar-SA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سريراء عالم </a:t>
            </a:r>
            <a:r>
              <a:rPr lang="ar-AE" sz="3200" b="1" dirty="0" smtClean="0">
                <a:solidFill>
                  <a:srgbClr val="7030A0"/>
                </a:solidFill>
                <a:latin typeface="NikoshBAN" panose="02000000000000000000" pitchFamily="2" charset="0"/>
              </a:rPr>
              <a:t>مدرسه </a:t>
            </a:r>
            <a:endParaRPr lang="en-US" sz="3200" b="1" dirty="0" smtClean="0">
              <a:solidFill>
                <a:srgbClr val="7030A0"/>
              </a:solidFill>
              <a:latin typeface="NikoshBAN" panose="02000000000000000000" pitchFamily="2" charset="0"/>
            </a:endParaRPr>
          </a:p>
          <a:p>
            <a:pPr algn="r"/>
            <a:r>
              <a:rPr lang="ar-SA" sz="3200" b="1" smtClean="0">
                <a:solidFill>
                  <a:srgbClr val="7030A0"/>
                </a:solidFill>
                <a:latin typeface="NikoshBAN" panose="02000000000000000000" pitchFamily="2" charset="0"/>
              </a:rPr>
              <a:t>ساتخيل  نواخالى-</a:t>
            </a:r>
            <a:endParaRPr lang="en-US" sz="2400" u="sng" dirty="0" smtClean="0">
              <a:solidFill>
                <a:srgbClr val="7030A0"/>
              </a:solidFill>
              <a:latin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405578" y="1089150"/>
            <a:ext cx="1842809" cy="2105311"/>
          </a:xfrm>
          <a:prstGeom prst="round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962971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916904" y="600505"/>
            <a:ext cx="4203511" cy="7483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mtClean="0">
                <a:cs typeface="Arabic Transparent" pitchFamily="2" charset="-78"/>
              </a:rPr>
              <a:t>ثمرة التعلم:-</a:t>
            </a:r>
            <a:endParaRPr lang="en-US" dirty="0">
              <a:cs typeface="Arabic Transparent" pitchFamily="2" charset="-78"/>
            </a:endParaRPr>
          </a:p>
        </p:txBody>
      </p:sp>
      <p:sp>
        <p:nvSpPr>
          <p:cNvPr id="8" name="Oval 7"/>
          <p:cNvSpPr/>
          <p:nvPr/>
        </p:nvSpPr>
        <p:spPr>
          <a:xfrm>
            <a:off x="1676399" y="482958"/>
            <a:ext cx="1462585" cy="1318546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85126" y="1524000"/>
            <a:ext cx="4096607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rgbClr val="002060"/>
                </a:solidFill>
                <a:cs typeface="Arabic Transparent" pitchFamily="2" charset="-78"/>
              </a:rPr>
              <a:t>بعد تعلم هذا الدرس:-</a:t>
            </a:r>
            <a:endParaRPr lang="en-US" sz="4000" dirty="0">
              <a:solidFill>
                <a:srgbClr val="002060"/>
              </a:solidFill>
              <a:cs typeface="Arabic Transparent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60062" y="1746909"/>
            <a:ext cx="91440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  <a:cs typeface="Arabic Transparent" pitchFamily="2" charset="-78"/>
              </a:rPr>
              <a:t>(1)  يستطيع الطللا ب ان يقول معنى الخطبة لغة واصطلاحا .</a:t>
            </a:r>
          </a:p>
          <a:p>
            <a:pPr algn="r"/>
            <a:r>
              <a:rPr lang="en-US" sz="3200" dirty="0">
                <a:solidFill>
                  <a:srgbClr val="002060"/>
                </a:solidFill>
                <a:cs typeface="Arabic Transparent" pitchFamily="2" charset="-78"/>
              </a:rPr>
              <a:t>                                        </a:t>
            </a:r>
            <a:r>
              <a:rPr lang="ar-SA" sz="3200" dirty="0">
                <a:solidFill>
                  <a:srgbClr val="002060"/>
                </a:solidFill>
                <a:cs typeface="Arabic Transparent" pitchFamily="2" charset="-78"/>
              </a:rPr>
              <a:t>يقدر ان يبين تاريخ مسجد قبا </a:t>
            </a:r>
            <a:r>
              <a:rPr lang="en-US" sz="3200" dirty="0">
                <a:solidFill>
                  <a:srgbClr val="002060"/>
                </a:solidFill>
                <a:cs typeface="Arabic Transparent" pitchFamily="2" charset="-78"/>
              </a:rPr>
              <a:t>  </a:t>
            </a:r>
            <a:r>
              <a:rPr lang="ar-SA" sz="3200" dirty="0">
                <a:solidFill>
                  <a:srgbClr val="002060"/>
                </a:solidFill>
                <a:cs typeface="Arabic Transparent" pitchFamily="2" charset="-78"/>
              </a:rPr>
              <a:t>  (2)</a:t>
            </a:r>
            <a:r>
              <a:rPr lang="en-US" sz="3200" dirty="0">
                <a:solidFill>
                  <a:srgbClr val="002060"/>
                </a:solidFill>
                <a:cs typeface="Arabic Transparent" pitchFamily="2" charset="-78"/>
              </a:rPr>
              <a:t> </a:t>
            </a:r>
            <a:r>
              <a:rPr lang="ar-SA" sz="3200" dirty="0">
                <a:solidFill>
                  <a:srgbClr val="002060"/>
                </a:solidFill>
                <a:cs typeface="Arabic Transparent" pitchFamily="2" charset="-78"/>
              </a:rPr>
              <a:t>يستطيع ان يشرح  موضع أول خطبة و وقتها </a:t>
            </a:r>
            <a:r>
              <a:rPr lang="en-US" sz="3200" dirty="0">
                <a:solidFill>
                  <a:srgbClr val="002060"/>
                </a:solidFill>
                <a:cs typeface="Arabic Transparent" pitchFamily="2" charset="-78"/>
              </a:rPr>
              <a:t> </a:t>
            </a:r>
            <a:r>
              <a:rPr lang="ar-SA" sz="3200" dirty="0">
                <a:solidFill>
                  <a:srgbClr val="002060"/>
                </a:solidFill>
                <a:cs typeface="Arabic Transparent" pitchFamily="2" charset="-78"/>
              </a:rPr>
              <a:t>  (3)</a:t>
            </a:r>
            <a:r>
              <a:rPr lang="en-US" sz="3200" dirty="0">
                <a:solidFill>
                  <a:srgbClr val="002060"/>
                </a:solidFill>
                <a:cs typeface="Arabic Transparent" pitchFamily="2" charset="-78"/>
              </a:rPr>
              <a:t>               </a:t>
            </a:r>
            <a:endParaRPr lang="ar-SA" sz="3200" dirty="0">
              <a:solidFill>
                <a:srgbClr val="002060"/>
              </a:solidFill>
              <a:cs typeface="Arabic Transparent" pitchFamily="2" charset="-78"/>
            </a:endParaRPr>
          </a:p>
          <a:p>
            <a:pPr algn="r"/>
            <a:r>
              <a:rPr lang="ar-SA" sz="3200" dirty="0">
                <a:solidFill>
                  <a:srgbClr val="002060"/>
                </a:solidFill>
                <a:cs typeface="Arabic Transparent" pitchFamily="2" charset="-78"/>
              </a:rPr>
              <a:t> (4) يبين خير وصية اوصا بها المسلم المسلم</a:t>
            </a:r>
            <a:r>
              <a:rPr lang="ar-SA" sz="3200" dirty="0">
                <a:solidFill>
                  <a:srgbClr val="002060"/>
                </a:solidFill>
              </a:rPr>
              <a:t>.                       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09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 descr="kkkkk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81" y="1569493"/>
            <a:ext cx="4967786" cy="40871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8" name="Picture 7" descr="kkkk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055" y="1569493"/>
            <a:ext cx="5036022" cy="408710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TextBox 8"/>
          <p:cNvSpPr txBox="1"/>
          <p:nvPr/>
        </p:nvSpPr>
        <p:spPr>
          <a:xfrm>
            <a:off x="4626591" y="5539866"/>
            <a:ext cx="2743199" cy="769441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ar-SA" sz="6600" b="1" baseline="-25000" dirty="0">
                <a:solidFill>
                  <a:srgbClr val="002060"/>
                </a:solidFill>
              </a:rPr>
              <a:t>مسجد قبا</a:t>
            </a:r>
            <a:endParaRPr lang="en-US" sz="6600" b="1" baseline="-250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5279" y="610315"/>
            <a:ext cx="67665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400" dirty="0" smtClean="0">
                <a:solidFill>
                  <a:srgbClr val="002060"/>
                </a:solidFill>
              </a:rPr>
              <a:t>ما ذا ترا فى الصورتين المذكورتين ؟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420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69577607"/>
              </p:ext>
            </p:extLst>
          </p:nvPr>
        </p:nvGraphicFramePr>
        <p:xfrm>
          <a:off x="5697944" y="3029590"/>
          <a:ext cx="914400" cy="771525"/>
        </p:xfrm>
        <a:graphic>
          <a:graphicData uri="http://schemas.openxmlformats.org/presentationml/2006/ole">
            <p:oleObj spid="_x0000_s2060" name="Packager Shell Object" showAsIcon="1" r:id="rId6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9245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487610" y="491321"/>
            <a:ext cx="9144000" cy="1905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SA" sz="11500" b="1" dirty="0" smtClean="0">
                <a:cs typeface="Arabic Transparent" pitchFamily="2" charset="-78"/>
              </a:rPr>
              <a:t>درس اليوم</a:t>
            </a:r>
            <a:endParaRPr lang="en-US" sz="11500" b="1" dirty="0">
              <a:cs typeface="Arabic Transparent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0438" y="2060812"/>
            <a:ext cx="9144000" cy="2047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5400" dirty="0">
                <a:solidFill>
                  <a:srgbClr val="002060"/>
                </a:solidFill>
                <a:cs typeface="Arabic Transparent" pitchFamily="2" charset="-78"/>
              </a:rPr>
              <a:t>خطبة الرسول لأول جمعة فى مسجد قبا</a:t>
            </a:r>
            <a:r>
              <a:rPr lang="ar-SA" sz="5400" dirty="0">
                <a:solidFill>
                  <a:srgbClr val="002060"/>
                </a:solidFill>
              </a:rPr>
              <a:t>.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70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9232" y="68240"/>
            <a:ext cx="5199803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7200" dirty="0">
                <a:solidFill>
                  <a:srgbClr val="002060"/>
                </a:solidFill>
                <a:cs typeface="Arabic Transparent" pitchFamily="2" charset="-78"/>
              </a:rPr>
              <a:t>البيان المختصر :</a:t>
            </a:r>
            <a:endParaRPr lang="en-US" sz="7200" dirty="0">
              <a:solidFill>
                <a:srgbClr val="002060"/>
              </a:solidFill>
              <a:cs typeface="Arabic Transparen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23081" y="1323833"/>
            <a:ext cx="11273049" cy="4872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SA" sz="3200" b="1" dirty="0">
              <a:solidFill>
                <a:srgbClr val="002060"/>
              </a:solidFill>
            </a:endParaRPr>
          </a:p>
          <a:p>
            <a:pPr algn="ctr"/>
            <a:r>
              <a:rPr lang="ar-SA" sz="3200" b="1" dirty="0">
                <a:solidFill>
                  <a:srgbClr val="002060"/>
                </a:solidFill>
                <a:cs typeface="Arabic Transparent" pitchFamily="2" charset="-78"/>
              </a:rPr>
              <a:t>خطب النبى صلى الله عليه وسلم فى اول جمعة صلىها بالمدينة فى بنى سالم بن عمر و بن عوف رض</a:t>
            </a:r>
          </a:p>
          <a:p>
            <a:pPr algn="ctr"/>
            <a:r>
              <a:rPr lang="ar-SA" sz="3200" b="1" dirty="0">
                <a:solidFill>
                  <a:srgbClr val="002060"/>
                </a:solidFill>
                <a:cs typeface="Arabic Transparent" pitchFamily="2" charset="-78"/>
              </a:rPr>
              <a:t>فحمد الله واثنا عليه أستعانه واستغفره ثم خطب خطبة مختصرة بليغة مهمة ما اجتمع فيه الاعمال الضرورية</a:t>
            </a:r>
          </a:p>
          <a:p>
            <a:pPr algn="ctr"/>
            <a:r>
              <a:rPr lang="ar-SA" sz="3200" b="1" dirty="0">
                <a:solidFill>
                  <a:srgbClr val="002060"/>
                </a:solidFill>
                <a:cs typeface="Arabic Transparent" pitchFamily="2" charset="-78"/>
              </a:rPr>
              <a:t>للدنيا واللخرة. واشا رالى الزما ن المنطقع الط ويل منا والى قرب من الساعة والاجا ل.واهتم با طا عة الله والرسول وصلوات    الله عليه وسلم وتقوى الله تعالى.وبين خير ثمرة التقوى وشر ثمرة معصيةهما با ن المتقين يفوزون فى الدنيا واللخرة.</a:t>
            </a:r>
          </a:p>
          <a:p>
            <a:pPr algn="ctr"/>
            <a:r>
              <a:rPr lang="ar-SA" sz="3200" b="1" dirty="0">
                <a:solidFill>
                  <a:srgbClr val="002060"/>
                </a:solidFill>
                <a:cs typeface="Arabic Transparent" pitchFamily="2" charset="-78"/>
              </a:rPr>
              <a:t>لا ن قول الله عز وجل ومن يتقى الله فقد فا زا فوزا عظيما-ومن يعصيهما فقد غوى وفرط وضل ضلا لا بعيدا-</a:t>
            </a:r>
            <a:r>
              <a:rPr lang="en-US" sz="3200" b="1" dirty="0">
                <a:solidFill>
                  <a:srgbClr val="002060"/>
                </a:solidFill>
              </a:rPr>
              <a:t>           </a:t>
            </a:r>
          </a:p>
        </p:txBody>
      </p:sp>
    </p:spTree>
    <p:extLst>
      <p:ext uri="{BB962C8B-B14F-4D97-AF65-F5344CB8AC3E}">
        <p14:creationId xmlns="" xmlns:p14="http://schemas.microsoft.com/office/powerpoint/2010/main" val="7850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47664" y="150121"/>
            <a:ext cx="7246964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>
                <a:solidFill>
                  <a:srgbClr val="002060"/>
                </a:solidFill>
              </a:rPr>
              <a:t>العمل الا جتما عى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2561" y="1046325"/>
            <a:ext cx="4599302" cy="1346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dirty="0">
                <a:solidFill>
                  <a:srgbClr val="002060"/>
                </a:solidFill>
              </a:rPr>
              <a:t>(1) ما معنى الخط بة لغة ؟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27093" y="1819709"/>
            <a:ext cx="6496341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dirty="0">
                <a:solidFill>
                  <a:srgbClr val="002060"/>
                </a:solidFill>
              </a:rPr>
              <a:t>(2) ما معنى الخطبة اصط لا حا ؟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70996" y="2770488"/>
            <a:ext cx="5732059" cy="11930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rgbClr val="002060"/>
                </a:solidFill>
                <a:cs typeface="Arabic Transparent" pitchFamily="2" charset="-78"/>
              </a:rPr>
              <a:t>معنى الخطبة لغة واصطلاحا : 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073492" y="3990832"/>
            <a:ext cx="1752600" cy="83706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rgbClr val="002060"/>
                </a:solidFill>
                <a:cs typeface="Arabic Transparent" pitchFamily="2" charset="-78"/>
              </a:rPr>
              <a:t>الوعظ/</a:t>
            </a:r>
          </a:p>
          <a:p>
            <a:pPr algn="ctr"/>
            <a:r>
              <a:rPr lang="ar-SA" sz="2400" dirty="0">
                <a:solidFill>
                  <a:srgbClr val="002060"/>
                </a:solidFill>
                <a:cs typeface="Arabic Transparent" pitchFamily="2" charset="-78"/>
              </a:rPr>
              <a:t>الموعظة</a:t>
            </a:r>
            <a:endParaRPr lang="en-US" sz="2400" dirty="0">
              <a:solidFill>
                <a:srgbClr val="002060"/>
              </a:solidFill>
              <a:cs typeface="Arabic Transparent" pitchFamily="2" charset="-7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64914" y="4021525"/>
            <a:ext cx="1752600" cy="84881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Arabic Transparent" pitchFamily="2" charset="-78"/>
              </a:rPr>
              <a:t>النصيحة</a:t>
            </a:r>
            <a:endParaRPr lang="en-US" sz="2800" dirty="0">
              <a:solidFill>
                <a:srgbClr val="002060"/>
              </a:solidFill>
              <a:cs typeface="Arabic Transparent" pitchFamily="2" charset="-78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016699" y="4048837"/>
            <a:ext cx="1600200" cy="909850"/>
          </a:xfrm>
          <a:prstGeom prst="ellipse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Arabic Transparent" pitchFamily="2" charset="-78"/>
              </a:rPr>
              <a:t>البيا ن</a:t>
            </a:r>
            <a:endParaRPr lang="en-US" sz="2800" dirty="0">
              <a:solidFill>
                <a:srgbClr val="002060"/>
              </a:solidFill>
              <a:cs typeface="Arabic Transparent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1320" y="5029200"/>
            <a:ext cx="11218464" cy="1344304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dirty="0">
                <a:solidFill>
                  <a:srgbClr val="002060"/>
                </a:solidFill>
                <a:cs typeface="Arabic Transparent" pitchFamily="2" charset="-78"/>
              </a:rPr>
              <a:t>القاء الكلام امام الحا ضر ين مع الحمد لله تعالى والثنا ء له.والصلاة  والسلام على الرسول صعم ما</a:t>
            </a:r>
          </a:p>
          <a:p>
            <a:pPr algn="ctr"/>
            <a:r>
              <a:rPr lang="ar-SA" sz="2800" dirty="0">
                <a:solidFill>
                  <a:srgbClr val="002060"/>
                </a:solidFill>
                <a:cs typeface="Arabic Transparent" pitchFamily="2" charset="-78"/>
              </a:rPr>
              <a:t>يفيد الناس عا مة لحيا ة الدنيا والا خرة.</a:t>
            </a:r>
            <a:endParaRPr lang="en-US" sz="2800" dirty="0">
              <a:solidFill>
                <a:srgbClr val="002060"/>
              </a:solidFill>
              <a:cs typeface="Arabic Transparent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88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1"/>
            <a:ext cx="12192000" cy="6858000"/>
          </a:xfrm>
          <a:prstGeom prst="frame">
            <a:avLst>
              <a:gd name="adj1" fmla="val 2424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>
            <a:off x="177421" y="122831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Half Frame 3"/>
          <p:cNvSpPr/>
          <p:nvPr/>
        </p:nvSpPr>
        <p:spPr>
          <a:xfrm rot="10800000">
            <a:off x="7003595" y="3673529"/>
            <a:ext cx="5008728" cy="3043451"/>
          </a:xfrm>
          <a:prstGeom prst="halfFrame">
            <a:avLst>
              <a:gd name="adj1" fmla="val 8221"/>
              <a:gd name="adj2" fmla="val 687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iagonal Stripe 4"/>
          <p:cNvSpPr/>
          <p:nvPr/>
        </p:nvSpPr>
        <p:spPr>
          <a:xfrm rot="13210129">
            <a:off x="382133" y="599365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Diagonal Stripe 5"/>
          <p:cNvSpPr/>
          <p:nvPr/>
        </p:nvSpPr>
        <p:spPr>
          <a:xfrm rot="2404389">
            <a:off x="10770381" y="-50042"/>
            <a:ext cx="1080467" cy="928048"/>
          </a:xfrm>
          <a:prstGeom prst="diagStripe">
            <a:avLst>
              <a:gd name="adj" fmla="val 67647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26591" y="450379"/>
            <a:ext cx="3002508" cy="1555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8800" dirty="0">
                <a:solidFill>
                  <a:srgbClr val="002060"/>
                </a:solidFill>
                <a:cs typeface="Arabic Transparent" pitchFamily="2" charset="-78"/>
              </a:rPr>
              <a:t>الأختبار</a:t>
            </a:r>
            <a:endParaRPr lang="en-US" sz="8800" dirty="0">
              <a:solidFill>
                <a:srgbClr val="002060"/>
              </a:solidFill>
              <a:cs typeface="Arabic Transparent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85141" y="3523194"/>
            <a:ext cx="6878473" cy="1398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000" dirty="0">
                <a:solidFill>
                  <a:srgbClr val="002060"/>
                </a:solidFill>
              </a:rPr>
              <a:t>ما هى نتيجة التقوى فى حيا ة المسلم بين ؟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67028" y="1986155"/>
            <a:ext cx="6782944" cy="1180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000" dirty="0" smtClean="0">
                <a:solidFill>
                  <a:srgbClr val="002060"/>
                </a:solidFill>
              </a:rPr>
              <a:t> </a:t>
            </a:r>
            <a:r>
              <a:rPr lang="ar-SA" sz="4000" dirty="0">
                <a:solidFill>
                  <a:srgbClr val="002060"/>
                </a:solidFill>
              </a:rPr>
              <a:t>متى القى الرسول صعلم الخطبة أولا ؟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67028" y="2899007"/>
            <a:ext cx="6796588" cy="963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ar-SA" sz="4000" dirty="0" smtClean="0">
                <a:solidFill>
                  <a:srgbClr val="002060"/>
                </a:solidFill>
              </a:rPr>
              <a:t> </a:t>
            </a:r>
            <a:r>
              <a:rPr lang="ar-SA" sz="4000" dirty="0">
                <a:solidFill>
                  <a:srgbClr val="002060"/>
                </a:solidFill>
              </a:rPr>
              <a:t>اين القى الرسول صعلم الخطبة ؟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58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340</Words>
  <Application>Microsoft Office PowerPoint</Application>
  <PresentationFormat>Custom</PresentationFormat>
  <Paragraphs>43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Sohrab Hossain</dc:creator>
  <cp:lastModifiedBy>Monir</cp:lastModifiedBy>
  <cp:revision>24</cp:revision>
  <dcterms:created xsi:type="dcterms:W3CDTF">2019-12-12T01:16:27Z</dcterms:created>
  <dcterms:modified xsi:type="dcterms:W3CDTF">2021-01-03T07:04:54Z</dcterms:modified>
</cp:coreProperties>
</file>