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5" r:id="rId4"/>
    <p:sldId id="266" r:id="rId5"/>
    <p:sldId id="267" r:id="rId6"/>
    <p:sldId id="258" r:id="rId7"/>
    <p:sldId id="259" r:id="rId8"/>
    <p:sldId id="265" r:id="rId9"/>
    <p:sldId id="274" r:id="rId10"/>
    <p:sldId id="260" r:id="rId11"/>
    <p:sldId id="264" r:id="rId12"/>
    <p:sldId id="261" r:id="rId13"/>
    <p:sldId id="262" r:id="rId14"/>
    <p:sldId id="263" r:id="rId15"/>
    <p:sldId id="270" r:id="rId16"/>
    <p:sldId id="277" r:id="rId17"/>
    <p:sldId id="278" r:id="rId18"/>
    <p:sldId id="279"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2C347F-A85F-4B22-A6F1-148BDF5B42C0}" type="datetimeFigureOut">
              <a:rPr lang="en-US" smtClean="0"/>
              <a:pPr/>
              <a:t>30-Jan-21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0362F-2F90-4E04-B102-396DC9AA73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90362F-2F90-4E04-B102-396DC9AA7350}"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30-Jan-21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30-Jan-21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30-Jan-21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30-Jan-21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30-Jan-21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30-Jan-21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bn.wikipedia.org/wiki/%E0%A6%A4%E0%A6%BF%E0%A6%A4%E0%A7%81%E0%A6%AE%E0%A7%80%E0%A6%B0" TargetMode="External"/><Relationship Id="rId2" Type="http://schemas.openxmlformats.org/officeDocument/2006/relationships/hyperlink" Target="https://bn.wikipedia.org/wiki/%E0%A6%AE%E0%A6%95%E0%A7%8D%E0%A6%95%E0%A6%BE" TargetMode="External"/><Relationship Id="rId1" Type="http://schemas.openxmlformats.org/officeDocument/2006/relationships/slideLayout" Target="../slideLayouts/slideLayout7.xml"/><Relationship Id="rId6" Type="http://schemas.openxmlformats.org/officeDocument/2006/relationships/hyperlink" Target="https://bn.wikipedia.org/wiki/%E0%A6%AE%E0%A6%B8%E0%A6%9C%E0%A6%BF%E0%A6%A6" TargetMode="External"/><Relationship Id="rId5" Type="http://schemas.openxmlformats.org/officeDocument/2006/relationships/hyperlink" Target="https://bn.wikipedia.org/wiki/%E0%A6%9C%E0%A6%AE%E0%A6%BF%E0%A6%A6%E0%A6%BE%E0%A6%B0" TargetMode="External"/><Relationship Id="rId4" Type="http://schemas.openxmlformats.org/officeDocument/2006/relationships/hyperlink" Target="https://bn.wikipedia.org/wiki/%E0%A6%B8%E0%A7%88%E0%A6%AF%E0%A6%BC%E0%A6%A6_%E0%A6%86%E0%A6%B9%E0%A6%AE%E0%A7%87%E0%A6%A6_%E0%A6%B6%E0%A6%B9%E0%A7%80%E0%A6%A6"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bn.banglapedia.org/index.php?title=%E0%A6%87%E0%A6%B8%E0%A7%8D%E0%A6%9F_%E0%A6%87%E0%A6%A8%E0%A7%8D%E0%A6%A1%E0%A6%BF%E0%A6%AF%E0%A6%BC%E0%A6%BE_%E0%A6%95%E0%A7%8B%E0%A6%AE%E0%A7%8D%E0%A6%AA%E0%A6%BE%E0%A6%A8%E0%A6%B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bn.wikipedia.org/wiki/%E0%A6%AC%E0%A6%BE%E0%A6%A6%E0%A7%81%E0%A6%A1%E0%A6%BC%E0%A6%BF%E0%A6%AF%E0%A6%BC%E0%A6%BE" TargetMode="External"/><Relationship Id="rId7" Type="http://schemas.openxmlformats.org/officeDocument/2006/relationships/hyperlink" Target="https://bn.wikipedia.org/w/index.php?title=%E0%A6%89%E0%A6%87%E0%A6%B2%E0%A6%BF%E0%A6%AF%E0%A6%BC%E0%A6%BE%E0%A6%AE_%E0%A6%B9%E0%A6%BE%E0%A6%A8%E0%A7%8D%E0%A6%9F%E0%A6%BE%E0%A6%B0&amp;action=edit&amp;redlink=1" TargetMode="External"/><Relationship Id="rId2" Type="http://schemas.openxmlformats.org/officeDocument/2006/relationships/hyperlink" Target="https://bn.wikipedia.org/wiki/%E0%A6%AC%E0%A6%BE%E0%A6%B0%E0%A6%BE%E0%A6%B8%E0%A6%A4" TargetMode="External"/><Relationship Id="rId1" Type="http://schemas.openxmlformats.org/officeDocument/2006/relationships/slideLayout" Target="../slideLayouts/slideLayout7.xml"/><Relationship Id="rId6" Type="http://schemas.openxmlformats.org/officeDocument/2006/relationships/hyperlink" Target="https://bn.wikipedia.org/w/index.php?title=%E0%A6%AC%E0%A6%BE%E0%A6%B0%E0%A6%BE%E0%A6%B8%E0%A6%A4%E0%A7%87%E0%A6%B0_%E0%A6%AC%E0%A6%BF%E0%A6%A6%E0%A7%8D%E0%A6%B0%E0%A7%8B%E0%A6%B9&amp;action=edit&amp;redlink=1" TargetMode="External"/><Relationship Id="rId5" Type="http://schemas.openxmlformats.org/officeDocument/2006/relationships/hyperlink" Target="https://bn.wikipedia.org/wiki/%E0%A6%AB%E0%A6%B0%E0%A6%BF%E0%A6%A6%E0%A6%AA%E0%A7%81%E0%A6%B0" TargetMode="External"/><Relationship Id="rId4" Type="http://schemas.openxmlformats.org/officeDocument/2006/relationships/hyperlink" Target="https://bn.wikipedia.org/wiki/%E0%A6%9A%E0%A6%AC%E0%A7%8D%E0%A6%AC%E0%A6%BF%E0%A6%B6_%E0%A6%AA%E0%A6%B0%E0%A6%97%E0%A6%A8%E0%A6%BE"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bn.wikipedia.org/wiki/%E0%A6%97%E0%A7%8B%E0%A6%B2%E0%A6%BE%E0%A6%AE_%E0%A6%AE%E0%A6%BE%E0%A6%B8%E0%A7%81%E0%A6%A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bn.wikipedia.org/wiki/%E0%A6%AC%E0%A7%81%E0%A6%AF%E0%A6%BC%E0%A7%87%E0%A6%9F" TargetMode="External"/><Relationship Id="rId2" Type="http://schemas.openxmlformats.org/officeDocument/2006/relationships/hyperlink" Target="https://bn.wikipedia.org/wiki/%E0%A6%B8%E0%A6%B0%E0%A6%95%E0%A6%BE%E0%A6%B0%E0%A7%80_%E0%A6%A4%E0%A6%BF%E0%A6%A4%E0%A7%81%E0%A6%AE%E0%A7%80%E0%A6%B0_%E0%A6%95%E0%A6%B2%E0%A7%87%E0%A6%9C" TargetMode="External"/><Relationship Id="rId1" Type="http://schemas.openxmlformats.org/officeDocument/2006/relationships/slideLayout" Target="../slideLayouts/slideLayout7.xml"/><Relationship Id="rId5" Type="http://schemas.openxmlformats.org/officeDocument/2006/relationships/hyperlink" Target="https://bn.wikipedia.org/wiki/%E0%A6%AC%E0%A6%BE%E0%A6%82%E0%A6%B2%E0%A6%BE%E0%A6%A6%E0%A7%87%E0%A6%B6_%E0%A6%A8%E0%A7%8C%E0%A6%AC%E0%A6%BE%E0%A6%B9%E0%A6%BF%E0%A6%A8%E0%A7%80" TargetMode="External"/><Relationship Id="rId4" Type="http://schemas.openxmlformats.org/officeDocument/2006/relationships/hyperlink" Target="https://bn.wikipedia.org/wiki/%E0%A6%AC%E0%A6%BF%E0%A6%AC%E0%A6%BF%E0%A6%B8%E0%A6%B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s://bn.wikipedia.org/wiki/%E0%A6%93%E0%A6%AF%E0%A6%BC%E0%A6%BE%E0%A6%B9%E0%A6%BE%E0%A6%AC%E0%A7%80_%E0%A6%86%E0%A6%A8%E0%A7%8D%E0%A6%A6%E0%A7%8B%E0%A6%B2%E0%A6%A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bn.wikipedia.org/wiki/%E0%A6%A8%E0%A6%AD%E0%A7%87%E0%A6%AE%E0%A7%8D%E0%A6%AC%E0%A6%B0_%E0%A7%A7%E0%A7%AF" TargetMode="External"/><Relationship Id="rId5" Type="http://schemas.openxmlformats.org/officeDocument/2006/relationships/hyperlink" Target="https://bn.wikipedia.org/wiki/%E0%A7%A7%E0%A7%AD%E0%A7%AE%E0%A7%A8" TargetMode="External"/><Relationship Id="rId4" Type="http://schemas.openxmlformats.org/officeDocument/2006/relationships/hyperlink" Target="https://bn.wikipedia.org/wiki/%E0%A6%9C%E0%A6%BE%E0%A6%A8%E0%A7%81%E0%A6%AF%E0%A6%BC%E0%A6%BE%E0%A6%B0%E0%A6%BF_%E0%A7%A8%E0%A7%A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bn.wikipedia.org/wiki/%E0%A6%AA%E0%A6%B6%E0%A7%8D%E0%A6%9A%E0%A6%BF%E0%A6%AE%E0%A6%AC%E0%A6%99%E0%A7%8D%E0%A6%97" TargetMode="External"/><Relationship Id="rId7" Type="http://schemas.openxmlformats.org/officeDocument/2006/relationships/image" Target="../media/image10.jpeg"/><Relationship Id="rId2" Type="http://schemas.openxmlformats.org/officeDocument/2006/relationships/hyperlink" Target="https://bn.wikipedia.org/wiki/%E0%A6%AD%E0%A6%BE%E0%A6%B0%E0%A6%A4" TargetMode="External"/><Relationship Id="rId1" Type="http://schemas.openxmlformats.org/officeDocument/2006/relationships/slideLayout" Target="../slideLayouts/slideLayout7.xml"/><Relationship Id="rId6" Type="http://schemas.openxmlformats.org/officeDocument/2006/relationships/hyperlink" Target="https://bn.wikipedia.org/wiki/%E0%A6%AB%E0%A6%BE%E0%A6%B0%E0%A7%8D%E0%A6%B8%E0%A6%BF_%E0%A6%AD%E0%A6%BE%E0%A6%B7%E0%A6%BE" TargetMode="External"/><Relationship Id="rId5" Type="http://schemas.openxmlformats.org/officeDocument/2006/relationships/hyperlink" Target="https://bn.wikipedia.org/wiki/%E0%A6%86%E0%A6%B0%E0%A6%AC%E0%A6%BF_%E0%A6%AD%E0%A6%BE%E0%A6%B7%E0%A6%BE" TargetMode="External"/><Relationship Id="rId4" Type="http://schemas.openxmlformats.org/officeDocument/2006/relationships/hyperlink" Target="https://bn.wikipedia.org/wiki/%E0%A6%AC%E0%A6%BE%E0%A6%82%E0%A6%B2%E0%A6%BE_%E0%A6%AD%E0%A6%BE%E0%A6%B7%E0%A6%B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ফুলের ছবি | শিক্ষক বাতায়ন"/>
          <p:cNvPicPr>
            <a:picLocks noChangeAspect="1" noChangeArrowheads="1"/>
          </p:cNvPicPr>
          <p:nvPr/>
        </p:nvPicPr>
        <p:blipFill>
          <a:blip r:embed="rId2"/>
          <a:srcRect/>
          <a:stretch>
            <a:fillRect/>
          </a:stretch>
        </p:blipFill>
        <p:spPr bwMode="auto">
          <a:xfrm>
            <a:off x="381000" y="1143000"/>
            <a:ext cx="83058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124200" y="152400"/>
            <a:ext cx="2667000" cy="769441"/>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4400" dirty="0" smtClean="0">
                <a:latin typeface="NikoshBAN" pitchFamily="2" charset="0"/>
                <a:cs typeface="NikoshBAN" pitchFamily="2" charset="0"/>
              </a:rPr>
              <a:t>স্বাগতম</a:t>
            </a:r>
            <a:r>
              <a:rPr lang="bn-IN"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4" name="TextBox 3"/>
          <p:cNvSpPr txBox="1"/>
          <p:nvPr/>
        </p:nvSpPr>
        <p:spPr>
          <a:xfrm>
            <a:off x="3276600" y="5943600"/>
            <a:ext cx="2133600" cy="769441"/>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4400" dirty="0" smtClean="0">
                <a:latin typeface="NikoshBAN" pitchFamily="2" charset="0"/>
                <a:cs typeface="NikoshBAN" pitchFamily="2" charset="0"/>
              </a:rPr>
              <a:t>শুভেচ্ছা</a:t>
            </a:r>
            <a:r>
              <a:rPr lang="bn-IN"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linds(horizont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3070800" y="152400"/>
            <a:ext cx="3670588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১৮২২ সালে তিতুমীর</a:t>
            </a:r>
            <a:r>
              <a:rPr kumimoji="0" lang="en-US"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10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2" tooltip="মক্কা"/>
              </a:rPr>
              <a:t>মক্কায়</a:t>
            </a:r>
            <a:r>
              <a:rPr kumimoji="0" lang="en-US"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হজ্জব্রত পালনের উদ্দেশ্যে যান।</a:t>
            </a:r>
            <a:r>
              <a:rPr kumimoji="0" lang="en-US" sz="800" b="0" i="0" u="none" strike="noStrike" cap="none" normalizeH="0" baseline="30000" dirty="0" smtClean="0">
                <a:ln>
                  <a:noFill/>
                </a:ln>
                <a:solidFill>
                  <a:srgbClr val="0B0080"/>
                </a:solidFill>
                <a:effectLst/>
                <a:latin typeface="NikoshBAN" pitchFamily="2" charset="0"/>
                <a:ea typeface="Times New Roman" pitchFamily="18" charset="0"/>
                <a:cs typeface="NikoshBAN" pitchFamily="2" charset="0"/>
                <a:hlinkClick r:id="rId3"/>
              </a:rPr>
              <a:t>[</a:t>
            </a:r>
            <a:r>
              <a:rPr kumimoji="0" lang="bn-IN" sz="800" b="0" i="0" u="none" strike="noStrike" cap="none" normalizeH="0" baseline="30000" dirty="0" smtClean="0">
                <a:ln>
                  <a:noFill/>
                </a:ln>
                <a:solidFill>
                  <a:srgbClr val="0B0080"/>
                </a:solidFill>
                <a:effectLst/>
                <a:latin typeface="NikoshBAN" pitchFamily="2" charset="0"/>
                <a:ea typeface="Times New Roman" pitchFamily="18" charset="0"/>
                <a:cs typeface="NikoshBAN" pitchFamily="2" charset="0"/>
                <a:hlinkClick r:id="rId3"/>
              </a:rPr>
              <a:t>৬]</a:t>
            </a:r>
            <a:r>
              <a:rPr kumimoji="0" lang="en-US"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তিনি সেখানে স্বাধীনতার অন্যতম পথপ্রদর্শক</a:t>
            </a:r>
            <a:r>
              <a:rPr kumimoji="0" lang="en-US"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10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4" tooltip="সৈয়দ আহমেদ শহীদ"/>
              </a:rPr>
              <a:t>সৈয়দ আহমেদ শহীদের</a:t>
            </a:r>
            <a:r>
              <a:rPr kumimoji="0" lang="en-US"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শিষ্যত্ব গ্রহণ করেন</a:t>
            </a:r>
            <a:r>
              <a:rPr kumimoji="0" lang="en-US" sz="800" b="0" i="0" u="none" strike="noStrike" cap="none" normalizeH="0" baseline="30000" dirty="0" smtClean="0">
                <a:ln>
                  <a:noFill/>
                </a:ln>
                <a:solidFill>
                  <a:srgbClr val="0B0080"/>
                </a:solidFill>
                <a:effectLst/>
                <a:latin typeface="NikoshBAN" pitchFamily="2" charset="0"/>
                <a:ea typeface="Times New Roman" pitchFamily="18" charset="0"/>
                <a:cs typeface="NikoshBAN" pitchFamily="2" charset="0"/>
                <a:hlinkClick r:id="rId3"/>
              </a:rPr>
              <a:t>[</a:t>
            </a:r>
            <a:r>
              <a:rPr kumimoji="0" lang="bn-IN" sz="800" b="0" i="0" u="none" strike="noStrike" cap="none" normalizeH="0" baseline="30000" dirty="0" smtClean="0">
                <a:ln>
                  <a:noFill/>
                </a:ln>
                <a:solidFill>
                  <a:srgbClr val="0B0080"/>
                </a:solidFill>
                <a:effectLst/>
                <a:latin typeface="NikoshBAN" pitchFamily="2" charset="0"/>
                <a:ea typeface="Times New Roman" pitchFamily="18" charset="0"/>
                <a:cs typeface="NikoshBAN" pitchFamily="2" charset="0"/>
                <a:hlinkClick r:id="rId3"/>
              </a:rPr>
              <a:t>২]</a:t>
            </a:r>
            <a:r>
              <a:rPr kumimoji="0" lang="en-US"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ও ওয়াহাবী মতবাদে অনুপ্রাণিত হন। সেখান থেকে এসে (১৮২৭) তিতুমীর তার গ্রামের দরিদ্র কৃষকদের সাথে নিয়ে</a:t>
            </a:r>
            <a:r>
              <a:rPr kumimoji="0" lang="en-US"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10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5" tooltip="জমিদার"/>
              </a:rPr>
              <a:t>জমিদার</a:t>
            </a:r>
            <a:r>
              <a:rPr kumimoji="0" lang="en-US"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এবং ব্রিটিশ নীলকদের বিরুদ্ধে সংগঠিত হয়ে আন্দোলন শুরু করেন। তিনি এবং তার অনুসারীরা তৎকালীন হিন্দু জমিদারদের অত্যাচারের প্রতিবাদে ধুতির বদলে </a:t>
            </a:r>
            <a:r>
              <a:rPr kumimoji="0" lang="en-US"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a:t>
            </a:r>
            <a:r>
              <a:rPr kumimoji="0" lang="bn-IN"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তাহ্‌বান্দ</a:t>
            </a:r>
            <a:r>
              <a:rPr kumimoji="0" lang="en-US"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নামে এক ধরনের বস্ত্র পরিধান শুরু করেন। তিতুমীর হিন্দু জমিদার কৃষ্ণদেব রায় কর্তৃক মুসলমানদের উপর বৈষম্যমূলকভাবে আরোপিত </a:t>
            </a:r>
            <a:r>
              <a:rPr kumimoji="0" lang="en-US"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a:t>
            </a:r>
            <a:r>
              <a:rPr kumimoji="0" lang="bn-IN"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দাঁড়ির খাজনা</a:t>
            </a:r>
            <a:r>
              <a:rPr kumimoji="0" lang="en-US"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এবং</a:t>
            </a:r>
            <a:r>
              <a:rPr kumimoji="0" lang="en-US"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10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6" tooltip="মসজিদ"/>
              </a:rPr>
              <a:t>মসজিদের</a:t>
            </a:r>
            <a:r>
              <a:rPr kumimoji="0" lang="en-US"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1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করের তীব্র বিরোধিতা করেন। তিতুমীর ও তার অনুসারীদের সাথে স্থানীয় জমিদার ও নীলকর সাহেবদের মধ্যে সংঘর্ষ তীব্রতর হতে থাকে। আগেই তিতুমীর পালোয়ান হিসাবে খ্যাতি অর্জন করেছিলেন এবং পূর্বে </a:t>
            </a:r>
            <a:r>
              <a:rPr kumimoji="0" lang="bn-IN" sz="1000" b="0" i="0" u="none" strike="noStrike" cap="none" normalizeH="0" baseline="0" dirty="0" smtClean="0">
                <a:ln>
                  <a:noFill/>
                </a:ln>
                <a:solidFill>
                  <a:srgbClr val="202122"/>
                </a:solidFill>
                <a:effectLst/>
                <a:latin typeface="Vrinda" pitchFamily="34" charset="0"/>
                <a:ea typeface="Times New Roman" pitchFamily="18" charset="0"/>
                <a:cs typeface="Vrinda" pitchFamily="34" charset="0"/>
              </a:rPr>
              <a:t>জমিদারের লাঠিয়াল হিসাবে কর্মরত ছিলেন। তিনি তার অনুসারীদের প্রশিক্ষণ দিয়ে দক্ষ করে তোলেন।</a:t>
            </a:r>
            <a:endParaRPr kumimoji="0" lang="bn-I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228600" y="1295400"/>
            <a:ext cx="8458200" cy="4154984"/>
          </a:xfrm>
          <a:prstGeom prst="rect">
            <a:avLst/>
          </a:prstGeom>
          <a:solidFill>
            <a:schemeClr val="accent6">
              <a:lumMod val="60000"/>
              <a:lumOff val="40000"/>
            </a:schemeClr>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১৮২২ সালে তিতুমীর</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rPr>
              <a:t>মক্কায়</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হজ্জব্রত পালনের উদ্দেশ্যে যান।</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তিনি সেখানে স্বাধীনতার অন্যতম পথপ্রদর্শক</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4" tooltip="সৈয়দ আহমেদ শহীদ"/>
              </a:rPr>
              <a:t>সৈয়দ আহমেদ শহীদের</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শিষ্যত্ব গ্রহণ করেন</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ও ওয়াহাবী মতবাদে অনুপ্রাণিত হন। সেখান থেকে এসে</a:t>
            </a:r>
            <a:r>
              <a:rPr lang="bn-IN" sz="2400" dirty="0" smtClean="0">
                <a:solidFill>
                  <a:srgbClr val="202122"/>
                </a:solidFill>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(১৮২৭) তিতুমীর তার গ্রামের দরিদ্র কৃষকদের সাথে নিয়ে</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5" tooltip="জমিদার"/>
              </a:rPr>
              <a:t>জমিদার</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এবং ব্রিটিশ নীলকদের বিরুদ্ধে সংগঠিত হয়ে আন্দোলন শুরু করেন। তিনি এবং তার অনুসারীরা</a:t>
            </a:r>
            <a:r>
              <a:rPr kumimoji="0" lang="en-US" sz="2400" b="0" i="0" u="none" strike="noStrike" cap="none" normalizeH="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তৎকালীন হিন্দু জমিদারদের অত্যাচারের প্রতিবাদে ধুতির বদলে </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তাহ্‌বান্দ</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নামে এক ধরনের বস্ত্র পরিধান শুরু করেন। তিতুমীর হিন্দু জমিদার কৃষ্ণদেব রায় কর্তৃক মুসলমানদের উপর বৈষম্যমূলকভাবে আরোপিত </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দাঁড়ির খাজনা</a:t>
            </a:r>
            <a:r>
              <a:rPr lang="bn-IN" sz="2400" dirty="0" smtClean="0">
                <a:solidFill>
                  <a:srgbClr val="202122"/>
                </a:solidFill>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এবং</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6" tooltip="মসজিদ"/>
              </a:rPr>
              <a:t>মসজিদের</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করের তীব্র বিরোধিতা করেন। তিতুমীর ও তার অনুসারীদের সাথে স্থানীয় জমিদার ও নীলকর সাহেবদের মধ্যে সংঘর্ষ তীব্রতর হতে থাকে।</a:t>
            </a:r>
            <a:r>
              <a:rPr lang="en-US" sz="2400" dirty="0" smtClean="0">
                <a:solidFill>
                  <a:srgbClr val="202122"/>
                </a:solidFill>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আগেই তিতুমীর পালোয়ান হিসাবে খ্যাতি অর্জন করেছিলেন এবং পূর্বে জমিদারের লাঠিয়াল হিসাবে কর্মরত ছিলেন। তিনি তার অনুসারীদের প্রশিক্ষণ দিয়ে দক্ষ করে তোলেন।</a:t>
            </a:r>
            <a:endPar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endParaRPr>
          </a:p>
        </p:txBody>
      </p:sp>
      <p:sp>
        <p:nvSpPr>
          <p:cNvPr id="20" name="TextBox 19"/>
          <p:cNvSpPr txBox="1"/>
          <p:nvPr/>
        </p:nvSpPr>
        <p:spPr>
          <a:xfrm>
            <a:off x="2209800" y="304800"/>
            <a:ext cx="5257800" cy="584775"/>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ব্রিটিশ বিরোধী আন্দোলনে তিতুমীর</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0" fill="hold"/>
                                        <p:tgtEl>
                                          <p:spTgt spid="20"/>
                                        </p:tgtEl>
                                        <p:attrNameLst>
                                          <p:attrName>ppt_w</p:attrName>
                                        </p:attrNameLst>
                                      </p:cBhvr>
                                      <p:tavLst>
                                        <p:tav tm="0" fmla="#ppt_w*sin(2.5*pi*$)">
                                          <p:val>
                                            <p:fltVal val="0"/>
                                          </p:val>
                                        </p:tav>
                                        <p:tav tm="100000">
                                          <p:val>
                                            <p:fltVal val="1"/>
                                          </p:val>
                                        </p:tav>
                                      </p:tavLst>
                                    </p:anim>
                                    <p:anim calcmode="lin" valueType="num">
                                      <p:cBhvr>
                                        <p:cTn id="8" dur="5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0" fill="hold"/>
                                        <p:tgtEl>
                                          <p:spTgt spid="1026"/>
                                        </p:tgtEl>
                                        <p:attrNameLst>
                                          <p:attrName>ppt_w</p:attrName>
                                        </p:attrNameLst>
                                      </p:cBhvr>
                                      <p:tavLst>
                                        <p:tav tm="0" fmla="#ppt_w*sin(2.5*pi*$)">
                                          <p:val>
                                            <p:fltVal val="0"/>
                                          </p:val>
                                        </p:tav>
                                        <p:tav tm="100000">
                                          <p:val>
                                            <p:fltVal val="1"/>
                                          </p:val>
                                        </p:tav>
                                      </p:tavLst>
                                    </p:anim>
                                    <p:anim calcmode="lin" valueType="num">
                                      <p:cBhvr>
                                        <p:cTn id="14"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04800" y="1295400"/>
            <a:ext cx="8610600" cy="3785652"/>
          </a:xfrm>
          <a:prstGeom prst="rect">
            <a:avLst/>
          </a:prstGeom>
          <a:solidFill>
            <a:schemeClr val="accent4">
              <a:lumMod val="40000"/>
              <a:lumOff val="60000"/>
            </a:schemeClr>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এ প্রতিকূল অবস্থার মোকাবিলা এবং কৃষকদের নিরাপত্তা দানের লক্ষ্যে তিতুমীর এক মুজাহিদ বাহিনী গঠন করে।</a:t>
            </a:r>
            <a:r>
              <a:rPr lang="bn-IN" sz="2400" dirty="0" smtClean="0">
                <a:solidFill>
                  <a:srgbClr val="333333"/>
                </a:solidFill>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তাদের লাঠি ও অপরাপর দেশীয় অস্ত্র চালনায় প্রশিক্ষণ দান করেন। তাঁর অনুসারী ও ভাগিনে গোলাম মাসুমকে বাহিনীর অধিনায়ক করা হয়। তিতুমীরের শক্তি বৃদ্ধিতে শঙ্কিত হয়ে জমিদারগণ তাঁর বিরুদ্ধে সম্মিলিত প্রতিরোধ সৃষ্টি এবং তাঁর বিরুদ্ধে যুদ্ধে ইংরেজদের সম্পৃক্ত করার চেষ্টা চালায়। গোবরডাঙার জমিদারের প্ররোচনায় মোল্লাহাটির ইংরেজ কুঠিয়াল ডেভিস তার বাহিনী নিয়ে তিতুমীরের বিরুদ্ধে অগ্রসর হন এবং যুদ্ধে পরাজিত হন। তিতুমীরের সঙ্গে এক সংঘর্ষে গোবরা-গোবিন্দপুরের জমিদার নিহত হন।</a:t>
            </a:r>
            <a:r>
              <a:rPr kumimoji="0" lang="bn-IN" sz="2400" b="0" i="0" u="none" strike="noStrike" cap="none" normalizeH="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বারাসতের কালেক্টর আলেকজান্ডার বশিরহাটের দারোগাকে নিয়ে তিতুমীরের বিরুদ্ধে অভিযান করে শোচনীয় পরাজয় বরণ করেন।</a:t>
            </a:r>
            <a:r>
              <a:rPr kumimoji="0" lang="bn-IN" sz="2400" b="0" i="0" u="none" strike="noStrike" cap="none" normalizeH="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এ সময়ে</a:t>
            </a:r>
            <a:r>
              <a:rPr kumimoji="0" lang="bn-IN" sz="2400" b="0" i="0" u="none" strike="noStrike" cap="none" normalizeH="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তিতুমীর</a:t>
            </a:r>
            <a:r>
              <a:rPr kumimoji="0" lang="en-US"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C2B63"/>
                </a:solidFill>
                <a:effectLst/>
                <a:latin typeface="NikoshBAN" pitchFamily="2" charset="0"/>
                <a:ea typeface="Times New Roman" pitchFamily="18" charset="0"/>
                <a:cs typeface="NikoshBAN" pitchFamily="2" charset="0"/>
                <a:hlinkClick r:id="rId2" tooltip="ইস্ট ইন্ডিয়া কোম্পানি"/>
              </a:rPr>
              <a:t>ইস্ট ইন্ডিয়া কোম্পানি</a:t>
            </a:r>
            <a:r>
              <a:rPr kumimoji="0" lang="en-US"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সরকারের নিকট জমিদারদের অত্যাচারের বিরুদ্ধে অভিযোগ পেশ করেন। কিন্তু তাতে কোনো ফল হয় নি।</a:t>
            </a:r>
            <a:endParaRPr kumimoji="0" lang="bn-IN" sz="2400" b="0" i="0" u="none" strike="noStrike" cap="none" normalizeH="0" baseline="0" dirty="0" smtClean="0">
              <a:ln>
                <a:noFill/>
              </a:ln>
              <a:solidFill>
                <a:schemeClr val="tx1"/>
              </a:solidFill>
              <a:effectLst/>
              <a:latin typeface="NikoshBAN" pitchFamily="2" charset="0"/>
              <a:cs typeface="NikoshBAN" pitchFamily="2" charset="0"/>
            </a:endParaRPr>
          </a:p>
        </p:txBody>
      </p:sp>
      <p:sp>
        <p:nvSpPr>
          <p:cNvPr id="14" name="TextBox 13"/>
          <p:cNvSpPr txBox="1"/>
          <p:nvPr/>
        </p:nvSpPr>
        <p:spPr>
          <a:xfrm>
            <a:off x="2743200" y="228600"/>
            <a:ext cx="3810000" cy="584775"/>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তিতুমীরের সাফল্য</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5"/>
                                        </p:tgtEl>
                                        <p:attrNameLst>
                                          <p:attrName>style.visibility</p:attrName>
                                        </p:attrNameLst>
                                      </p:cBhvr>
                                      <p:to>
                                        <p:strVal val="visible"/>
                                      </p:to>
                                    </p:set>
                                    <p:anim calcmode="lin" valueType="num">
                                      <p:cBhvr additive="base">
                                        <p:cTn id="13" dur="500" fill="hold"/>
                                        <p:tgtEl>
                                          <p:spTgt spid="21505"/>
                                        </p:tgtEl>
                                        <p:attrNameLst>
                                          <p:attrName>ppt_x</p:attrName>
                                        </p:attrNameLst>
                                      </p:cBhvr>
                                      <p:tavLst>
                                        <p:tav tm="0">
                                          <p:val>
                                            <p:strVal val="#ppt_x"/>
                                          </p:val>
                                        </p:tav>
                                        <p:tav tm="100000">
                                          <p:val>
                                            <p:strVal val="#ppt_x"/>
                                          </p:val>
                                        </p:tav>
                                      </p:tavLst>
                                    </p:anim>
                                    <p:anim calcmode="lin" valueType="num">
                                      <p:cBhvr additive="base">
                                        <p:cTn id="14" dur="500" fill="hold"/>
                                        <p:tgtEl>
                                          <p:spTgt spid="215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04800" y="1676400"/>
            <a:ext cx="8534400" cy="3416320"/>
          </a:xfrm>
          <a:prstGeom prst="rect">
            <a:avLst/>
          </a:prstGeom>
          <a:solidFill>
            <a:schemeClr val="tx2">
              <a:lumMod val="40000"/>
              <a:lumOff val="60000"/>
            </a:schemeClr>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তিতুমীরের অনুসারীর সংখ্যা বেড়ে এক সময় ৫</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০০০ গিয়ে পৌঁছায়।</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তারা সশস্ত্র সংগ্রামের জন্য প্রস্তুত </a:t>
            </a:r>
            <a:r>
              <a:rPr lang="bn-IN" sz="2400" dirty="0" smtClean="0">
                <a:solidFill>
                  <a:srgbClr val="202122"/>
                </a:solidFill>
                <a:latin typeface="NikoshBAN" pitchFamily="2" charset="0"/>
                <a:ea typeface="Times New Roman" pitchFamily="18" charset="0"/>
                <a:cs typeface="NikoshBAN" pitchFamily="2" charset="0"/>
              </a:rPr>
              <a:t>হয়</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a:t>
            </a:r>
            <a:r>
              <a:rPr kumimoji="0" lang="bn-IN" sz="2400" b="0" i="0" u="none" strike="noStrike" cap="none" normalizeH="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১৮৩১ সালের </a:t>
            </a:r>
            <a:r>
              <a:rPr kumimoji="0" lang="bn-IN" sz="2400" b="0" i="0" u="none" strike="noStrike" cap="none" normalizeH="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অক্টোবর</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2" tooltip="বারাসত"/>
              </a:rPr>
              <a:t>বারাসতে</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রকাছে</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3" tooltip="বাদুড়িয়া"/>
              </a:rPr>
              <a:t>বাদুড়িয়ার</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১০ কিলোমিটার দূরে নারিকেলবাড়িয়া গ্রামে তারা বাঁশের কেল্লা তৈরি করেন।</a:t>
            </a:r>
            <a:r>
              <a:rPr kumimoji="0" lang="bn-IN" sz="2400" b="0" i="0" u="none" strike="noStrike" cap="none" normalizeH="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বাঁশ এবং </a:t>
            </a:r>
            <a:r>
              <a:rPr lang="bn-IN" sz="2400" dirty="0" smtClean="0">
                <a:solidFill>
                  <a:srgbClr val="202122"/>
                </a:solidFill>
                <a:latin typeface="NikoshBAN" pitchFamily="2" charset="0"/>
                <a:ea typeface="Times New Roman" pitchFamily="18" charset="0"/>
                <a:cs typeface="NikoshBAN" pitchFamily="2" charset="0"/>
              </a:rPr>
              <a:t>কাঠ</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দিয়ে তারা দ্বি-স্তর বিশিষ্ট এই কেল্লা নির্মাণ করেন।</a:t>
            </a:r>
            <a:r>
              <a:rPr kumimoji="0" lang="bn-IN" sz="2400" b="0" i="0" u="none" strike="noStrike" cap="none" normalizeH="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তিতুমীর বর্তমান</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4" tooltip="চব্বিশ পরগনা"/>
              </a:rPr>
              <a:t>চব্বিশ পরগনা</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lang="bn-IN" sz="2400" dirty="0" smtClean="0">
                <a:solidFill>
                  <a:srgbClr val="0B0080"/>
                </a:solidFill>
                <a:latin typeface="NikoshBAN" pitchFamily="2" charset="0"/>
                <a:ea typeface="Times New Roman" pitchFamily="18" charset="0"/>
                <a:cs typeface="NikoshBAN" pitchFamily="2" charset="0"/>
              </a:rPr>
              <a:t>নদীয়া</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এবং</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5" tooltip="ফরিদপুর"/>
              </a:rPr>
              <a:t>ফরিদপুরের</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বিস্তীর্ণ অঞ্চলের অধিকার নিয়ে সেখানে ব্রিটিশ শাসনের বিরুদ্ধে স্বাধীনতা ঘোষণা করেন।</a:t>
            </a:r>
            <a:r>
              <a:rPr kumimoji="0" lang="bn-IN" sz="2400" b="0" i="0" u="none" strike="noStrike" cap="none" normalizeH="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স্থানীয় জমিদারদের নিজস্ব বাহিনী এবং ব্রিটিশ বাহিনী তিতুমীরের হাতে বেশ কয়েকবার পরাজয় বরণ করে।</a:t>
            </a:r>
            <a:r>
              <a:rPr lang="bn-IN" sz="2400" dirty="0" smtClean="0">
                <a:solidFill>
                  <a:srgbClr val="202122"/>
                </a:solidFill>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তন্মধ্যে</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1" u="none" strike="noStrike" cap="none" normalizeH="0" baseline="0" dirty="0" smtClean="0">
                <a:ln>
                  <a:noFill/>
                </a:ln>
                <a:solidFill>
                  <a:srgbClr val="A55858"/>
                </a:solidFill>
                <a:effectLst/>
                <a:latin typeface="NikoshBAN" pitchFamily="2" charset="0"/>
                <a:ea typeface="Times New Roman" pitchFamily="18" charset="0"/>
                <a:cs typeface="NikoshBAN" pitchFamily="2" charset="0"/>
                <a:hlinkClick r:id="rId6" tooltip="বারাসতের বিদ্রোহ (পাতার অস্তিত্ব নেই)"/>
              </a:rPr>
              <a:t>বারাসতের বিদ্রোহ</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অন্যতম।</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A55858"/>
                </a:solidFill>
                <a:effectLst/>
                <a:latin typeface="NikoshBAN" pitchFamily="2" charset="0"/>
                <a:ea typeface="Times New Roman" pitchFamily="18" charset="0"/>
                <a:cs typeface="NikoshBAN" pitchFamily="2" charset="0"/>
                <a:hlinkClick r:id="rId7" tooltip="উইলিয়াম হান্টার (পাতার অস্তিত্ব নেই)"/>
              </a:rPr>
              <a:t>উইলিয়াম হান্টার</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বলেন</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ঐ বিদ্রোহে প্রায় ৮৩ হাজার কৃষকসেনা তিতুমীরের পক্ষে যুদ্ধ করেন।</a:t>
            </a:r>
            <a:endParaRPr kumimoji="0" lang="bn-IN" sz="4800" b="0" i="0" u="none" strike="noStrike" cap="none" normalizeH="0" baseline="0" dirty="0" smtClean="0">
              <a:ln>
                <a:noFill/>
              </a:ln>
              <a:solidFill>
                <a:schemeClr val="tx1"/>
              </a:solidFill>
              <a:effectLst/>
              <a:latin typeface="NikoshBAN" pitchFamily="2" charset="0"/>
              <a:cs typeface="NikoshBAN" pitchFamily="2" charset="0"/>
            </a:endParaRPr>
          </a:p>
        </p:txBody>
      </p:sp>
      <p:sp>
        <p:nvSpPr>
          <p:cNvPr id="13" name="TextBox 12"/>
          <p:cNvSpPr txBox="1"/>
          <p:nvPr/>
        </p:nvSpPr>
        <p:spPr>
          <a:xfrm>
            <a:off x="2819400" y="457200"/>
            <a:ext cx="3124200" cy="523220"/>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তিতুমীরের সংগ্রাম</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0" fill="hold"/>
                                        <p:tgtEl>
                                          <p:spTgt spid="13"/>
                                        </p:tgtEl>
                                        <p:attrNameLst>
                                          <p:attrName>ppt_w</p:attrName>
                                        </p:attrNameLst>
                                      </p:cBhvr>
                                      <p:tavLst>
                                        <p:tav tm="0" fmla="#ppt_w*sin(2.5*pi*$)">
                                          <p:val>
                                            <p:fltVal val="0"/>
                                          </p:val>
                                        </p:tav>
                                        <p:tav tm="100000">
                                          <p:val>
                                            <p:fltVal val="1"/>
                                          </p:val>
                                        </p:tav>
                                      </p:tavLst>
                                    </p:anim>
                                    <p:anim calcmode="lin" valueType="num">
                                      <p:cBhvr>
                                        <p:cTn id="8" dur="5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20481"/>
                                        </p:tgtEl>
                                        <p:attrNameLst>
                                          <p:attrName>style.visibility</p:attrName>
                                        </p:attrNameLst>
                                      </p:cBhvr>
                                      <p:to>
                                        <p:strVal val="visible"/>
                                      </p:to>
                                    </p:set>
                                    <p:anim calcmode="lin" valueType="num">
                                      <p:cBhvr>
                                        <p:cTn id="13" dur="5000" fill="hold"/>
                                        <p:tgtEl>
                                          <p:spTgt spid="20481"/>
                                        </p:tgtEl>
                                        <p:attrNameLst>
                                          <p:attrName>ppt_w</p:attrName>
                                        </p:attrNameLst>
                                      </p:cBhvr>
                                      <p:tavLst>
                                        <p:tav tm="0" fmla="#ppt_w*sin(2.5*pi*$)">
                                          <p:val>
                                            <p:fltVal val="0"/>
                                          </p:val>
                                        </p:tav>
                                        <p:tav tm="100000">
                                          <p:val>
                                            <p:fltVal val="1"/>
                                          </p:val>
                                        </p:tav>
                                      </p:tavLst>
                                    </p:anim>
                                    <p:anim calcmode="lin" valueType="num">
                                      <p:cBhvr>
                                        <p:cTn id="14" dur="5000" fill="hold"/>
                                        <p:tgtEl>
                                          <p:spTgt spid="204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8305800" cy="4154984"/>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a:spAutoFit/>
          </a:bodyPr>
          <a:lstStyle/>
          <a:p>
            <a:r>
              <a:rPr lang="bn-IN" sz="2400" dirty="0" smtClean="0">
                <a:latin typeface="NikoshBAN" pitchFamily="2" charset="0"/>
                <a:cs typeface="NikoshBAN" pitchFamily="2" charset="0"/>
              </a:rPr>
              <a:t>অবশেষে ১৮৩১ সালের ১৩ নভেম্বর ব্রিটিশ সৈন্যরা তাদের চারদিক থেকে ঘিরে ফেলে। তিতুমীর স্বাধীনতা ঘোষণা দিলেন</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ভাই সব</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একটু পরেই ইংরেজ বাহিনী আমাদের কেল্লা আক্রমণ করবে। লড়াইতে হার-জিত আছেই</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এতে আমাদের ভয়  পেলে চলবে না। দেশের জন্য শহীদ হওয়ার মর্যদা অনেক। তবে এই লড়াই আমাদের শেষ লড়াই নয়। আমাদের কাছ থেকে প্রেরণা পেয়েই এ দেশের মানুষ একদিন দেশ উদ্ধার করবে । আমরা যে লড়াই শুরু করলাম</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এই পথ ধরেই একদিন দেশ স্বাধীন হবে।</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১৪ নভেম্বর কর্নেল হার্ডিং-এর নেতৃত্বে ব্রিটিশ সৈন্যরা ভারী অস্ত্রশস্ত্র নিয়ে তিতুমীর ও তার অনুসারীদের আক্রমণ করে।</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তাদের সাধারণ তলোয়ার ও হালকা অস্ত্র নিয়ে তিতুমীর ও তার সৈন্যরা ব্রিটিশ সৈন্যদের আধুনিক অস্ত্রের সামনে দাঁড়াতে পারেন নি। ১৪শে নভেম্বর তিতুমীর ও তার চল্লিশ জন সহচর শহীদ হন। তার বাহিনীর প্রধান মাসুম খাঁ বা</a:t>
            </a:r>
            <a:r>
              <a:rPr lang="en-US" sz="2400" dirty="0" smtClean="0">
                <a:latin typeface="NikoshBAN" pitchFamily="2" charset="0"/>
                <a:cs typeface="NikoshBAN" pitchFamily="2" charset="0"/>
              </a:rPr>
              <a:t> </a:t>
            </a:r>
            <a:r>
              <a:rPr lang="bn-IN" sz="2400" u="sng" dirty="0" smtClean="0">
                <a:latin typeface="NikoshBAN" pitchFamily="2" charset="0"/>
                <a:cs typeface="NikoshBAN" pitchFamily="2" charset="0"/>
                <a:hlinkClick r:id="rId2" tooltip="গোলাম মাসুম"/>
              </a:rPr>
              <a:t>গোলাম মাসুমকে</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ফাঁসি দেওয়া হয়। বাশেঁর কেল্লা গুঁড়িয়ে দেওয়া হয়।</a:t>
            </a:r>
            <a:endParaRPr lang="en-US" sz="2400" dirty="0">
              <a:latin typeface="NikoshBAN" pitchFamily="2" charset="0"/>
              <a:cs typeface="NikoshBAN" pitchFamily="2" charset="0"/>
            </a:endParaRPr>
          </a:p>
        </p:txBody>
      </p:sp>
      <p:sp>
        <p:nvSpPr>
          <p:cNvPr id="14" name="TextBox 13"/>
          <p:cNvSpPr txBox="1"/>
          <p:nvPr/>
        </p:nvSpPr>
        <p:spPr>
          <a:xfrm>
            <a:off x="2667000" y="304800"/>
            <a:ext cx="2895600" cy="523220"/>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তিতুমীরের লড়াই</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600200"/>
            <a:ext cx="8458200" cy="3416320"/>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dirty="0" smtClean="0">
                <a:latin typeface="NikoshBAN" pitchFamily="2" charset="0"/>
                <a:cs typeface="NikoshBAN" pitchFamily="2" charset="0"/>
              </a:rPr>
              <a:t>বাংলার মুক্তি সংগ্রামে তিতুমীরের তেজোদীপ্ত প্রতিবাদ তারি এক অবিচ্ছেদ্য অধ্যায়। বাঁশের কেল্লা কক্ষনো ব্যর্থ হয়নি বরং যুগে যুগে তা স্বাধীনতা অর্জনে মুক্তিকামী মানুষের চলার পথের দিশারী হয়ে আছে। কাজেই একথা আমরা নির্দ্বিধায় বলতে পারি, “তিতুমীর মুক্তির জ্বলন্ত প্রতীক, তিতুমীর একটি নাম-তিতুমীর বাঙালী জাতির গর্বের ইতিহাস।”</a:t>
            </a:r>
          </a:p>
          <a:p>
            <a:r>
              <a:rPr lang="bn-IN" sz="2400" dirty="0" smtClean="0">
                <a:latin typeface="NikoshBAN" pitchFamily="2" charset="0"/>
                <a:cs typeface="NikoshBAN" pitchFamily="2" charset="0"/>
              </a:rPr>
              <a:t>তিতুমীর বাংলাদেশের স্বাধীনতা যুদ্ধে মুক্তিযোদ্ধাদের প্রেরণার উৎস হিসাবে কাজ করেছে।</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১৯৭১ সালে</a:t>
            </a:r>
            <a:r>
              <a:rPr lang="en-US" sz="2400" dirty="0" smtClean="0">
                <a:latin typeface="NikoshBAN" pitchFamily="2" charset="0"/>
                <a:cs typeface="NikoshBAN" pitchFamily="2" charset="0"/>
              </a:rPr>
              <a:t> </a:t>
            </a:r>
            <a:r>
              <a:rPr lang="bn-IN" sz="2400" i="1" dirty="0" smtClean="0">
                <a:latin typeface="NikoshBAN" pitchFamily="2" charset="0"/>
                <a:cs typeface="NikoshBAN" pitchFamily="2" charset="0"/>
              </a:rPr>
              <a:t>মুহাম্মদ জিন্নাহ কলেজ</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কে তার নাম অনুসারে</a:t>
            </a:r>
            <a:r>
              <a:rPr lang="en-US" sz="2400" dirty="0" smtClean="0">
                <a:latin typeface="NikoshBAN" pitchFamily="2" charset="0"/>
                <a:cs typeface="NikoshBAN" pitchFamily="2" charset="0"/>
              </a:rPr>
              <a:t> </a:t>
            </a:r>
            <a:r>
              <a:rPr lang="bn-IN" sz="2400" u="sng" dirty="0" smtClean="0">
                <a:latin typeface="NikoshBAN" pitchFamily="2" charset="0"/>
                <a:cs typeface="NikoshBAN" pitchFamily="2" charset="0"/>
                <a:hlinkClick r:id="rId2" tooltip="সরকারী তিতুমীর কলেজ"/>
              </a:rPr>
              <a:t>সরকারী তিতুমীর কলেজ</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নামকরণ করা হয়। তার নামে</a:t>
            </a:r>
            <a:r>
              <a:rPr lang="en-US" sz="2400" dirty="0" smtClean="0">
                <a:latin typeface="NikoshBAN" pitchFamily="2" charset="0"/>
                <a:cs typeface="NikoshBAN" pitchFamily="2" charset="0"/>
              </a:rPr>
              <a:t> </a:t>
            </a:r>
            <a:r>
              <a:rPr lang="bn-IN" sz="2400" u="sng" dirty="0" smtClean="0">
                <a:latin typeface="NikoshBAN" pitchFamily="2" charset="0"/>
                <a:cs typeface="NikoshBAN" pitchFamily="2" charset="0"/>
                <a:hlinkClick r:id="rId3" tooltip="বুয়েট"/>
              </a:rPr>
              <a:t>বুয়েট</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এ একটি ছাত্র হলের নামকরণ করা হয়</a:t>
            </a:r>
            <a:r>
              <a:rPr lang="en-US" sz="2400" dirty="0" smtClean="0">
                <a:latin typeface="NikoshBAN" pitchFamily="2" charset="0"/>
                <a:cs typeface="NikoshBAN" pitchFamily="2" charset="0"/>
              </a:rPr>
              <a:t> </a:t>
            </a:r>
            <a:r>
              <a:rPr lang="bn-IN" sz="2400" i="1" dirty="0" smtClean="0">
                <a:latin typeface="NikoshBAN" pitchFamily="2" charset="0"/>
                <a:cs typeface="NikoshBAN" pitchFamily="2" charset="0"/>
              </a:rPr>
              <a:t>তিতুমীর হল ।</a:t>
            </a:r>
            <a:r>
              <a:rPr lang="en-US" sz="2400" dirty="0" smtClean="0">
                <a:latin typeface="NikoshBAN" pitchFamily="2" charset="0"/>
                <a:cs typeface="NikoshBAN" pitchFamily="2" charset="0"/>
              </a:rPr>
              <a:t> </a:t>
            </a:r>
            <a:r>
              <a:rPr lang="bn-IN" sz="2400" u="sng" dirty="0" smtClean="0">
                <a:latin typeface="NikoshBAN" pitchFamily="2" charset="0"/>
                <a:cs typeface="NikoshBAN" pitchFamily="2" charset="0"/>
                <a:hlinkClick r:id="rId4" tooltip="বিবিসি"/>
              </a:rPr>
              <a:t>বিবিসির</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জরিপে তিনি ১১ তম শ্রেষ্ঠ বাঙালি।</a:t>
            </a:r>
            <a:r>
              <a:rPr lang="bn-IN" sz="2400" u="sng" baseline="30000" dirty="0" smtClean="0">
                <a:latin typeface="NikoshBAN" pitchFamily="2" charset="0"/>
                <a:cs typeface="NikoshBAN" pitchFamily="2" charset="0"/>
              </a:rPr>
              <a:t> </a:t>
            </a:r>
            <a:r>
              <a:rPr lang="bn-IN" sz="2400" u="sng" dirty="0" smtClean="0">
                <a:latin typeface="NikoshBAN" pitchFamily="2" charset="0"/>
                <a:cs typeface="NikoshBAN" pitchFamily="2" charset="0"/>
                <a:hlinkClick r:id="rId5" tooltip="বাংলাদেশ নৌবাহিনী"/>
              </a:rPr>
              <a:t>বাংলাদেশ নৌবাহিনীর</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একটি জাহাজের নামকরণ করা হয়</a:t>
            </a:r>
            <a:r>
              <a:rPr lang="en-US" sz="2400" dirty="0" smtClean="0">
                <a:latin typeface="NikoshBAN" pitchFamily="2" charset="0"/>
                <a:cs typeface="NikoshBAN" pitchFamily="2" charset="0"/>
              </a:rPr>
              <a:t> </a:t>
            </a:r>
            <a:r>
              <a:rPr lang="bn-IN" sz="2400" b="1" dirty="0" smtClean="0">
                <a:latin typeface="NikoshBAN" pitchFamily="2" charset="0"/>
                <a:cs typeface="NikoshBAN" pitchFamily="2" charset="0"/>
              </a:rPr>
              <a:t>বিএনএস তিতুমীর</a:t>
            </a:r>
            <a:r>
              <a:rPr lang="hi-IN" sz="2400" dirty="0" smtClean="0">
                <a:latin typeface="NikoshBAN" pitchFamily="2" charset="0"/>
                <a:cs typeface="NikoshBAN" pitchFamily="2" charset="0"/>
              </a:rPr>
              <a:t>।</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15" name="TextBox 14"/>
          <p:cNvSpPr txBox="1"/>
          <p:nvPr/>
        </p:nvSpPr>
        <p:spPr>
          <a:xfrm>
            <a:off x="3048000" y="533400"/>
            <a:ext cx="2971800" cy="584775"/>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উপসংহার</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533400"/>
            <a:ext cx="2971800" cy="584775"/>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মূল্যায়ন</a:t>
            </a:r>
            <a:endParaRPr lang="en-US" sz="3200" dirty="0">
              <a:latin typeface="NikoshBAN" pitchFamily="2" charset="0"/>
              <a:cs typeface="NikoshBAN" pitchFamily="2" charset="0"/>
            </a:endParaRPr>
          </a:p>
        </p:txBody>
      </p:sp>
      <p:sp>
        <p:nvSpPr>
          <p:cNvPr id="14" name="TextBox 13"/>
          <p:cNvSpPr txBox="1"/>
          <p:nvPr/>
        </p:nvSpPr>
        <p:spPr>
          <a:xfrm>
            <a:off x="457200" y="1752600"/>
            <a:ext cx="7924800" cy="3108543"/>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800" dirty="0" smtClean="0">
              <a:latin typeface="NikoshBAN" pitchFamily="2" charset="0"/>
              <a:cs typeface="NikoshBAN" pitchFamily="2" charset="0"/>
            </a:endParaRPr>
          </a:p>
          <a:p>
            <a:r>
              <a:rPr lang="bn-IN" sz="2800" dirty="0" smtClean="0">
                <a:latin typeface="NikoshBAN" pitchFamily="2" charset="0"/>
                <a:cs typeface="NikoshBAN" pitchFamily="2" charset="0"/>
              </a:rPr>
              <a:t>১। শহীদ তিতুমীর কে ছিলেন?</a:t>
            </a:r>
          </a:p>
          <a:p>
            <a:r>
              <a:rPr lang="bn-IN" sz="2800" dirty="0" smtClean="0">
                <a:latin typeface="NikoshBAN" pitchFamily="2" charset="0"/>
                <a:cs typeface="NikoshBAN" pitchFamily="2" charset="0"/>
              </a:rPr>
              <a:t>২। তিতুমীর কোথায় জন্ম গ্রহণ করেন?</a:t>
            </a:r>
          </a:p>
          <a:p>
            <a:r>
              <a:rPr lang="bn-IN" sz="2800" dirty="0" smtClean="0">
                <a:latin typeface="NikoshBAN" pitchFamily="2" charset="0"/>
                <a:cs typeface="NikoshBAN" pitchFamily="2" charset="0"/>
              </a:rPr>
              <a:t>৩। কত সালে তিতুমীর শহীদ হন?</a:t>
            </a:r>
          </a:p>
          <a:p>
            <a:r>
              <a:rPr lang="bn-IN" sz="2800" dirty="0" smtClean="0">
                <a:latin typeface="NikoshBAN" pitchFamily="2" charset="0"/>
                <a:cs typeface="NikoshBAN" pitchFamily="2" charset="0"/>
              </a:rPr>
              <a:t>৪। তিতুমীরের প্রধান সেনাপতি কে ছিলেন? </a:t>
            </a:r>
          </a:p>
          <a:p>
            <a:r>
              <a:rPr lang="bn-IN" sz="2800" dirty="0" smtClean="0">
                <a:latin typeface="NikoshBAN" pitchFamily="2" charset="0"/>
                <a:cs typeface="NikoshBAN" pitchFamily="2" charset="0"/>
              </a:rPr>
              <a:t>৫। ‘বাঁশের কেল্লা’ সম্পর্কে কি জান?</a:t>
            </a:r>
          </a:p>
          <a:p>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need\Pictures\টেবিলে একা বসে পড়ার ছবি2.jpg"/>
          <p:cNvPicPr>
            <a:picLocks noChangeAspect="1" noChangeArrowheads="1"/>
          </p:cNvPicPr>
          <p:nvPr/>
        </p:nvPicPr>
        <p:blipFill>
          <a:blip r:embed="rId2"/>
          <a:srcRect/>
          <a:stretch>
            <a:fillRect/>
          </a:stretch>
        </p:blipFill>
        <p:spPr bwMode="auto">
          <a:xfrm>
            <a:off x="838200" y="1066800"/>
            <a:ext cx="7620000" cy="4267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extBox 2"/>
          <p:cNvSpPr txBox="1"/>
          <p:nvPr/>
        </p:nvSpPr>
        <p:spPr>
          <a:xfrm>
            <a:off x="3276600" y="152400"/>
            <a:ext cx="3124200" cy="584775"/>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একক কাজ </a:t>
            </a:r>
            <a:endParaRPr lang="en-US" sz="3200" dirty="0">
              <a:latin typeface="NikoshBAN" pitchFamily="2" charset="0"/>
              <a:cs typeface="NikoshBAN" pitchFamily="2" charset="0"/>
            </a:endParaRPr>
          </a:p>
        </p:txBody>
      </p:sp>
      <p:sp>
        <p:nvSpPr>
          <p:cNvPr id="4" name="Rectangle 3"/>
          <p:cNvSpPr/>
          <p:nvPr/>
        </p:nvSpPr>
        <p:spPr>
          <a:xfrm>
            <a:off x="838200" y="5943600"/>
            <a:ext cx="7315200" cy="584775"/>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IN" sz="3200" dirty="0" smtClean="0">
                <a:latin typeface="NikoshBAN" pitchFamily="2" charset="0"/>
                <a:cs typeface="NikoshBAN" pitchFamily="2" charset="0"/>
              </a:rPr>
              <a:t>‘বাঁশের কেল্লা’ সম্পর্কে বর্ণনা কর।</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যাত্রা শুরু করলো 'তিতুমীর কলেজ স্টুডেন্ট এ্যসোসিয়েশন অব মধুপুর শহীদ  স্মৃতি'। – Voice of Titumir"/>
          <p:cNvPicPr>
            <a:picLocks noChangeAspect="1" noChangeArrowheads="1"/>
          </p:cNvPicPr>
          <p:nvPr/>
        </p:nvPicPr>
        <p:blipFill>
          <a:blip r:embed="rId2"/>
          <a:srcRect/>
          <a:stretch>
            <a:fillRect/>
          </a:stretch>
        </p:blipFill>
        <p:spPr bwMode="auto">
          <a:xfrm>
            <a:off x="457200" y="838200"/>
            <a:ext cx="8305800"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124200" y="152400"/>
            <a:ext cx="2819400" cy="52322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দলীয় কাজ </a:t>
            </a:r>
            <a:endParaRPr lang="en-US" sz="2800" dirty="0">
              <a:latin typeface="NikoshBAN" pitchFamily="2" charset="0"/>
              <a:cs typeface="NikoshBAN" pitchFamily="2" charset="0"/>
            </a:endParaRPr>
          </a:p>
        </p:txBody>
      </p:sp>
      <p:sp>
        <p:nvSpPr>
          <p:cNvPr id="4" name="TextBox 3"/>
          <p:cNvSpPr txBox="1"/>
          <p:nvPr/>
        </p:nvSpPr>
        <p:spPr>
          <a:xfrm>
            <a:off x="381000" y="6172200"/>
            <a:ext cx="8458200" cy="46166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“তিতুমীর ছিলেন মুক্তির জ্বলন্ত প্রতীক” সংক্ষেপে ব্যাখ্যা কর।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82946"/>
                                        </p:tgtEl>
                                        <p:attrNameLst>
                                          <p:attrName>style.visibility</p:attrName>
                                        </p:attrNameLst>
                                      </p:cBhvr>
                                      <p:to>
                                        <p:strVal val="visible"/>
                                      </p:to>
                                    </p:set>
                                    <p:animEffect transition="in" filter="diamond(in)">
                                      <p:cBhvr>
                                        <p:cTn id="13" dur="2000"/>
                                        <p:tgtEl>
                                          <p:spTgt spid="8294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Shahid Titumir Academy Manikganj - Posts | Facebook"/>
          <p:cNvPicPr>
            <a:picLocks noChangeAspect="1" noChangeArrowheads="1"/>
          </p:cNvPicPr>
          <p:nvPr/>
        </p:nvPicPr>
        <p:blipFill>
          <a:blip r:embed="rId2"/>
          <a:srcRect/>
          <a:stretch>
            <a:fillRect/>
          </a:stretch>
        </p:blipFill>
        <p:spPr bwMode="auto">
          <a:xfrm>
            <a:off x="457200" y="914400"/>
            <a:ext cx="8229600"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743200" y="152400"/>
            <a:ext cx="3505200" cy="523220"/>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বাড়ির কাজ </a:t>
            </a:r>
            <a:endParaRPr lang="en-US" sz="2800" dirty="0">
              <a:latin typeface="NikoshBAN" pitchFamily="2" charset="0"/>
              <a:cs typeface="NikoshBAN" pitchFamily="2" charset="0"/>
            </a:endParaRPr>
          </a:p>
        </p:txBody>
      </p:sp>
      <p:sp>
        <p:nvSpPr>
          <p:cNvPr id="4" name="TextBox 3"/>
          <p:cNvSpPr txBox="1"/>
          <p:nvPr/>
        </p:nvSpPr>
        <p:spPr>
          <a:xfrm>
            <a:off x="457200" y="5867400"/>
            <a:ext cx="8305800" cy="523220"/>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“জমিদার ও ইংরেজদের বিরুদ্ধে তিতুমীরের সংগ্রাম” ব্যাখ্যা কর।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1922"/>
                                        </p:tgtEl>
                                        <p:attrNameLst>
                                          <p:attrName>style.visibility</p:attrName>
                                        </p:attrNameLst>
                                      </p:cBhvr>
                                      <p:to>
                                        <p:strVal val="visible"/>
                                      </p:to>
                                    </p:set>
                                    <p:animEffect transition="in" filter="checkerboard(across)">
                                      <p:cBhvr>
                                        <p:cTn id="12" dur="500"/>
                                        <p:tgtEl>
                                          <p:spTgt spid="819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হাজার রকমের ফুলের ছবি | অবাক পৃথিবী ..."/>
          <p:cNvPicPr>
            <a:picLocks noChangeAspect="1" noChangeArrowheads="1"/>
          </p:cNvPicPr>
          <p:nvPr/>
        </p:nvPicPr>
        <p:blipFill>
          <a:blip r:embed="rId2"/>
          <a:srcRect/>
          <a:stretch>
            <a:fillRect/>
          </a:stretch>
        </p:blipFill>
        <p:spPr bwMode="auto">
          <a:xfrm>
            <a:off x="381000" y="304800"/>
            <a:ext cx="8153400"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048000" y="5943600"/>
            <a:ext cx="2819400" cy="70788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4000" dirty="0" smtClean="0">
                <a:latin typeface="NikoshBAN" pitchFamily="2" charset="0"/>
                <a:cs typeface="NikoshBAN" pitchFamily="2" charset="0"/>
              </a:rPr>
              <a:t>ধন্যবাদ</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0" fill="hold"/>
                                        <p:tgtEl>
                                          <p:spTgt spid="1026"/>
                                        </p:tgtEl>
                                        <p:attrNameLst>
                                          <p:attrName>ppt_w</p:attrName>
                                        </p:attrNameLst>
                                      </p:cBhvr>
                                      <p:tavLst>
                                        <p:tav tm="0" fmla="#ppt_w*sin(2.5*pi*$)">
                                          <p:val>
                                            <p:fltVal val="0"/>
                                          </p:val>
                                        </p:tav>
                                        <p:tav tm="100000">
                                          <p:val>
                                            <p:fltVal val="1"/>
                                          </p:val>
                                        </p:tav>
                                      </p:tavLst>
                                    </p:anim>
                                    <p:anim calcmode="lin" valueType="num">
                                      <p:cBhvr>
                                        <p:cTn id="8"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0" fill="hold"/>
                                        <p:tgtEl>
                                          <p:spTgt spid="3"/>
                                        </p:tgtEl>
                                        <p:attrNameLst>
                                          <p:attrName>ppt_w</p:attrName>
                                        </p:attrNameLst>
                                      </p:cBhvr>
                                      <p:tavLst>
                                        <p:tav tm="0" fmla="#ppt_w*sin(2.5*pi*$)">
                                          <p:val>
                                            <p:fltVal val="0"/>
                                          </p:val>
                                        </p:tav>
                                        <p:tav tm="100000">
                                          <p:val>
                                            <p:fltVal val="1"/>
                                          </p:val>
                                        </p:tav>
                                      </p:tavLst>
                                    </p:anim>
                                    <p:anim calcmode="lin" valueType="num">
                                      <p:cBhvr>
                                        <p:cTn id="14"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ফুলের ছবি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ফুলের ছবি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Jahid.jpg"/>
          <p:cNvPicPr>
            <a:picLocks noChangeAspect="1"/>
          </p:cNvPicPr>
          <p:nvPr/>
        </p:nvPicPr>
        <p:blipFill>
          <a:blip r:embed="rId2" cstate="print"/>
          <a:stretch>
            <a:fillRect/>
          </a:stretch>
        </p:blipFill>
        <p:spPr>
          <a:xfrm>
            <a:off x="533400" y="2971800"/>
            <a:ext cx="2819400" cy="3352800"/>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4419600" y="228600"/>
            <a:ext cx="2514600" cy="707886"/>
          </a:xfrm>
          <a:prstGeom prst="rect">
            <a:avLst/>
          </a:prstGeom>
          <a:solidFill>
            <a:schemeClr val="accent5">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4000" dirty="0" smtClean="0">
                <a:latin typeface="NikoshBAN" pitchFamily="2" charset="0"/>
                <a:cs typeface="NikoshBAN" pitchFamily="2" charset="0"/>
              </a:rPr>
              <a:t>পরিচিতি</a:t>
            </a:r>
            <a:endParaRPr lang="en-US" sz="3600" dirty="0">
              <a:latin typeface="NikoshBAN" pitchFamily="2" charset="0"/>
              <a:cs typeface="NikoshBAN" pitchFamily="2" charset="0"/>
            </a:endParaRPr>
          </a:p>
        </p:txBody>
      </p:sp>
      <p:sp>
        <p:nvSpPr>
          <p:cNvPr id="15" name="TextBox 14"/>
          <p:cNvSpPr txBox="1"/>
          <p:nvPr/>
        </p:nvSpPr>
        <p:spPr>
          <a:xfrm>
            <a:off x="4191000" y="1143000"/>
            <a:ext cx="4114800" cy="2000548"/>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dirty="0" smtClean="0">
                <a:latin typeface="NikoshBAN" pitchFamily="2" charset="0"/>
                <a:cs typeface="NikoshBAN" pitchFamily="2" charset="0"/>
              </a:rPr>
              <a:t> </a:t>
            </a:r>
            <a:r>
              <a:rPr lang="bn-IN" sz="2800" dirty="0" smtClean="0">
                <a:latin typeface="NikoshBAN" pitchFamily="2" charset="0"/>
                <a:cs typeface="NikoshBAN" pitchFamily="2" charset="0"/>
              </a:rPr>
              <a:t>মোঃ জাহিদুল ইসলাম</a:t>
            </a:r>
            <a:endParaRPr lang="bn-IN" sz="2400" dirty="0" smtClean="0">
              <a:latin typeface="NikoshBAN" pitchFamily="2" charset="0"/>
              <a:cs typeface="NikoshBAN" pitchFamily="2" charset="0"/>
            </a:endParaRPr>
          </a:p>
          <a:p>
            <a:r>
              <a:rPr lang="bn-IN" sz="2400" dirty="0" smtClean="0">
                <a:latin typeface="NikoshBAN" pitchFamily="2" charset="0"/>
                <a:cs typeface="NikoshBAN" pitchFamily="2" charset="0"/>
              </a:rPr>
              <a:t>সহকারী অধ্যাপক, ইতিহাস বিভাগ</a:t>
            </a:r>
          </a:p>
          <a:p>
            <a:r>
              <a:rPr lang="bn-IN" sz="2400" dirty="0" smtClean="0">
                <a:latin typeface="NikoshBAN" pitchFamily="2" charset="0"/>
                <a:cs typeface="NikoshBAN" pitchFamily="2" charset="0"/>
              </a:rPr>
              <a:t>পল্লবী ডিগ্রী কলেজ, প্লট#১/১,  রোড# ৫</a:t>
            </a:r>
          </a:p>
          <a:p>
            <a:r>
              <a:rPr lang="bn-IN" sz="2400" dirty="0" smtClean="0">
                <a:latin typeface="NikoshBAN" pitchFamily="2" charset="0"/>
                <a:cs typeface="NikoshBAN" pitchFamily="2" charset="0"/>
              </a:rPr>
              <a:t>সেকশন# ৮, দুয়ারীপাড়া, রুপনগর,</a:t>
            </a:r>
          </a:p>
          <a:p>
            <a:r>
              <a:rPr lang="bn-IN" sz="2400" dirty="0" smtClean="0">
                <a:latin typeface="NikoshBAN" pitchFamily="2" charset="0"/>
                <a:cs typeface="NikoshBAN" pitchFamily="2" charset="0"/>
              </a:rPr>
              <a:t>ঢাকা</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১২১৬।</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০১৫৫২৪৬০৬৯৫ </a:t>
            </a:r>
            <a:endParaRPr lang="en-US" sz="2400" dirty="0">
              <a:latin typeface="NikoshBAN" pitchFamily="2" charset="0"/>
              <a:cs typeface="NikoshBAN" pitchFamily="2" charset="0"/>
            </a:endParaRPr>
          </a:p>
        </p:txBody>
      </p:sp>
      <p:sp>
        <p:nvSpPr>
          <p:cNvPr id="16" name="TextBox 15"/>
          <p:cNvSpPr txBox="1"/>
          <p:nvPr/>
        </p:nvSpPr>
        <p:spPr>
          <a:xfrm>
            <a:off x="4191000" y="3352800"/>
            <a:ext cx="4114800" cy="2985433"/>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SG" sz="20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err="1" smtClean="0">
                <a:solidFill>
                  <a:schemeClr val="accent2">
                    <a:lumMod val="75000"/>
                  </a:schemeClr>
                </a:solidFill>
                <a:latin typeface="NikoshBAN" panose="02000000000000000000" pitchFamily="2" charset="0"/>
                <a:cs typeface="NikoshBAN" panose="02000000000000000000" pitchFamily="2" charset="0"/>
              </a:rPr>
              <a:t>আজকের</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err="1" smtClean="0">
                <a:solidFill>
                  <a:schemeClr val="accent2">
                    <a:lumMod val="75000"/>
                  </a:schemeClr>
                </a:solidFill>
                <a:latin typeface="NikoshBAN" panose="02000000000000000000" pitchFamily="2" charset="0"/>
                <a:cs typeface="NikoshBAN" panose="02000000000000000000" pitchFamily="2" charset="0"/>
              </a:rPr>
              <a:t>বি</a:t>
            </a:r>
            <a:r>
              <a:rPr lang="as-IN" sz="2400" dirty="0" smtClean="0">
                <a:solidFill>
                  <a:schemeClr val="accent2">
                    <a:lumMod val="75000"/>
                  </a:schemeClr>
                </a:solidFill>
                <a:latin typeface="NikoshBAN" panose="02000000000000000000" pitchFamily="2" charset="0"/>
                <a:cs typeface="NikoshBAN" panose="02000000000000000000" pitchFamily="2" charset="0"/>
              </a:rPr>
              <a:t>ষ</a:t>
            </a:r>
            <a:r>
              <a:rPr lang="en-SG" sz="2400" dirty="0" smtClean="0">
                <a:solidFill>
                  <a:schemeClr val="accent2">
                    <a:lumMod val="75000"/>
                  </a:schemeClr>
                </a:solidFill>
                <a:latin typeface="NikoshBAN" panose="02000000000000000000" pitchFamily="2" charset="0"/>
                <a:cs typeface="NikoshBAN" panose="02000000000000000000" pitchFamily="2" charset="0"/>
              </a:rPr>
              <a:t>য়</a:t>
            </a:r>
            <a:r>
              <a:rPr lang="bn-IN" sz="2400" dirty="0" smtClean="0">
                <a:solidFill>
                  <a:schemeClr val="accent2">
                    <a:lumMod val="75000"/>
                  </a:schemeClr>
                </a:solidFill>
                <a:latin typeface="NikoshBAN" panose="02000000000000000000" pitchFamily="2" charset="0"/>
                <a:cs typeface="NikoshBAN" panose="02000000000000000000" pitchFamily="2" charset="0"/>
              </a:rPr>
              <a:t>-</a:t>
            </a:r>
          </a:p>
          <a:p>
            <a:endParaRPr lang="bn-IN" sz="2400" dirty="0" smtClean="0">
              <a:solidFill>
                <a:schemeClr val="accent2">
                  <a:lumMod val="75000"/>
                </a:schemeClr>
              </a:solidFill>
              <a:latin typeface="NikoshBAN" panose="02000000000000000000" pitchFamily="2" charset="0"/>
              <a:cs typeface="NikoshBAN" panose="02000000000000000000" pitchFamily="2" charset="0"/>
            </a:endParaRPr>
          </a:p>
          <a:p>
            <a:r>
              <a:rPr lang="en-SG" sz="2400" dirty="0" err="1" smtClean="0">
                <a:solidFill>
                  <a:schemeClr val="accent2">
                    <a:lumMod val="75000"/>
                  </a:schemeClr>
                </a:solidFill>
                <a:latin typeface="NikoshBAN" panose="02000000000000000000" pitchFamily="2" charset="0"/>
                <a:cs typeface="NikoshBAN" panose="02000000000000000000" pitchFamily="2" charset="0"/>
              </a:rPr>
              <a:t>শ্রেনীঃ</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err="1" smtClean="0">
                <a:solidFill>
                  <a:schemeClr val="accent2">
                    <a:lumMod val="75000"/>
                  </a:schemeClr>
                </a:solidFill>
                <a:latin typeface="NikoshBAN" panose="02000000000000000000" pitchFamily="2" charset="0"/>
                <a:cs typeface="NikoshBAN" panose="02000000000000000000" pitchFamily="2" charset="0"/>
              </a:rPr>
              <a:t>একাদশ</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bn-IN" sz="2400" dirty="0" smtClean="0">
                <a:solidFill>
                  <a:schemeClr val="accent2">
                    <a:lumMod val="75000"/>
                  </a:schemeClr>
                </a:solidFill>
                <a:latin typeface="NikoshBAN" panose="02000000000000000000" pitchFamily="2" charset="0"/>
                <a:cs typeface="NikoshBAN" panose="02000000000000000000" pitchFamily="2" charset="0"/>
              </a:rPr>
              <a:t>দ্বাদশ</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bn-IN" sz="2400" dirty="0" smtClean="0">
                <a:solidFill>
                  <a:schemeClr val="accent2">
                    <a:lumMod val="75000"/>
                  </a:schemeClr>
                </a:solidFill>
                <a:latin typeface="NikoshBAN" panose="02000000000000000000" pitchFamily="2" charset="0"/>
                <a:cs typeface="NikoshBAN" panose="02000000000000000000" pitchFamily="2" charset="0"/>
              </a:rPr>
              <a:t>পত্র-প্রথম,   বিষয়</a:t>
            </a:r>
            <a:r>
              <a:rPr lang="bn-IN" sz="2400" b="1" dirty="0" smtClean="0">
                <a:solidFill>
                  <a:schemeClr val="accent2">
                    <a:lumMod val="75000"/>
                  </a:schemeClr>
                </a:solidFill>
                <a:latin typeface="NikoshBAN" panose="02000000000000000000" pitchFamily="2" charset="0"/>
                <a:cs typeface="NikoshBAN" panose="02000000000000000000" pitchFamily="2" charset="0"/>
              </a:rPr>
              <a:t>-</a:t>
            </a:r>
            <a:r>
              <a:rPr lang="en-SG" sz="2400" dirty="0" err="1" smtClean="0">
                <a:solidFill>
                  <a:schemeClr val="accent2">
                    <a:lumMod val="75000"/>
                  </a:schemeClr>
                </a:solidFill>
                <a:latin typeface="NikoshBAN" panose="02000000000000000000" pitchFamily="2" charset="0"/>
                <a:cs typeface="NikoshBAN" panose="02000000000000000000" pitchFamily="2" charset="0"/>
              </a:rPr>
              <a:t>ইতিহা</a:t>
            </a:r>
            <a:r>
              <a:rPr lang="bn-IN" sz="2400" dirty="0" smtClean="0">
                <a:solidFill>
                  <a:schemeClr val="accent2">
                    <a:lumMod val="75000"/>
                  </a:schemeClr>
                </a:solidFill>
                <a:latin typeface="NikoshBAN" panose="02000000000000000000" pitchFamily="2" charset="0"/>
                <a:cs typeface="NikoshBAN" panose="02000000000000000000" pitchFamily="2" charset="0"/>
              </a:rPr>
              <a:t>স</a:t>
            </a:r>
            <a:r>
              <a:rPr lang="bn-IN" sz="2400" b="1"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smtClean="0">
                <a:solidFill>
                  <a:schemeClr val="accent2">
                    <a:lumMod val="75000"/>
                  </a:schemeClr>
                </a:solidFill>
                <a:latin typeface="NikoshBAN" panose="02000000000000000000" pitchFamily="2" charset="0"/>
                <a:cs typeface="NikoshBAN" panose="02000000000000000000" pitchFamily="2" charset="0"/>
              </a:rPr>
              <a:t>অ</a:t>
            </a:r>
            <a:r>
              <a:rPr lang="as-IN" sz="2400" dirty="0" smtClean="0">
                <a:solidFill>
                  <a:schemeClr val="accent2">
                    <a:lumMod val="75000"/>
                  </a:schemeClr>
                </a:solidFill>
                <a:latin typeface="NikoshBAN" panose="02000000000000000000" pitchFamily="2" charset="0"/>
                <a:cs typeface="NikoshBAN" panose="02000000000000000000" pitchFamily="2" charset="0"/>
              </a:rPr>
              <a:t>ধ</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as-IN" sz="2400" dirty="0" smtClean="0">
                <a:solidFill>
                  <a:schemeClr val="accent2">
                    <a:lumMod val="75000"/>
                  </a:schemeClr>
                </a:solidFill>
                <a:latin typeface="NikoshBAN" panose="02000000000000000000" pitchFamily="2" charset="0"/>
                <a:cs typeface="NikoshBAN" panose="02000000000000000000" pitchFamily="2" charset="0"/>
              </a:rPr>
              <a:t>য</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as-IN" sz="2400" dirty="0" smtClean="0">
                <a:solidFill>
                  <a:schemeClr val="accent2">
                    <a:lumMod val="75000"/>
                  </a:schemeClr>
                </a:solidFill>
                <a:latin typeface="NikoshBAN" panose="02000000000000000000" pitchFamily="2" charset="0"/>
                <a:cs typeface="NikoshBAN" panose="02000000000000000000" pitchFamily="2" charset="0"/>
              </a:rPr>
              <a:t>য়</a:t>
            </a:r>
            <a:r>
              <a:rPr lang="bn-IN" sz="2400" dirty="0" smtClean="0">
                <a:solidFill>
                  <a:schemeClr val="accent2">
                    <a:lumMod val="75000"/>
                  </a:schemeClr>
                </a:solidFill>
                <a:latin typeface="NikoshBAN" panose="02000000000000000000" pitchFamily="2" charset="0"/>
                <a:cs typeface="NikoshBAN" panose="02000000000000000000" pitchFamily="2" charset="0"/>
              </a:rPr>
              <a:t>-দ্বিতীয়</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bn-IN" sz="2400" dirty="0" smtClean="0">
                <a:solidFill>
                  <a:schemeClr val="accent2">
                    <a:lumMod val="75000"/>
                  </a:schemeClr>
                </a:solidFill>
                <a:latin typeface="NikoshBAN" panose="02000000000000000000" pitchFamily="2" charset="0"/>
                <a:cs typeface="NikoshBAN" panose="02000000000000000000" pitchFamily="2" charset="0"/>
              </a:rPr>
              <a:t>বাংলাদেশ ও দক্ষিণ এশিয়ার ইতিহাস ১৭৫৭-১৯৭১,</a:t>
            </a:r>
          </a:p>
          <a:p>
            <a:r>
              <a:rPr lang="bn-IN" sz="2000" dirty="0" smtClean="0">
                <a:solidFill>
                  <a:schemeClr val="accent2">
                    <a:lumMod val="75000"/>
                  </a:schemeClr>
                </a:solidFill>
                <a:latin typeface="NikoshBAN" panose="02000000000000000000" pitchFamily="2" charset="0"/>
                <a:cs typeface="NikoshBAN" panose="02000000000000000000" pitchFamily="2" charset="0"/>
              </a:rPr>
              <a:t>ইংরেজ ঔপনিবেশিক শাসনঃ কোম্পানি আমল</a:t>
            </a:r>
          </a:p>
          <a:p>
            <a:r>
              <a:rPr lang="bn-IN" sz="2400" dirty="0" smtClean="0">
                <a:solidFill>
                  <a:schemeClr val="accent2">
                    <a:lumMod val="75000"/>
                  </a:schemeClr>
                </a:solidFill>
                <a:latin typeface="NikoshBAN" panose="02000000000000000000" pitchFamily="2" charset="0"/>
                <a:cs typeface="NikoshBAN" panose="02000000000000000000" pitchFamily="2" charset="0"/>
              </a:rPr>
              <a:t>টপিক-তিতুমীরের সংগ্রাম,</a:t>
            </a:r>
            <a:r>
              <a:rPr lang="en-US" sz="2400" dirty="0" smtClean="0">
                <a:solidFill>
                  <a:schemeClr val="accent2">
                    <a:lumMod val="75000"/>
                  </a:schemeClr>
                </a:solidFill>
                <a:latin typeface="NikoshBAN" panose="02000000000000000000" pitchFamily="2" charset="0"/>
                <a:cs typeface="NikoshBAN" panose="02000000000000000000" pitchFamily="2" charset="0"/>
              </a:rPr>
              <a:t> </a:t>
            </a:r>
            <a:r>
              <a:rPr lang="bn-IN" sz="2400" dirty="0" smtClean="0">
                <a:solidFill>
                  <a:schemeClr val="accent2">
                    <a:lumMod val="75000"/>
                  </a:schemeClr>
                </a:solidFill>
                <a:latin typeface="NikoshBAN" panose="02000000000000000000" pitchFamily="2" charset="0"/>
                <a:cs typeface="NikoshBAN" panose="02000000000000000000" pitchFamily="2" charset="0"/>
              </a:rPr>
              <a:t>কোড-৩০৪, শনিবার,সময়- ১০টা।</a:t>
            </a:r>
            <a:endParaRPr lang="en-US" sz="2400" dirty="0">
              <a:latin typeface="NikoshBAN" pitchFamily="2" charset="0"/>
              <a:cs typeface="NikoshBAN" pitchFamily="2" charset="0"/>
            </a:endParaRPr>
          </a:p>
        </p:txBody>
      </p:sp>
      <p:pic>
        <p:nvPicPr>
          <p:cNvPr id="27" name="Picture 2" descr="No photo description available."/>
          <p:cNvPicPr>
            <a:picLocks noChangeAspect="1" noChangeArrowheads="1"/>
          </p:cNvPicPr>
          <p:nvPr/>
        </p:nvPicPr>
        <p:blipFill>
          <a:blip r:embed="rId3"/>
          <a:srcRect/>
          <a:stretch>
            <a:fillRect/>
          </a:stretch>
        </p:blipFill>
        <p:spPr bwMode="auto">
          <a:xfrm>
            <a:off x="533400" y="228600"/>
            <a:ext cx="2819400" cy="2133600"/>
          </a:xfrm>
          <a:prstGeom prst="rect">
            <a:avLst/>
          </a:prstGeom>
          <a:solidFill>
            <a:schemeClr val="accent6">
              <a:lumMod val="40000"/>
              <a:lumOff val="6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lide(fromBottom)">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তিতুমীর কলেজে আগুন | 588606|| Bangladesh Pratidin"/>
          <p:cNvPicPr>
            <a:picLocks noChangeAspect="1" noChangeArrowheads="1"/>
          </p:cNvPicPr>
          <p:nvPr/>
        </p:nvPicPr>
        <p:blipFill>
          <a:blip r:embed="rId2"/>
          <a:srcRect/>
          <a:stretch>
            <a:fillRect/>
          </a:stretch>
        </p:blipFill>
        <p:spPr bwMode="auto">
          <a:xfrm>
            <a:off x="4648200" y="228600"/>
            <a:ext cx="4267200" cy="3124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8" name="Picture 4" descr="শহীদ তিতুমীর: ইংরেজ খেদাও আন্দোলনের একজন মহান স্বাধীনতাকামী বীর - উম্মাহ্  ২৪ ডট কম"/>
          <p:cNvPicPr>
            <a:picLocks noChangeAspect="1" noChangeArrowheads="1"/>
          </p:cNvPicPr>
          <p:nvPr/>
        </p:nvPicPr>
        <p:blipFill>
          <a:blip r:embed="rId3"/>
          <a:srcRect/>
          <a:stretch>
            <a:fillRect/>
          </a:stretch>
        </p:blipFill>
        <p:spPr bwMode="auto">
          <a:xfrm>
            <a:off x="152400" y="152400"/>
            <a:ext cx="4191000" cy="3200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30" name="Picture 6" descr="শহীদ তিতুমীরের জন্মবার্ষিকী আজ"/>
          <p:cNvPicPr>
            <a:picLocks noChangeAspect="1" noChangeArrowheads="1"/>
          </p:cNvPicPr>
          <p:nvPr/>
        </p:nvPicPr>
        <p:blipFill>
          <a:blip r:embed="rId4"/>
          <a:srcRect/>
          <a:stretch>
            <a:fillRect/>
          </a:stretch>
        </p:blipFill>
        <p:spPr bwMode="auto">
          <a:xfrm>
            <a:off x="152400" y="3657600"/>
            <a:ext cx="4191000" cy="2971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32" name="Picture 8" descr="বাংলা | 523473 | কালের কণ্ঠ | kalerkantho"/>
          <p:cNvPicPr>
            <a:picLocks noChangeAspect="1" noChangeArrowheads="1"/>
          </p:cNvPicPr>
          <p:nvPr/>
        </p:nvPicPr>
        <p:blipFill>
          <a:blip r:embed="rId5"/>
          <a:srcRect/>
          <a:stretch>
            <a:fillRect/>
          </a:stretch>
        </p:blipFill>
        <p:spPr bwMode="auto">
          <a:xfrm>
            <a:off x="4572000" y="3634550"/>
            <a:ext cx="4419600" cy="30710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p:cNvSpPr txBox="1"/>
          <p:nvPr/>
        </p:nvSpPr>
        <p:spPr>
          <a:xfrm>
            <a:off x="2895600" y="3352800"/>
            <a:ext cx="3810000" cy="52322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এসো কিছু ছবি দেখি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ox(in)">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ox(in)">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box(in)">
                                      <p:cBhvr>
                                        <p:cTn id="23" dur="5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box(in)">
                                      <p:cBhvr>
                                        <p:cTn id="28"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562600"/>
            <a:ext cx="6934200" cy="584775"/>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3200" dirty="0" smtClean="0">
                <a:latin typeface="NikoshBAN" pitchFamily="2" charset="0"/>
                <a:cs typeface="NikoshBAN" pitchFamily="2" charset="0"/>
                <a:sym typeface="Wingdings 2"/>
              </a:rPr>
              <a:t></a:t>
            </a:r>
            <a:r>
              <a:rPr lang="bn-IN" sz="3200" dirty="0" smtClean="0">
                <a:latin typeface="NikoshBAN" pitchFamily="2" charset="0"/>
                <a:cs typeface="NikoshBAN" pitchFamily="2" charset="0"/>
              </a:rPr>
              <a:t>জমিদার ও ইংরেজদের বিরুদ্ধে তিতুমীরের সংগ্রাম।  </a:t>
            </a:r>
            <a:endParaRPr lang="en-US" sz="3200" dirty="0">
              <a:latin typeface="NikoshBAN" pitchFamily="2" charset="0"/>
              <a:cs typeface="NikoshBAN" pitchFamily="2" charset="0"/>
            </a:endParaRPr>
          </a:p>
        </p:txBody>
      </p:sp>
      <p:sp>
        <p:nvSpPr>
          <p:cNvPr id="7" name="TextBox 6"/>
          <p:cNvSpPr txBox="1"/>
          <p:nvPr/>
        </p:nvSpPr>
        <p:spPr>
          <a:xfrm>
            <a:off x="2514600" y="152400"/>
            <a:ext cx="3733800" cy="584775"/>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3200" dirty="0" smtClean="0">
                <a:latin typeface="NikoshBAN" pitchFamily="2" charset="0"/>
                <a:cs typeface="NikoshBAN" pitchFamily="2" charset="0"/>
                <a:sym typeface="Wingdings 2"/>
              </a:rPr>
              <a:t></a:t>
            </a:r>
            <a:r>
              <a:rPr lang="bn-IN" sz="3200" dirty="0" smtClean="0">
                <a:latin typeface="NikoshBAN" pitchFamily="2" charset="0"/>
                <a:cs typeface="NikoshBAN" pitchFamily="2" charset="0"/>
              </a:rPr>
              <a:t>আজকের পাঠ--- </a:t>
            </a:r>
            <a:endParaRPr lang="en-US" sz="3200" dirty="0">
              <a:latin typeface="NikoshBAN" pitchFamily="2" charset="0"/>
              <a:cs typeface="NikoshBAN" pitchFamily="2" charset="0"/>
            </a:endParaRPr>
          </a:p>
        </p:txBody>
      </p:sp>
      <p:pic>
        <p:nvPicPr>
          <p:cNvPr id="15362" name="Picture 2" descr="জাতীয় পরিচয়পত্র করুন ডাউনলোড নিজে National ID Card Bangladesh! nid bd  download ! smart card online - YouTube"/>
          <p:cNvPicPr>
            <a:picLocks noChangeAspect="1" noChangeArrowheads="1"/>
          </p:cNvPicPr>
          <p:nvPr/>
        </p:nvPicPr>
        <p:blipFill>
          <a:blip r:embed="rId2"/>
          <a:srcRect/>
          <a:stretch>
            <a:fillRect/>
          </a:stretch>
        </p:blipFill>
        <p:spPr bwMode="auto">
          <a:xfrm>
            <a:off x="762000" y="990600"/>
            <a:ext cx="7086600" cy="4286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checkerboard(across)">
                                      <p:cBhvr>
                                        <p:cTn id="13" dur="500"/>
                                        <p:tgtEl>
                                          <p:spTgt spid="1536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lide(fromBottom)">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457200"/>
            <a:ext cx="3200400" cy="707886"/>
          </a:xfrm>
          <a:prstGeom prst="rect">
            <a:avLst/>
          </a:prstGeom>
          <a:solidFill>
            <a:schemeClr val="tx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4000" dirty="0" smtClean="0">
                <a:latin typeface="NikoshBAN" pitchFamily="2" charset="0"/>
                <a:cs typeface="NikoshBAN" pitchFamily="2" charset="0"/>
              </a:rPr>
              <a:t>শিখনফল</a:t>
            </a:r>
            <a:endParaRPr lang="en-US" sz="4000" dirty="0">
              <a:latin typeface="NikoshBAN" pitchFamily="2" charset="0"/>
              <a:cs typeface="NikoshBAN" pitchFamily="2" charset="0"/>
            </a:endParaRPr>
          </a:p>
        </p:txBody>
      </p:sp>
      <p:sp>
        <p:nvSpPr>
          <p:cNvPr id="13" name="TextBox 12"/>
          <p:cNvSpPr txBox="1"/>
          <p:nvPr/>
        </p:nvSpPr>
        <p:spPr>
          <a:xfrm>
            <a:off x="381000" y="2133600"/>
            <a:ext cx="8153400" cy="3416320"/>
          </a:xfrm>
          <a:prstGeom prst="rect">
            <a:avLst/>
          </a:prstGeom>
          <a:solidFill>
            <a:schemeClr val="tx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800" dirty="0" smtClean="0">
                <a:latin typeface="NikoshBAN" pitchFamily="2" charset="0"/>
                <a:cs typeface="NikoshBAN" pitchFamily="2" charset="0"/>
              </a:rPr>
              <a:t>এই পাঠ শেষে শিক্ষার্থীরা ---</a:t>
            </a:r>
          </a:p>
          <a:p>
            <a:endParaRPr lang="bn-IN" sz="2800" dirty="0" smtClean="0">
              <a:latin typeface="NikoshBAN" pitchFamily="2" charset="0"/>
              <a:cs typeface="NikoshBAN" pitchFamily="2" charset="0"/>
            </a:endParaRPr>
          </a:p>
          <a:p>
            <a:r>
              <a:rPr lang="bn-IN" sz="2800" dirty="0" smtClean="0">
                <a:latin typeface="NikoshBAN" pitchFamily="2" charset="0"/>
                <a:cs typeface="NikoshBAN" pitchFamily="2" charset="0"/>
              </a:rPr>
              <a:t>ক। তিতুমীর কে ছিলেন তা বলতে পারবে-</a:t>
            </a:r>
          </a:p>
          <a:p>
            <a:r>
              <a:rPr lang="bn-IN" sz="2800" dirty="0" smtClean="0">
                <a:latin typeface="NikoshBAN" pitchFamily="2" charset="0"/>
                <a:cs typeface="NikoshBAN" pitchFamily="2" charset="0"/>
              </a:rPr>
              <a:t>খ।</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‘বাঁশের কেল্লা’ কি তা বলতে পারবে-</a:t>
            </a:r>
          </a:p>
          <a:p>
            <a:r>
              <a:rPr lang="bn-IN" sz="2800" dirty="0" smtClean="0">
                <a:latin typeface="NikoshBAN" pitchFamily="2" charset="0"/>
                <a:cs typeface="NikoshBAN" pitchFamily="2" charset="0"/>
              </a:rPr>
              <a:t>গ। ব্রিটিশ বিরোধী আন্দোলনে তিতুমীরের ভূমিকা ব্যাখ্যা করতে পারবে-</a:t>
            </a:r>
          </a:p>
          <a:p>
            <a:r>
              <a:rPr lang="bn-IN" sz="2800" dirty="0" smtClean="0">
                <a:latin typeface="NikoshBAN" pitchFamily="2" charset="0"/>
                <a:cs typeface="NikoshBAN" pitchFamily="2" charset="0"/>
              </a:rPr>
              <a:t>ঘ। শহীদ তিতুমীর ছিলেন মুক্তির জ্বলন্ত প্রতীক- বর্ণনা করতে পারবে-</a:t>
            </a:r>
            <a:r>
              <a:rPr lang="bn-IN" sz="2400" dirty="0" smtClean="0">
                <a:latin typeface="NikoshBAN" pitchFamily="2" charset="0"/>
                <a:cs typeface="NikoshBAN" pitchFamily="2" charset="0"/>
              </a:rPr>
              <a:t> </a:t>
            </a:r>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52400"/>
            <a:ext cx="3581400" cy="523220"/>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তিতুমীর (১৭৮২-১৮৩১)</a:t>
            </a:r>
            <a:endParaRPr lang="en-US" sz="2800" dirty="0">
              <a:latin typeface="NikoshBAN" pitchFamily="2" charset="0"/>
              <a:cs typeface="NikoshBAN" pitchFamily="2" charset="0"/>
            </a:endParaRPr>
          </a:p>
        </p:txBody>
      </p:sp>
      <p:pic>
        <p:nvPicPr>
          <p:cNvPr id="7" name="Picture 6" descr="https://qph.fs.quoracdn.net/main-qimg-18ae69cd210abc8578f775fb37be71c7"/>
          <p:cNvPicPr/>
          <p:nvPr/>
        </p:nvPicPr>
        <p:blipFill>
          <a:blip r:embed="rId3"/>
          <a:srcRect/>
          <a:stretch>
            <a:fillRect/>
          </a:stretch>
        </p:blipFill>
        <p:spPr bwMode="auto">
          <a:xfrm>
            <a:off x="2667000" y="838200"/>
            <a:ext cx="3733800" cy="3352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381000" y="5257800"/>
            <a:ext cx="8458200" cy="400110"/>
          </a:xfrm>
          <a:prstGeom prst="rect">
            <a:avLst/>
          </a:prstGeom>
          <a:noFill/>
        </p:spPr>
        <p:txBody>
          <a:bodyPr wrap="square" rtlCol="0">
            <a:spAutoFit/>
          </a:bodyPr>
          <a:lstStyle/>
          <a:p>
            <a:endParaRPr lang="en-US" sz="2000">
              <a:latin typeface="NikoshBAN" pitchFamily="2" charset="0"/>
              <a:cs typeface="NikoshBAN" pitchFamily="2" charset="0"/>
            </a:endParaRPr>
          </a:p>
        </p:txBody>
      </p:sp>
      <p:sp>
        <p:nvSpPr>
          <p:cNvPr id="1026" name="Rectangle 2"/>
          <p:cNvSpPr>
            <a:spLocks noChangeArrowheads="1"/>
          </p:cNvSpPr>
          <p:nvPr/>
        </p:nvSpPr>
        <p:spPr bwMode="auto">
          <a:xfrm>
            <a:off x="304800" y="4419600"/>
            <a:ext cx="8382000" cy="1938992"/>
          </a:xfrm>
          <a:prstGeom prst="rect">
            <a:avLst/>
          </a:prstGeom>
          <a:solidFill>
            <a:schemeClr val="accent3">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bn-IN" sz="2400" dirty="0" smtClean="0">
                <a:solidFill>
                  <a:srgbClr val="202122"/>
                </a:solidFill>
                <a:latin typeface="NikoshBAN" pitchFamily="2" charset="0"/>
                <a:ea typeface="Times New Roman" pitchFamily="18" charset="0"/>
                <a:cs typeface="NikoshBAN" pitchFamily="2" charset="0"/>
              </a:rPr>
              <a:t>তিতুমীর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যাঁর প্রকৃত নাম</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lang="bn-IN" sz="2400" b="1" dirty="0" smtClean="0">
                <a:solidFill>
                  <a:srgbClr val="202122"/>
                </a:solidFill>
                <a:latin typeface="NikoshBAN" pitchFamily="2" charset="0"/>
                <a:ea typeface="Times New Roman" pitchFamily="18" charset="0"/>
                <a:cs typeface="NikoshBAN" pitchFamily="2" charset="0"/>
              </a:rPr>
              <a:t>সৈয়</a:t>
            </a:r>
            <a:r>
              <a:rPr kumimoji="0" lang="bn-IN" sz="2400" b="1"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দ মীর নিসার আলী</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জন্ম</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4" tooltip="জানুয়ারি ২৭"/>
              </a:rPr>
              <a:t>২৭শে জানুয়ারি</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5" tooltip="১৭৮২"/>
              </a:rPr>
              <a:t>১৭৮২</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মৃত্যু</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6" tooltip="নভেম্বর ১৯"/>
              </a:rPr>
              <a:t>১৯শে নভেম্বর</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১৮৩১) ছিলেন একজন ব্রিটিশ বিরোধী বিপ্লবী</a:t>
            </a:r>
            <a:r>
              <a:rPr kumimoji="0" lang="hi-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lang="en-US" sz="2400" dirty="0" smtClean="0">
                <a:solidFill>
                  <a:srgbClr val="202122"/>
                </a:solidFill>
                <a:latin typeface="NikoshBAN" pitchFamily="2" charset="0"/>
                <a:ea typeface="Times New Roman" pitchFamily="18" charset="0"/>
                <a:cs typeface="NikoshBAN" pitchFamily="2" charset="0"/>
              </a:rPr>
              <a:t> </a:t>
            </a:r>
            <a:r>
              <a:rPr lang="bn-IN" sz="2400" dirty="0" smtClean="0">
                <a:solidFill>
                  <a:srgbClr val="202122"/>
                </a:solidFill>
                <a:latin typeface="NikoshBAN" pitchFamily="2" charset="0"/>
                <a:ea typeface="Times New Roman" pitchFamily="18" charset="0"/>
                <a:cs typeface="NikoshBAN" pitchFamily="2" charset="0"/>
              </a:rPr>
              <a:t>ও</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7" tooltip="ওয়াহাবী আন্দোলন"/>
              </a:rPr>
              <a:t>হাবী আন্দোল</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rPr>
              <a:t>ন</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এর সাথে যুক্ত ছিলেন। তিনি জমিদার ও ব্রিটিশদের বিরুদ্ধে সংগ্রাম ও তার বিখ্যাত</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en-US" sz="2400" b="0" i="0" u="none" strike="noStrike" cap="none" normalizeH="0" dirty="0" smtClean="0">
                <a:ln>
                  <a:noFill/>
                </a:ln>
                <a:solidFill>
                  <a:srgbClr val="202122"/>
                </a:solidFill>
                <a:effectLst/>
                <a:latin typeface="NikoshBAN" pitchFamily="2" charset="0"/>
                <a:ea typeface="Times New Roman" pitchFamily="18" charset="0"/>
                <a:cs typeface="NikoshBAN" pitchFamily="2" charset="0"/>
              </a:rPr>
              <a:t> </a:t>
            </a:r>
            <a:r>
              <a:rPr lang="en-US" sz="2400" dirty="0" smtClean="0">
                <a:solidFill>
                  <a:srgbClr val="202122"/>
                </a:solidFill>
                <a:latin typeface="NikoshBAN" pitchFamily="2" charset="0"/>
                <a:ea typeface="Times New Roman" pitchFamily="18" charset="0"/>
                <a:cs typeface="NikoshBAN" pitchFamily="2" charset="0"/>
              </a:rPr>
              <a:t>‘</a:t>
            </a:r>
            <a:r>
              <a:rPr kumimoji="0" lang="bn-IN" sz="2400" b="1"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বাঁশের কেল্লার</a:t>
            </a:r>
            <a:r>
              <a:rPr kumimoji="0" lang="en-US" sz="2400" b="1"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জন্য বিখ্যাত </a:t>
            </a:r>
            <a:r>
              <a:rPr lang="bn-IN" sz="2400" dirty="0" smtClean="0">
                <a:solidFill>
                  <a:srgbClr val="202122"/>
                </a:solidFill>
                <a:latin typeface="NikoshBAN" pitchFamily="2" charset="0"/>
                <a:ea typeface="Times New Roman" pitchFamily="18" charset="0"/>
                <a:cs typeface="NikoshBAN" pitchFamily="2" charset="0"/>
              </a:rPr>
              <a:t>হয়ে</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আছেন।</a:t>
            </a:r>
            <a:r>
              <a:rPr lang="en-US" sz="2400" dirty="0" smtClean="0">
                <a:solidFill>
                  <a:srgbClr val="202122"/>
                </a:solidFill>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ব্রিটিশ সেনাদের সাথে যুদ্ধরত অবস্থায় এই বাঁশের কেল্লাতেই তার মৃত্যু </a:t>
            </a:r>
            <a:r>
              <a:rPr lang="bn-IN" sz="2400" dirty="0" smtClean="0">
                <a:solidFill>
                  <a:srgbClr val="202122"/>
                </a:solidFill>
                <a:latin typeface="NikoshBAN" pitchFamily="2" charset="0"/>
                <a:ea typeface="Times New Roman" pitchFamily="18" charset="0"/>
                <a:cs typeface="NikoshBAN" pitchFamily="2" charset="0"/>
              </a:rPr>
              <a:t>হয়</a:t>
            </a:r>
            <a:r>
              <a:rPr kumimoji="0" lang="hi-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endParaRPr kumimoji="0" lang="hi-IN" sz="2400" b="0" i="0" u="none" strike="noStrike" cap="none" normalizeH="0" baseline="0" dirty="0" smtClean="0">
              <a:ln>
                <a:noFill/>
              </a:ln>
              <a:solidFill>
                <a:schemeClr val="tx1"/>
              </a:solidFill>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3733800"/>
            <a:ext cx="8610600" cy="2616101"/>
          </a:xfrm>
          <a:prstGeom prst="rect">
            <a:avLst/>
          </a:prstGeom>
          <a:solidFill>
            <a:schemeClr val="accent3">
              <a:lumMod val="60000"/>
              <a:lumOff val="40000"/>
            </a:schemeClr>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তিতুমীরের জন্ম </a:t>
            </a:r>
            <a:r>
              <a:rPr lang="bn-IN" sz="2000" dirty="0" smtClean="0">
                <a:solidFill>
                  <a:srgbClr val="202122"/>
                </a:solidFill>
                <a:latin typeface="NikoshBAN" pitchFamily="2" charset="0"/>
                <a:ea typeface="Times New Roman" pitchFamily="18" charset="0"/>
                <a:cs typeface="NikoshBAN" pitchFamily="2" charset="0"/>
              </a:rPr>
              <a:t>হয়</a:t>
            </a:r>
            <a:r>
              <a:rPr kumimoji="0" lang="bn-IN" sz="2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চব্বিশ পরগনার বাদুড়িয়া থানার হায়দারপুর</a:t>
            </a:r>
            <a:r>
              <a:rPr lang="en-US" sz="2000" dirty="0" smtClean="0">
                <a:solidFill>
                  <a:srgbClr val="202122"/>
                </a:solidFill>
                <a:latin typeface="NikoshBAN" pitchFamily="2" charset="0"/>
                <a:ea typeface="Times New Roman" pitchFamily="18" charset="0"/>
                <a:cs typeface="NikoshBAN" pitchFamily="2" charset="0"/>
              </a:rPr>
              <a:t> </a:t>
            </a:r>
            <a:r>
              <a:rPr kumimoji="0" lang="bn-IN" sz="2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বর্তমানে</a:t>
            </a:r>
            <a:r>
              <a:rPr kumimoji="0" lang="en-US" sz="2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0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2" tooltip="ভারত"/>
              </a:rPr>
              <a:t>ভারতের</a:t>
            </a:r>
            <a:r>
              <a:rPr kumimoji="0" lang="en-US" sz="2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0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3" tooltip="পশ্চিমবঙ্গ"/>
              </a:rPr>
              <a:t>পশ্চিমবঙ্গ</a:t>
            </a:r>
            <a:r>
              <a:rPr kumimoji="0" lang="en-US" sz="2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রাজ্যে।</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তার পিতার নাম সৈয়দ মীর হাসান আলী এবং মাতার নাম আবিদা রোকেয়া খাতুন।</a:t>
            </a:r>
            <a:r>
              <a:rPr lang="bn-IN" sz="2400" dirty="0" smtClean="0">
                <a:solidFill>
                  <a:srgbClr val="202122"/>
                </a:solidFill>
                <a:latin typeface="NikoshBAN" pitchFamily="2" charset="0"/>
                <a:ea typeface="Times New Roman" pitchFamily="18" charset="0"/>
                <a:cs typeface="NikoshBAN" pitchFamily="2" charset="0"/>
              </a:rPr>
              <a:t> সম্ভ্রান্ত বংশজাত তিতুমীর বাল্যকাল থেকেই তীক্ষ্ম মেধা, সৌম্য চেহারা, উন্নত ব্যক্তিত্ব ও অসাধারণ শারীরিক শক্তির অধিকারী ছিলেন।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তিতুমীরের প্রাথমিক শিক্ষা হয় তার গ্রামের বিদ্যালয়ে। পরবর্তীকালে তিনি স্থানীয় একটি মাদ্রাসাতে লেখাপড়া করেন। ১৮ বছর বয়সে তিতুমীর কোরানে হাফেজ হন এবং হাদিস বিষয়ে পাণ্ডিত্য লাভ করেন। একই সাথে তিনি</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4" tooltip="বাংলা ভাষা"/>
              </a:rPr>
              <a:t>বাংলা</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5" tooltip="আরবি ভাষা"/>
              </a:rPr>
              <a:t>আরবি</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ও</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6" tooltip="ফার্সি ভাষা"/>
              </a:rPr>
              <a:t>ফার্সি</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ভাষায়</a:t>
            </a:r>
            <a:r>
              <a:rPr kumimoji="0" lang="bn-IN" sz="2400" b="0" i="0" u="none" strike="noStrike" cap="none" normalizeH="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ব্যুৎপত্তি লাভ করেন।  </a:t>
            </a:r>
            <a:endParaRPr kumimoji="0" lang="bn-IN" sz="2400" b="0" i="0" u="none" strike="noStrike" cap="none" normalizeH="0" baseline="0" dirty="0" smtClean="0">
              <a:ln>
                <a:noFill/>
              </a:ln>
              <a:solidFill>
                <a:schemeClr val="tx1"/>
              </a:solidFill>
              <a:effectLst/>
              <a:latin typeface="NikoshBAN" pitchFamily="2" charset="0"/>
              <a:cs typeface="NikoshBAN" pitchFamily="2" charset="0"/>
            </a:endParaRPr>
          </a:p>
        </p:txBody>
      </p:sp>
      <p:sp>
        <p:nvSpPr>
          <p:cNvPr id="3" name="TextBox 2"/>
          <p:cNvSpPr txBox="1"/>
          <p:nvPr/>
        </p:nvSpPr>
        <p:spPr>
          <a:xfrm>
            <a:off x="2819400" y="152400"/>
            <a:ext cx="3124200" cy="584775"/>
          </a:xfrm>
          <a:prstGeom prst="rect">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তিতুমীরের জন্ম</a:t>
            </a:r>
            <a:endParaRPr lang="en-US" sz="3200" dirty="0">
              <a:latin typeface="NikoshBAN" pitchFamily="2" charset="0"/>
              <a:cs typeface="NikoshBAN" pitchFamily="2" charset="0"/>
            </a:endParaRPr>
          </a:p>
        </p:txBody>
      </p:sp>
      <p:pic>
        <p:nvPicPr>
          <p:cNvPr id="9218" name="Picture 2" descr="তিতুমীর ও তাঁর বাঁশের কেল্লা | সমালোচক"/>
          <p:cNvPicPr>
            <a:picLocks noChangeAspect="1" noChangeArrowheads="1"/>
          </p:cNvPicPr>
          <p:nvPr/>
        </p:nvPicPr>
        <p:blipFill>
          <a:blip r:embed="rId7"/>
          <a:srcRect/>
          <a:stretch>
            <a:fillRect/>
          </a:stretch>
        </p:blipFill>
        <p:spPr bwMode="auto">
          <a:xfrm>
            <a:off x="228600" y="838199"/>
            <a:ext cx="8686800" cy="2743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checkerboard(across)">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385"/>
                                        </p:tgtEl>
                                        <p:attrNameLst>
                                          <p:attrName>style.visibility</p:attrName>
                                        </p:attrNameLst>
                                      </p:cBhvr>
                                      <p:to>
                                        <p:strVal val="visible"/>
                                      </p:to>
                                    </p:set>
                                    <p:animEffect transition="in" filter="checkerboard(across)">
                                      <p:cBhvr>
                                        <p:cTn id="17"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28600" y="4114800"/>
            <a:ext cx="8686800" cy="2308324"/>
          </a:xfrm>
          <a:prstGeom prst="rect">
            <a:avLst/>
          </a:prstGeom>
          <a:solidFill>
            <a:schemeClr val="accent3">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400" b="1"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তিতুমীর</a:t>
            </a:r>
            <a:r>
              <a:rPr kumimoji="0" lang="en-US"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(১৭৮২-১৮৩১)</a:t>
            </a:r>
            <a:r>
              <a:rPr kumimoji="0" lang="en-US"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বাংলার প্রজাকুলের উপর স্থানীয় জমিদার এবং ইউরোপীয় নীলকরদের অত্যাচার প্রতিরোধ</a:t>
            </a:r>
            <a:r>
              <a:rPr kumimoji="0" lang="bn-IN" sz="2400" b="0" i="0" u="none" strike="noStrike" cap="none" normalizeH="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এবং ব্রিটিশ শাসন থেকে বাংলাকে মুক্ত করার লক্ষ্যে পরিচালিত আন্দোলনের নেতা। প্রাথমিক পর্যায়ে তাঁর আন্দোলনের লক্ষ্য ছিল </a:t>
            </a:r>
            <a:r>
              <a:rPr kumimoji="0" lang="bn-IN" sz="2400" b="0" i="0" u="none" strike="noStrike" cap="none" normalizeH="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সামাজিক ও ধর্মীয় সংস্কার। মুসলিম সমাজে শিরক ও বিদআতের অনুশীলন নির্মূল করা এবং মুসলমানদের দৈনন্দিন জীবনে ইসলামের অনুশাসন অনুসরণে উদ্বুদ্ধ করাই ছিল তাঁর আন্দোলনের প্রাথমিক লক্ষ্য।</a:t>
            </a:r>
            <a:endParaRPr kumimoji="0" lang="bn-IN" sz="2400" b="0" i="0" u="none" strike="noStrike" cap="none" normalizeH="0" baseline="0" dirty="0" smtClean="0">
              <a:ln>
                <a:noFill/>
              </a:ln>
              <a:solidFill>
                <a:schemeClr val="tx1"/>
              </a:solidFill>
              <a:effectLst/>
              <a:latin typeface="NikoshBAN" pitchFamily="2" charset="0"/>
              <a:cs typeface="NikoshBAN" pitchFamily="2" charset="0"/>
            </a:endParaRPr>
          </a:p>
        </p:txBody>
      </p:sp>
      <p:sp>
        <p:nvSpPr>
          <p:cNvPr id="18" name="TextBox 17"/>
          <p:cNvSpPr txBox="1"/>
          <p:nvPr/>
        </p:nvSpPr>
        <p:spPr>
          <a:xfrm>
            <a:off x="2362200" y="152400"/>
            <a:ext cx="4191000" cy="523220"/>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তিতুমীরের আন্দোলনের লক্ষ্য</a:t>
            </a:r>
            <a:endParaRPr lang="en-US" sz="2800" dirty="0">
              <a:latin typeface="NikoshBAN" pitchFamily="2" charset="0"/>
              <a:cs typeface="NikoshBAN" pitchFamily="2" charset="0"/>
            </a:endParaRPr>
          </a:p>
        </p:txBody>
      </p:sp>
      <p:pic>
        <p:nvPicPr>
          <p:cNvPr id="8194" name="Picture 2" descr="বীর তিতুমীর বেশে নিরবের চমক"/>
          <p:cNvPicPr>
            <a:picLocks noChangeAspect="1" noChangeArrowheads="1"/>
          </p:cNvPicPr>
          <p:nvPr/>
        </p:nvPicPr>
        <p:blipFill>
          <a:blip r:embed="rId2"/>
          <a:srcRect/>
          <a:stretch>
            <a:fillRect/>
          </a:stretch>
        </p:blipFill>
        <p:spPr bwMode="auto">
          <a:xfrm>
            <a:off x="228600" y="838200"/>
            <a:ext cx="86106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circle(in)">
                                      <p:cBhvr>
                                        <p:cTn id="13" dur="2000"/>
                                        <p:tgtEl>
                                          <p:spTgt spid="819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4577"/>
                                        </p:tgtEl>
                                        <p:attrNameLst>
                                          <p:attrName>style.visibility</p:attrName>
                                        </p:attrNameLst>
                                      </p:cBhvr>
                                      <p:to>
                                        <p:strVal val="visible"/>
                                      </p:to>
                                    </p:set>
                                    <p:animEffect transition="in" filter="circle(in)">
                                      <p:cBhvr>
                                        <p:cTn id="18" dur="20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0"/>
            <a:ext cx="5562600" cy="523220"/>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তিতুমীরের সংস্কার আন্দোলন ও নির্দেশাবলী</a:t>
            </a:r>
            <a:endParaRPr lang="en-US" sz="2800" dirty="0">
              <a:latin typeface="NikoshBAN" pitchFamily="2" charset="0"/>
              <a:cs typeface="NikoshBAN" pitchFamily="2" charset="0"/>
            </a:endParaRPr>
          </a:p>
        </p:txBody>
      </p:sp>
      <p:sp>
        <p:nvSpPr>
          <p:cNvPr id="3" name="TextBox 2"/>
          <p:cNvSpPr txBox="1"/>
          <p:nvPr/>
        </p:nvSpPr>
        <p:spPr>
          <a:xfrm>
            <a:off x="381000" y="3657600"/>
            <a:ext cx="8763000" cy="2677656"/>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400" dirty="0" smtClean="0">
                <a:latin typeface="NikoshBAN" pitchFamily="2" charset="0"/>
                <a:cs typeface="NikoshBAN" pitchFamily="2" charset="0"/>
              </a:rPr>
              <a:t>তিতুমীর মনে প্রাণে বিশ্বাস করতেন যে, সামাজিক কুসংস্কার ও অন্ধ ধর্মবিশ্বাস দূর করতে না পারলে মুসলমানরা জীবন সম্বন্ধে প্রগতিশীল ধারণা লাভ করতে পারবে না। তাই তিনি সংস্কার মুক্ত ধর্মপ্রচারে আত্মনিয়োগ করেন। তাঁর ধর্ম প্রচারের মূল লক্ষ্য ছিল-</a:t>
            </a:r>
          </a:p>
          <a:p>
            <a:r>
              <a:rPr lang="bn-IN" sz="2400" dirty="0" smtClean="0">
                <a:latin typeface="NikoshBAN" pitchFamily="2" charset="0"/>
                <a:cs typeface="NikoshBAN" pitchFamily="2" charset="0"/>
              </a:rPr>
              <a:t>ক) ইসলামে পূর্ণ বিশ্বাস স্থাপন;</a:t>
            </a:r>
          </a:p>
          <a:p>
            <a:r>
              <a:rPr lang="bn-IN" sz="2400" dirty="0" smtClean="0">
                <a:latin typeface="NikoshBAN" pitchFamily="2" charset="0"/>
                <a:cs typeface="NikoshBAN" pitchFamily="2" charset="0"/>
              </a:rPr>
              <a:t>খ)রসূলুল্লাহ (স)-এর নির্দেশ পালন;</a:t>
            </a:r>
          </a:p>
          <a:p>
            <a:r>
              <a:rPr lang="bn-IN" sz="2400" dirty="0" smtClean="0">
                <a:latin typeface="NikoshBAN" pitchFamily="2" charset="0"/>
                <a:cs typeface="NikoshBAN" pitchFamily="2" charset="0"/>
              </a:rPr>
              <a:t>গ) হিন্দু-মুসলিম কৃষকদের ঐক্য স্থাপন;</a:t>
            </a:r>
          </a:p>
          <a:p>
            <a:r>
              <a:rPr lang="bn-IN" sz="2400" dirty="0" smtClean="0">
                <a:latin typeface="NikoshBAN" pitchFamily="2" charset="0"/>
                <a:cs typeface="NikoshBAN" pitchFamily="2" charset="0"/>
              </a:rPr>
              <a:t>ঘ) অত্যাচারী জমিদার ও নীলকরদের বিরুদ্ধে</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ঐক্যবদ্ধ হওয়ার আহবান।   </a:t>
            </a:r>
            <a:endParaRPr lang="en-US" sz="2400" dirty="0">
              <a:latin typeface="NikoshBAN" pitchFamily="2" charset="0"/>
              <a:cs typeface="NikoshBAN" pitchFamily="2" charset="0"/>
            </a:endParaRPr>
          </a:p>
        </p:txBody>
      </p:sp>
      <p:sp>
        <p:nvSpPr>
          <p:cNvPr id="2050" name="AutoShape 2" descr="ব্রিটিশ বিরোধী বিপ্লবী নেতা 'তিতুমীর' || Study Pr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ব্রিটিশ বিরোধী বিপ্লবী নেতা 'তিতুমীর' || Study Pr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শহীদ তিতুর স্বাধীনতার লড়াই - Poygam"/>
          <p:cNvPicPr>
            <a:picLocks noChangeAspect="1" noChangeArrowheads="1"/>
          </p:cNvPicPr>
          <p:nvPr/>
        </p:nvPicPr>
        <p:blipFill>
          <a:blip r:embed="rId2"/>
          <a:srcRect/>
          <a:stretch>
            <a:fillRect/>
          </a:stretch>
        </p:blipFill>
        <p:spPr bwMode="auto">
          <a:xfrm>
            <a:off x="228600" y="609600"/>
            <a:ext cx="87630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diamond(in)">
                                      <p:cBhvr>
                                        <p:cTn id="12" dur="20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601</Words>
  <Application>Microsoft Office PowerPoint</Application>
  <PresentationFormat>On-screen Show (4:3)</PresentationFormat>
  <Paragraphs>65</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jahid</dc:creator>
  <cp:lastModifiedBy>jahid</cp:lastModifiedBy>
  <cp:revision>86</cp:revision>
  <dcterms:created xsi:type="dcterms:W3CDTF">2006-08-16T00:00:00Z</dcterms:created>
  <dcterms:modified xsi:type="dcterms:W3CDTF">2021-01-30T04:09:54Z</dcterms:modified>
</cp:coreProperties>
</file>