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75" r:id="rId5"/>
    <p:sldId id="258" r:id="rId6"/>
    <p:sldId id="261" r:id="rId7"/>
    <p:sldId id="260" r:id="rId8"/>
    <p:sldId id="263" r:id="rId9"/>
    <p:sldId id="264" r:id="rId10"/>
    <p:sldId id="265" r:id="rId11"/>
    <p:sldId id="266" r:id="rId12"/>
    <p:sldId id="267" r:id="rId13"/>
    <p:sldId id="272" r:id="rId14"/>
    <p:sldId id="273"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4F2C65-DFEB-4ACF-8A77-65A3E5118CC7}"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190704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F2C65-DFEB-4ACF-8A77-65A3E5118CC7}"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248275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F2C65-DFEB-4ACF-8A77-65A3E5118CC7}"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270490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F2C65-DFEB-4ACF-8A77-65A3E5118CC7}"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276339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F2C65-DFEB-4ACF-8A77-65A3E5118CC7}"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206278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4F2C65-DFEB-4ACF-8A77-65A3E5118CC7}"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30125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F2C65-DFEB-4ACF-8A77-65A3E5118CC7}"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137318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F2C65-DFEB-4ACF-8A77-65A3E5118CC7}"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18026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F2C65-DFEB-4ACF-8A77-65A3E5118CC7}" type="datetimeFigureOut">
              <a:rPr lang="en-US" smtClean="0"/>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262995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F2C65-DFEB-4ACF-8A77-65A3E5118CC7}"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314984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F2C65-DFEB-4ACF-8A77-65A3E5118CC7}"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20CD-7359-4052-BDEB-92DF77E744C1}" type="slidenum">
              <a:rPr lang="en-US" smtClean="0"/>
              <a:t>‹#›</a:t>
            </a:fld>
            <a:endParaRPr lang="en-US"/>
          </a:p>
        </p:txBody>
      </p:sp>
    </p:spTree>
    <p:extLst>
      <p:ext uri="{BB962C8B-B14F-4D97-AF65-F5344CB8AC3E}">
        <p14:creationId xmlns:p14="http://schemas.microsoft.com/office/powerpoint/2010/main" val="350970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F2C65-DFEB-4ACF-8A77-65A3E5118CC7}" type="datetimeFigureOut">
              <a:rPr lang="en-US" smtClean="0"/>
              <a:t>1/30/2021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220CD-7359-4052-BDEB-92DF77E744C1}" type="slidenum">
              <a:rPr lang="en-US" smtClean="0"/>
              <a:t>‹#›</a:t>
            </a:fld>
            <a:endParaRPr lang="en-US"/>
          </a:p>
        </p:txBody>
      </p:sp>
    </p:spTree>
    <p:extLst>
      <p:ext uri="{BB962C8B-B14F-4D97-AF65-F5344CB8AC3E}">
        <p14:creationId xmlns:p14="http://schemas.microsoft.com/office/powerpoint/2010/main" val="78893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10.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6.bin"/><Relationship Id="rId14" Type="http://schemas.openxmlformats.org/officeDocument/2006/relationships/image" Target="../media/image24.wmf"/></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6.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2198" y="0"/>
            <a:ext cx="7772400" cy="1576317"/>
          </a:xfrm>
          <a:prstGeom prst="rect">
            <a:avLst/>
          </a:prstGeom>
          <a:solidFill>
            <a:schemeClr val="accent4">
              <a:lumMod val="60000"/>
              <a:lumOff val="40000"/>
            </a:schemeClr>
          </a:solidFill>
        </p:spPr>
        <p:txBody>
          <a:bodyPr numCol="1">
            <a:prstTxWarp prst="textChevron">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8800" dirty="0" smtClean="0">
                <a:solidFill>
                  <a:srgbClr val="FF0000"/>
                </a:solidFill>
                <a:latin typeface="NikoshBAN" panose="02000000000000000000" pitchFamily="2" charset="0"/>
                <a:cs typeface="NikoshBAN" panose="02000000000000000000" pitchFamily="2" charset="0"/>
              </a:rPr>
              <a:t>স্বাগতম</a:t>
            </a:r>
            <a:endParaRPr lang="en-US" sz="88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0" y="2347415"/>
            <a:ext cx="12192000" cy="4701654"/>
          </a:xfrm>
          <a:prstGeom prst="rect">
            <a:avLst/>
          </a:prstGeom>
          <a:solidFill>
            <a:schemeClr val="accent2">
              <a:lumMod val="60000"/>
              <a:lumOff val="40000"/>
            </a:schemeClr>
          </a:solid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909" y="2700550"/>
            <a:ext cx="5008728" cy="36678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764" y="2509482"/>
            <a:ext cx="1745278" cy="1565652"/>
          </a:xfrm>
          <a:prstGeom prst="rect">
            <a:avLst/>
          </a:prstGeom>
        </p:spPr>
      </p:pic>
    </p:spTree>
    <p:extLst>
      <p:ext uri="{BB962C8B-B14F-4D97-AF65-F5344CB8AC3E}">
        <p14:creationId xmlns:p14="http://schemas.microsoft.com/office/powerpoint/2010/main" val="72682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1999" cy="4708981"/>
          </a:xfrm>
          <a:prstGeom prst="rect">
            <a:avLst/>
          </a:prstGeom>
          <a:solidFill>
            <a:schemeClr val="accent2"/>
          </a:solidFill>
        </p:spPr>
        <p:txBody>
          <a:bodyPr wrap="square" rtlCol="0">
            <a:spAutoFit/>
          </a:bodyPr>
          <a:lstStyle/>
          <a:p>
            <a:r>
              <a:rPr lang="bn-BD" sz="4000" dirty="0" smtClean="0"/>
              <a:t>                      </a:t>
            </a:r>
            <a:r>
              <a:rPr lang="bn-BD" sz="6000" dirty="0" smtClean="0"/>
              <a:t>একক কাজ</a:t>
            </a:r>
            <a:endParaRPr lang="en-US" sz="6000" dirty="0" smtClean="0"/>
          </a:p>
          <a:p>
            <a:endParaRPr lang="en-US" sz="6000" dirty="0"/>
          </a:p>
          <a:p>
            <a:endParaRPr lang="en-US" sz="6000" dirty="0" smtClean="0"/>
          </a:p>
          <a:p>
            <a:endParaRPr lang="en-US" sz="6000" dirty="0"/>
          </a:p>
          <a:p>
            <a:endParaRPr lang="en-US" sz="6000" dirty="0"/>
          </a:p>
        </p:txBody>
      </p:sp>
      <p:sp>
        <p:nvSpPr>
          <p:cNvPr id="5" name="TextBox 4"/>
          <p:cNvSpPr txBox="1"/>
          <p:nvPr/>
        </p:nvSpPr>
        <p:spPr>
          <a:xfrm>
            <a:off x="1" y="5534561"/>
            <a:ext cx="12192000" cy="1323439"/>
          </a:xfrm>
          <a:prstGeom prst="rect">
            <a:avLst/>
          </a:prstGeom>
          <a:solidFill>
            <a:schemeClr val="accent5">
              <a:lumMod val="60000"/>
              <a:lumOff val="40000"/>
            </a:schemeClr>
          </a:solidFill>
        </p:spPr>
        <p:txBody>
          <a:bodyPr wrap="square" rtlCol="0">
            <a:spAutoFit/>
          </a:bodyPr>
          <a:lstStyle/>
          <a:p>
            <a:r>
              <a:rPr lang="en-US" sz="4000" dirty="0" err="1" smtClean="0"/>
              <a:t>সমস্যাঃ</a:t>
            </a:r>
            <a:r>
              <a:rPr lang="en-US" sz="4000" dirty="0" smtClean="0"/>
              <a:t> </a:t>
            </a:r>
            <a:r>
              <a:rPr lang="bn-BD" sz="4000" dirty="0" smtClean="0"/>
              <a:t>3</a:t>
            </a:r>
            <a:r>
              <a:rPr lang="en-US" sz="4000" dirty="0" smtClean="0"/>
              <a:t>+</a:t>
            </a:r>
            <a:r>
              <a:rPr lang="bn-BD" sz="4000" dirty="0" smtClean="0"/>
              <a:t>9</a:t>
            </a:r>
            <a:r>
              <a:rPr lang="en-US" sz="4000" dirty="0" smtClean="0"/>
              <a:t>+</a:t>
            </a:r>
            <a:r>
              <a:rPr lang="bn-BD" sz="4000" dirty="0" smtClean="0"/>
              <a:t>27</a:t>
            </a:r>
            <a:r>
              <a:rPr lang="en-US" sz="4000" dirty="0" smtClean="0"/>
              <a:t>+</a:t>
            </a:r>
            <a:r>
              <a:rPr lang="bn-BD" sz="4000" dirty="0" smtClean="0"/>
              <a:t>81</a:t>
            </a:r>
            <a:r>
              <a:rPr lang="en-US" sz="4000" dirty="0" smtClean="0"/>
              <a:t>+…….</a:t>
            </a:r>
            <a:r>
              <a:rPr lang="en-US" sz="4000" dirty="0" err="1" smtClean="0"/>
              <a:t>ধারাটির</a:t>
            </a:r>
            <a:r>
              <a:rPr lang="en-US" sz="4000" dirty="0" smtClean="0"/>
              <a:t> </a:t>
            </a:r>
            <a:r>
              <a:rPr lang="bn-BD" sz="4000" dirty="0" smtClean="0"/>
              <a:t>8</a:t>
            </a:r>
            <a:r>
              <a:rPr lang="en-US" sz="4000" dirty="0" smtClean="0"/>
              <a:t> </a:t>
            </a:r>
            <a:r>
              <a:rPr lang="en-US" sz="4000" dirty="0" err="1" smtClean="0"/>
              <a:t>তম</a:t>
            </a:r>
            <a:r>
              <a:rPr lang="en-US" sz="4000" dirty="0" smtClean="0"/>
              <a:t> </a:t>
            </a:r>
            <a:r>
              <a:rPr lang="en-US" sz="4000" dirty="0" err="1" smtClean="0"/>
              <a:t>পদ</a:t>
            </a:r>
            <a:r>
              <a:rPr lang="en-US" sz="4000" dirty="0" smtClean="0"/>
              <a:t> </a:t>
            </a:r>
            <a:r>
              <a:rPr lang="en-US" sz="4000" dirty="0" err="1" smtClean="0"/>
              <a:t>কত</a:t>
            </a:r>
            <a:r>
              <a:rPr lang="bn-BD" sz="4000" dirty="0" smtClean="0"/>
              <a:t>?</a:t>
            </a:r>
            <a:endParaRPr lang="en-US" sz="4000" dirty="0" smtClean="0"/>
          </a:p>
          <a:p>
            <a:endParaRPr lang="bn-BD" sz="40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248" y="416508"/>
            <a:ext cx="3494538" cy="3875964"/>
          </a:xfrm>
          <a:prstGeom prst="rect">
            <a:avLst/>
          </a:prstGeom>
        </p:spPr>
      </p:pic>
    </p:spTree>
    <p:extLst>
      <p:ext uri="{BB962C8B-B14F-4D97-AF65-F5344CB8AC3E}">
        <p14:creationId xmlns:p14="http://schemas.microsoft.com/office/powerpoint/2010/main" val="14457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1999" cy="830997"/>
          </a:xfrm>
          <a:prstGeom prst="rect">
            <a:avLst/>
          </a:prstGeom>
          <a:solidFill>
            <a:srgbClr val="FF0000"/>
          </a:solidFill>
        </p:spPr>
        <p:txBody>
          <a:bodyPr wrap="square" rtlCol="0">
            <a:spAutoFit/>
          </a:bodyPr>
          <a:lstStyle/>
          <a:p>
            <a:r>
              <a:rPr lang="bn-BD" sz="4000" dirty="0" smtClean="0"/>
              <a:t>                  </a:t>
            </a:r>
            <a:r>
              <a:rPr lang="bn-BD" sz="4800" dirty="0" smtClean="0"/>
              <a:t>একক কাজের সমাধান</a:t>
            </a:r>
            <a:endParaRPr lang="en-US" sz="4800" dirty="0"/>
          </a:p>
        </p:txBody>
      </p:sp>
      <p:sp>
        <p:nvSpPr>
          <p:cNvPr id="3" name="TextBox 2"/>
          <p:cNvSpPr txBox="1"/>
          <p:nvPr/>
        </p:nvSpPr>
        <p:spPr>
          <a:xfrm>
            <a:off x="1" y="1225689"/>
            <a:ext cx="12192000" cy="5632311"/>
          </a:xfrm>
          <a:prstGeom prst="rect">
            <a:avLst/>
          </a:prstGeom>
          <a:solidFill>
            <a:srgbClr val="FFFF00"/>
          </a:solidFill>
        </p:spPr>
        <p:txBody>
          <a:bodyPr wrap="square" rtlCol="0">
            <a:spAutoFit/>
          </a:bodyPr>
          <a:lstStyle/>
          <a:p>
            <a:r>
              <a:rPr lang="en-US" sz="4000" dirty="0" err="1" smtClean="0"/>
              <a:t>সমস্যাঃ</a:t>
            </a:r>
            <a:r>
              <a:rPr lang="en-US" sz="4000" dirty="0" smtClean="0"/>
              <a:t> </a:t>
            </a:r>
            <a:r>
              <a:rPr lang="bn-BD" sz="4000" dirty="0" smtClean="0"/>
              <a:t>3</a:t>
            </a:r>
            <a:r>
              <a:rPr lang="en-US" sz="4000" dirty="0" smtClean="0"/>
              <a:t>+</a:t>
            </a:r>
            <a:r>
              <a:rPr lang="bn-BD" sz="4000" dirty="0" smtClean="0"/>
              <a:t>9</a:t>
            </a:r>
            <a:r>
              <a:rPr lang="en-US" sz="4000" dirty="0" smtClean="0"/>
              <a:t>+</a:t>
            </a:r>
            <a:r>
              <a:rPr lang="bn-BD" sz="4000" dirty="0" smtClean="0"/>
              <a:t>27</a:t>
            </a:r>
            <a:r>
              <a:rPr lang="en-US" sz="4000" dirty="0" smtClean="0"/>
              <a:t>+</a:t>
            </a:r>
            <a:r>
              <a:rPr lang="bn-BD" sz="4000" dirty="0" smtClean="0"/>
              <a:t>81</a:t>
            </a:r>
            <a:r>
              <a:rPr lang="en-US" sz="4000" dirty="0" smtClean="0"/>
              <a:t>+…….</a:t>
            </a:r>
            <a:r>
              <a:rPr lang="en-US" sz="4000" dirty="0" err="1" smtClean="0"/>
              <a:t>ধারাটির</a:t>
            </a:r>
            <a:r>
              <a:rPr lang="en-US" sz="4000" dirty="0" smtClean="0"/>
              <a:t> </a:t>
            </a:r>
            <a:r>
              <a:rPr lang="bn-BD" sz="4000" dirty="0" smtClean="0"/>
              <a:t>8</a:t>
            </a:r>
            <a:r>
              <a:rPr lang="en-US" sz="4000" dirty="0" smtClean="0"/>
              <a:t> </a:t>
            </a:r>
            <a:r>
              <a:rPr lang="en-US" sz="4000" dirty="0" err="1" smtClean="0"/>
              <a:t>তম</a:t>
            </a:r>
            <a:r>
              <a:rPr lang="en-US" sz="4000" dirty="0" smtClean="0"/>
              <a:t> </a:t>
            </a:r>
            <a:r>
              <a:rPr lang="en-US" sz="4000" dirty="0" err="1" smtClean="0"/>
              <a:t>পদ</a:t>
            </a:r>
            <a:r>
              <a:rPr lang="en-US" sz="4000" dirty="0" smtClean="0"/>
              <a:t> </a:t>
            </a:r>
            <a:r>
              <a:rPr lang="en-US" sz="4000" dirty="0" err="1" smtClean="0"/>
              <a:t>কত</a:t>
            </a:r>
            <a:r>
              <a:rPr lang="en-US" sz="4000" dirty="0" smtClean="0"/>
              <a:t>?</a:t>
            </a:r>
          </a:p>
          <a:p>
            <a:r>
              <a:rPr lang="en-US" sz="4000" dirty="0" err="1" smtClean="0"/>
              <a:t>সমাধানঃ</a:t>
            </a:r>
            <a:endParaRPr lang="en-US" sz="4000" dirty="0" smtClean="0"/>
          </a:p>
          <a:p>
            <a:r>
              <a:rPr lang="en-US" sz="2800" dirty="0" err="1" smtClean="0"/>
              <a:t>ধারাটির</a:t>
            </a:r>
            <a:r>
              <a:rPr lang="en-US" sz="2800" dirty="0" smtClean="0"/>
              <a:t> </a:t>
            </a:r>
            <a:r>
              <a:rPr lang="en-US" sz="2800" dirty="0" err="1" smtClean="0"/>
              <a:t>প্রথম</a:t>
            </a:r>
            <a:r>
              <a:rPr lang="en-US" sz="2800" dirty="0" smtClean="0"/>
              <a:t> </a:t>
            </a:r>
            <a:r>
              <a:rPr lang="en-US" sz="2800" dirty="0" err="1" smtClean="0"/>
              <a:t>পদ</a:t>
            </a:r>
            <a:r>
              <a:rPr lang="en-US" sz="2800" dirty="0" smtClean="0"/>
              <a:t> a</a:t>
            </a:r>
            <a:r>
              <a:rPr lang="bn-BD" sz="2800" dirty="0" smtClean="0"/>
              <a:t> </a:t>
            </a:r>
            <a:r>
              <a:rPr lang="en-US" sz="2800" dirty="0" smtClean="0"/>
              <a:t>=</a:t>
            </a:r>
            <a:r>
              <a:rPr lang="bn-BD" sz="2800" dirty="0" smtClean="0"/>
              <a:t> 3</a:t>
            </a:r>
            <a:r>
              <a:rPr lang="en-US" sz="2800" dirty="0" smtClean="0"/>
              <a:t>, </a:t>
            </a:r>
            <a:r>
              <a:rPr lang="en-US" sz="2800" dirty="0" err="1" smtClean="0"/>
              <a:t>সাধারণ</a:t>
            </a:r>
            <a:r>
              <a:rPr lang="en-US" sz="2800" dirty="0" smtClean="0"/>
              <a:t> </a:t>
            </a:r>
            <a:r>
              <a:rPr lang="en-US" sz="2800" dirty="0" err="1" smtClean="0"/>
              <a:t>আনুপাত</a:t>
            </a:r>
            <a:r>
              <a:rPr lang="en-US" sz="2800" dirty="0" smtClean="0"/>
              <a:t> r =         = </a:t>
            </a:r>
            <a:r>
              <a:rPr lang="bn-BD" sz="2800" dirty="0" smtClean="0"/>
              <a:t>3</a:t>
            </a:r>
            <a:endParaRPr lang="en-US" sz="2800" dirty="0" smtClean="0"/>
          </a:p>
          <a:p>
            <a:endParaRPr lang="en-US" sz="2800" dirty="0" smtClean="0"/>
          </a:p>
          <a:p>
            <a:r>
              <a:rPr lang="en-US" sz="2800" dirty="0" err="1" smtClean="0"/>
              <a:t>অতএব</a:t>
            </a:r>
            <a:r>
              <a:rPr lang="en-US" sz="2800" dirty="0" smtClean="0"/>
              <a:t> </a:t>
            </a:r>
            <a:r>
              <a:rPr lang="en-US" sz="2800" dirty="0" err="1" smtClean="0"/>
              <a:t>প্রদত্ত</a:t>
            </a:r>
            <a:r>
              <a:rPr lang="en-US" sz="2800" dirty="0" smtClean="0"/>
              <a:t> </a:t>
            </a:r>
            <a:r>
              <a:rPr lang="en-US" sz="2800" dirty="0" err="1" smtClean="0"/>
              <a:t>ধারাটি</a:t>
            </a:r>
            <a:r>
              <a:rPr lang="en-US" sz="2800" dirty="0" smtClean="0"/>
              <a:t> </a:t>
            </a:r>
            <a:r>
              <a:rPr lang="en-US" sz="2800" dirty="0" err="1" smtClean="0"/>
              <a:t>একটি</a:t>
            </a:r>
            <a:r>
              <a:rPr lang="en-US" sz="2800" dirty="0" smtClean="0"/>
              <a:t> </a:t>
            </a:r>
            <a:r>
              <a:rPr lang="en-US" sz="2800" dirty="0" err="1" smtClean="0"/>
              <a:t>গুণোত্তর</a:t>
            </a:r>
            <a:r>
              <a:rPr lang="en-US" sz="2800" dirty="0" smtClean="0"/>
              <a:t> </a:t>
            </a:r>
            <a:r>
              <a:rPr lang="en-US" sz="2800" dirty="0" err="1" smtClean="0"/>
              <a:t>ধারা</a:t>
            </a:r>
            <a:r>
              <a:rPr lang="en-US" sz="2800" dirty="0" smtClean="0"/>
              <a:t>।</a:t>
            </a:r>
          </a:p>
          <a:p>
            <a:r>
              <a:rPr lang="en-US" sz="2800" dirty="0" err="1" smtClean="0"/>
              <a:t>আমরা</a:t>
            </a:r>
            <a:r>
              <a:rPr lang="en-US" sz="2800" dirty="0" smtClean="0"/>
              <a:t> </a:t>
            </a:r>
            <a:r>
              <a:rPr lang="en-US" sz="2800" dirty="0" err="1" smtClean="0"/>
              <a:t>জানি</a:t>
            </a:r>
            <a:r>
              <a:rPr lang="en-US" sz="2800" dirty="0" smtClean="0"/>
              <a:t>,</a:t>
            </a:r>
          </a:p>
          <a:p>
            <a:endParaRPr lang="bn-BD" sz="2800" dirty="0" smtClean="0"/>
          </a:p>
          <a:p>
            <a:r>
              <a:rPr lang="en-US" sz="2800" dirty="0" err="1" smtClean="0"/>
              <a:t>গুণোত্তর</a:t>
            </a:r>
            <a:r>
              <a:rPr lang="en-US" sz="2800" dirty="0" smtClean="0"/>
              <a:t> </a:t>
            </a:r>
            <a:r>
              <a:rPr lang="en-US" sz="2800" dirty="0" err="1" smtClean="0"/>
              <a:t>ধারার</a:t>
            </a:r>
            <a:r>
              <a:rPr lang="en-US" sz="2800" dirty="0" smtClean="0"/>
              <a:t> n </a:t>
            </a:r>
            <a:r>
              <a:rPr lang="en-US" sz="2800" dirty="0" err="1" smtClean="0"/>
              <a:t>তম</a:t>
            </a:r>
            <a:r>
              <a:rPr lang="en-US" sz="2800" dirty="0" smtClean="0"/>
              <a:t> </a:t>
            </a:r>
            <a:r>
              <a:rPr lang="en-US" sz="2800" dirty="0" err="1" smtClean="0"/>
              <a:t>পদ</a:t>
            </a:r>
            <a:r>
              <a:rPr lang="en-US" sz="2800" dirty="0" smtClean="0"/>
              <a:t> = </a:t>
            </a:r>
            <a:endParaRPr lang="bn-BD" sz="2800" dirty="0" smtClean="0"/>
          </a:p>
          <a:p>
            <a:endParaRPr lang="bn-BD" sz="2800" dirty="0" smtClean="0"/>
          </a:p>
          <a:p>
            <a:r>
              <a:rPr lang="bn-BD" sz="2800" dirty="0" smtClean="0"/>
              <a:t>অতএব ধারাটির 8 </a:t>
            </a:r>
            <a:r>
              <a:rPr lang="en-US" sz="2800" dirty="0" err="1" smtClean="0"/>
              <a:t>তম</a:t>
            </a:r>
            <a:r>
              <a:rPr lang="en-US" sz="2800" dirty="0" smtClean="0"/>
              <a:t> </a:t>
            </a:r>
            <a:r>
              <a:rPr lang="en-US" sz="2800" dirty="0" err="1" smtClean="0"/>
              <a:t>পদ</a:t>
            </a:r>
            <a:r>
              <a:rPr lang="en-US" sz="2800" dirty="0" smtClean="0"/>
              <a:t> </a:t>
            </a:r>
            <a:r>
              <a:rPr lang="bn-BD" sz="2800" dirty="0" smtClean="0"/>
              <a:t>  </a:t>
            </a:r>
            <a:r>
              <a:rPr lang="en-US" sz="2800" dirty="0" smtClean="0"/>
              <a:t>= </a:t>
            </a:r>
            <a:endParaRPr lang="bn-BD" sz="2800" dirty="0" smtClean="0"/>
          </a:p>
          <a:p>
            <a:r>
              <a:rPr lang="bn-BD" sz="2800" dirty="0"/>
              <a:t> </a:t>
            </a:r>
            <a:r>
              <a:rPr lang="bn-BD" sz="2800" dirty="0" smtClean="0"/>
              <a:t>                                         = </a:t>
            </a:r>
          </a:p>
          <a:p>
            <a:r>
              <a:rPr lang="bn-BD" sz="2800" dirty="0"/>
              <a:t> </a:t>
            </a:r>
            <a:r>
              <a:rPr lang="bn-BD" sz="2800" dirty="0" smtClean="0"/>
              <a:t>                                         = 6561</a:t>
            </a:r>
          </a:p>
        </p:txBody>
      </p:sp>
      <p:graphicFrame>
        <p:nvGraphicFramePr>
          <p:cNvPr id="4" name="Object 3"/>
          <p:cNvGraphicFramePr>
            <a:graphicFrameLocks noChangeAspect="1"/>
          </p:cNvGraphicFramePr>
          <p:nvPr>
            <p:extLst>
              <p:ext uri="{D42A27DB-BD31-4B8C-83A1-F6EECF244321}">
                <p14:modId xmlns:p14="http://schemas.microsoft.com/office/powerpoint/2010/main" val="4043463034"/>
              </p:ext>
            </p:extLst>
          </p:nvPr>
        </p:nvGraphicFramePr>
        <p:xfrm>
          <a:off x="6660108" y="2279177"/>
          <a:ext cx="736979" cy="810998"/>
        </p:xfrm>
        <a:graphic>
          <a:graphicData uri="http://schemas.openxmlformats.org/presentationml/2006/ole">
            <mc:AlternateContent xmlns:mc="http://schemas.openxmlformats.org/markup-compatibility/2006">
              <mc:Choice xmlns:v="urn:schemas-microsoft-com:vml" Requires="v">
                <p:oleObj spid="_x0000_s3299" name="Equation" r:id="rId3" imgW="139680" imgH="393480" progId="Equation.3">
                  <p:embed/>
                </p:oleObj>
              </mc:Choice>
              <mc:Fallback>
                <p:oleObj name="Equation" r:id="rId3" imgW="139680" imgH="393480" progId="Equation.3">
                  <p:embed/>
                  <p:pic>
                    <p:nvPicPr>
                      <p:cNvPr id="0" name=""/>
                      <p:cNvPicPr/>
                      <p:nvPr/>
                    </p:nvPicPr>
                    <p:blipFill>
                      <a:blip r:embed="rId4"/>
                      <a:stretch>
                        <a:fillRect/>
                      </a:stretch>
                    </p:blipFill>
                    <p:spPr>
                      <a:xfrm>
                        <a:off x="6660108" y="2279177"/>
                        <a:ext cx="736979" cy="81099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47656932"/>
              </p:ext>
            </p:extLst>
          </p:nvPr>
        </p:nvGraphicFramePr>
        <p:xfrm>
          <a:off x="4077742" y="4367283"/>
          <a:ext cx="1094475" cy="655092"/>
        </p:xfrm>
        <a:graphic>
          <a:graphicData uri="http://schemas.openxmlformats.org/presentationml/2006/ole">
            <mc:AlternateContent xmlns:mc="http://schemas.openxmlformats.org/markup-compatibility/2006">
              <mc:Choice xmlns:v="urn:schemas-microsoft-com:vml" Requires="v">
                <p:oleObj spid="_x0000_s3300" name="Equation" r:id="rId5" imgW="330120" imgH="203040" progId="Equation.3">
                  <p:embed/>
                </p:oleObj>
              </mc:Choice>
              <mc:Fallback>
                <p:oleObj name="Equation" r:id="rId5" imgW="330120" imgH="203040" progId="Equation.3">
                  <p:embed/>
                  <p:pic>
                    <p:nvPicPr>
                      <p:cNvPr id="0" name=""/>
                      <p:cNvPicPr/>
                      <p:nvPr/>
                    </p:nvPicPr>
                    <p:blipFill>
                      <a:blip r:embed="rId6"/>
                      <a:stretch>
                        <a:fillRect/>
                      </a:stretch>
                    </p:blipFill>
                    <p:spPr>
                      <a:xfrm>
                        <a:off x="4077742" y="4367283"/>
                        <a:ext cx="1094475" cy="65509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68667944"/>
              </p:ext>
            </p:extLst>
          </p:nvPr>
        </p:nvGraphicFramePr>
        <p:xfrm>
          <a:off x="4516082" y="5332764"/>
          <a:ext cx="1312270" cy="535181"/>
        </p:xfrm>
        <a:graphic>
          <a:graphicData uri="http://schemas.openxmlformats.org/presentationml/2006/ole">
            <mc:AlternateContent xmlns:mc="http://schemas.openxmlformats.org/markup-compatibility/2006">
              <mc:Choice xmlns:v="urn:schemas-microsoft-com:vml" Requires="v">
                <p:oleObj spid="_x0000_s3301" name="Equation" r:id="rId7" imgW="431640" imgH="203040" progId="Equation.3">
                  <p:embed/>
                </p:oleObj>
              </mc:Choice>
              <mc:Fallback>
                <p:oleObj name="Equation" r:id="rId7" imgW="431640" imgH="203040" progId="Equation.3">
                  <p:embed/>
                  <p:pic>
                    <p:nvPicPr>
                      <p:cNvPr id="0" name=""/>
                      <p:cNvPicPr/>
                      <p:nvPr/>
                    </p:nvPicPr>
                    <p:blipFill>
                      <a:blip r:embed="rId8"/>
                      <a:stretch>
                        <a:fillRect/>
                      </a:stretch>
                    </p:blipFill>
                    <p:spPr>
                      <a:xfrm>
                        <a:off x="4516082" y="5332764"/>
                        <a:ext cx="1312270" cy="53518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60706028"/>
              </p:ext>
            </p:extLst>
          </p:nvPr>
        </p:nvGraphicFramePr>
        <p:xfrm>
          <a:off x="4516082" y="5789284"/>
          <a:ext cx="1037609" cy="535181"/>
        </p:xfrm>
        <a:graphic>
          <a:graphicData uri="http://schemas.openxmlformats.org/presentationml/2006/ole">
            <mc:AlternateContent xmlns:mc="http://schemas.openxmlformats.org/markup-compatibility/2006">
              <mc:Choice xmlns:v="urn:schemas-microsoft-com:vml" Requires="v">
                <p:oleObj spid="_x0000_s3302" name="Equation" r:id="rId9" imgW="355320" imgH="203040" progId="Equation.3">
                  <p:embed/>
                </p:oleObj>
              </mc:Choice>
              <mc:Fallback>
                <p:oleObj name="Equation" r:id="rId9" imgW="355320" imgH="203040" progId="Equation.3">
                  <p:embed/>
                  <p:pic>
                    <p:nvPicPr>
                      <p:cNvPr id="0" name=""/>
                      <p:cNvPicPr/>
                      <p:nvPr/>
                    </p:nvPicPr>
                    <p:blipFill>
                      <a:blip r:embed="rId10"/>
                      <a:stretch>
                        <a:fillRect/>
                      </a:stretch>
                    </p:blipFill>
                    <p:spPr>
                      <a:xfrm>
                        <a:off x="4516082" y="5789284"/>
                        <a:ext cx="1037609" cy="535181"/>
                      </a:xfrm>
                      <a:prstGeom prst="rect">
                        <a:avLst/>
                      </a:prstGeom>
                    </p:spPr>
                  </p:pic>
                </p:oleObj>
              </mc:Fallback>
            </mc:AlternateContent>
          </a:graphicData>
        </a:graphic>
      </p:graphicFrame>
    </p:spTree>
    <p:extLst>
      <p:ext uri="{BB962C8B-B14F-4D97-AF65-F5344CB8AC3E}">
        <p14:creationId xmlns:p14="http://schemas.microsoft.com/office/powerpoint/2010/main" val="22909356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1" cy="6617196"/>
          </a:xfrm>
          <a:prstGeom prst="rect">
            <a:avLst/>
          </a:prstGeom>
          <a:solidFill>
            <a:schemeClr val="accent6"/>
          </a:solidFill>
        </p:spPr>
        <p:txBody>
          <a:bodyPr wrap="square" rtlCol="0">
            <a:spAutoFit/>
          </a:bodyPr>
          <a:lstStyle/>
          <a:p>
            <a:r>
              <a:rPr lang="en-US" sz="4400" dirty="0" err="1" smtClean="0"/>
              <a:t>সমস্যাঃ</a:t>
            </a:r>
            <a:r>
              <a:rPr lang="en-US" sz="4800" dirty="0"/>
              <a:t> </a:t>
            </a:r>
            <a:r>
              <a:rPr lang="en-US" sz="3600" dirty="0" smtClean="0"/>
              <a:t>12+24+48+…….. </a:t>
            </a:r>
            <a:r>
              <a:rPr lang="en-US" sz="3600" dirty="0" err="1" smtClean="0"/>
              <a:t>ধারাটির</a:t>
            </a:r>
            <a:r>
              <a:rPr lang="en-US" sz="3600" dirty="0" smtClean="0"/>
              <a:t> </a:t>
            </a:r>
            <a:r>
              <a:rPr lang="en-US" sz="3600" dirty="0" err="1" smtClean="0"/>
              <a:t>প্রথম</a:t>
            </a:r>
            <a:r>
              <a:rPr lang="en-US" sz="3600" dirty="0" smtClean="0"/>
              <a:t> </a:t>
            </a:r>
            <a:r>
              <a:rPr lang="en-US" sz="3600" dirty="0" err="1" smtClean="0"/>
              <a:t>সাতটি</a:t>
            </a:r>
            <a:r>
              <a:rPr lang="en-US" sz="3600" dirty="0" smtClean="0"/>
              <a:t> </a:t>
            </a:r>
            <a:r>
              <a:rPr lang="en-US" sz="3600" dirty="0" err="1" smtClean="0"/>
              <a:t>পদের</a:t>
            </a:r>
            <a:r>
              <a:rPr lang="en-US" sz="3600" dirty="0" smtClean="0"/>
              <a:t> </a:t>
            </a:r>
            <a:r>
              <a:rPr lang="en-US" sz="3600" dirty="0" err="1" smtClean="0"/>
              <a:t>সমষ্টি</a:t>
            </a:r>
            <a:r>
              <a:rPr lang="en-US" sz="3600" dirty="0" smtClean="0"/>
              <a:t> </a:t>
            </a:r>
            <a:r>
              <a:rPr lang="en-US" sz="3600" dirty="0" err="1" smtClean="0"/>
              <a:t>নির্ণয়</a:t>
            </a:r>
            <a:r>
              <a:rPr lang="en-US" sz="3600" dirty="0" smtClean="0"/>
              <a:t> </a:t>
            </a:r>
            <a:r>
              <a:rPr lang="en-US" sz="3600" dirty="0" err="1" smtClean="0"/>
              <a:t>কর</a:t>
            </a:r>
            <a:r>
              <a:rPr lang="en-US" sz="3600" dirty="0" smtClean="0"/>
              <a:t>।</a:t>
            </a:r>
          </a:p>
          <a:p>
            <a:r>
              <a:rPr lang="bn-BD" sz="4000" dirty="0" smtClean="0"/>
              <a:t>সমাধানঃ </a:t>
            </a:r>
            <a:endParaRPr lang="en-US" sz="4000" dirty="0" smtClean="0"/>
          </a:p>
          <a:p>
            <a:r>
              <a:rPr lang="en-US" sz="3200" dirty="0" err="1" smtClean="0"/>
              <a:t>ধারাটির</a:t>
            </a:r>
            <a:r>
              <a:rPr lang="en-US" sz="3200" dirty="0" smtClean="0"/>
              <a:t> </a:t>
            </a:r>
            <a:r>
              <a:rPr lang="en-US" sz="3200" dirty="0" err="1"/>
              <a:t>প্রথম</a:t>
            </a:r>
            <a:r>
              <a:rPr lang="en-US" sz="3200" dirty="0"/>
              <a:t> </a:t>
            </a:r>
            <a:r>
              <a:rPr lang="en-US" sz="3200" dirty="0" err="1" smtClean="0"/>
              <a:t>পদ</a:t>
            </a:r>
            <a:r>
              <a:rPr lang="en-US" sz="3200" dirty="0" smtClean="0"/>
              <a:t> a = 12, </a:t>
            </a:r>
            <a:r>
              <a:rPr lang="en-US" sz="3200" dirty="0" err="1" smtClean="0"/>
              <a:t>সাধরণ</a:t>
            </a:r>
            <a:r>
              <a:rPr lang="en-US" sz="3200" dirty="0" smtClean="0"/>
              <a:t> </a:t>
            </a:r>
            <a:r>
              <a:rPr lang="en-US" sz="3200" dirty="0" err="1" smtClean="0"/>
              <a:t>অনুপাত</a:t>
            </a:r>
            <a:r>
              <a:rPr lang="en-US" sz="3200" dirty="0" smtClean="0"/>
              <a:t> r = </a:t>
            </a:r>
            <a:endParaRPr lang="en-US" sz="3200" dirty="0"/>
          </a:p>
          <a:p>
            <a:r>
              <a:rPr lang="en-US" sz="3200" dirty="0" err="1" smtClean="0"/>
              <a:t>অতএব</a:t>
            </a:r>
            <a:r>
              <a:rPr lang="en-US" sz="3200" dirty="0" smtClean="0"/>
              <a:t> </a:t>
            </a:r>
            <a:r>
              <a:rPr lang="en-US" sz="3200" dirty="0" err="1" smtClean="0"/>
              <a:t>ধারাটি</a:t>
            </a:r>
            <a:r>
              <a:rPr lang="en-US" sz="3200" dirty="0" smtClean="0"/>
              <a:t> </a:t>
            </a:r>
            <a:r>
              <a:rPr lang="en-US" sz="3200" dirty="0" err="1" smtClean="0"/>
              <a:t>একটি</a:t>
            </a:r>
            <a:r>
              <a:rPr lang="en-US" sz="3200" dirty="0" smtClean="0"/>
              <a:t> </a:t>
            </a:r>
            <a:r>
              <a:rPr lang="en-US" sz="3200" dirty="0" err="1" smtClean="0"/>
              <a:t>গুণোত্তর</a:t>
            </a:r>
            <a:r>
              <a:rPr lang="en-US" sz="3200" dirty="0" smtClean="0"/>
              <a:t> </a:t>
            </a:r>
            <a:r>
              <a:rPr lang="en-US" sz="3200" dirty="0" err="1" smtClean="0"/>
              <a:t>ধারা</a:t>
            </a:r>
            <a:r>
              <a:rPr lang="en-US" sz="3200" dirty="0" smtClean="0"/>
              <a:t> ।</a:t>
            </a:r>
          </a:p>
          <a:p>
            <a:endParaRPr lang="en-US" sz="3200" dirty="0"/>
          </a:p>
          <a:p>
            <a:r>
              <a:rPr lang="bn-BD" sz="3200" dirty="0" smtClean="0"/>
              <a:t>ধারাটির সমষ্টি, </a:t>
            </a:r>
            <a:endParaRPr lang="en-US" sz="3200" dirty="0"/>
          </a:p>
          <a:p>
            <a:endParaRPr lang="bn-BD" sz="3600" dirty="0" smtClean="0"/>
          </a:p>
          <a:p>
            <a:r>
              <a:rPr lang="bn-BD" sz="3600" dirty="0"/>
              <a:t> </a:t>
            </a:r>
            <a:r>
              <a:rPr lang="bn-BD" sz="3600" dirty="0" smtClean="0"/>
              <a:t>             </a:t>
            </a:r>
            <a:r>
              <a:rPr lang="bn-BD" sz="3200" dirty="0" smtClean="0"/>
              <a:t>বা</a:t>
            </a:r>
            <a:r>
              <a:rPr lang="bn-BD" sz="3600" dirty="0" smtClean="0"/>
              <a:t>,      =   </a:t>
            </a:r>
          </a:p>
          <a:p>
            <a:r>
              <a:rPr lang="bn-BD" sz="3600" dirty="0"/>
              <a:t> </a:t>
            </a:r>
            <a:r>
              <a:rPr lang="bn-BD" sz="3600" dirty="0" smtClean="0"/>
              <a:t>                        = </a:t>
            </a:r>
            <a:r>
              <a:rPr lang="bn-BD" sz="2800" dirty="0" smtClean="0"/>
              <a:t>12     (128-1)</a:t>
            </a:r>
          </a:p>
          <a:p>
            <a:r>
              <a:rPr lang="bn-BD" sz="2800" dirty="0"/>
              <a:t> </a:t>
            </a:r>
            <a:r>
              <a:rPr lang="bn-BD" sz="2800" dirty="0" smtClean="0"/>
              <a:t>                                =</a:t>
            </a:r>
            <a:r>
              <a:rPr lang="en-US" sz="3600" dirty="0" smtClean="0"/>
              <a:t> </a:t>
            </a:r>
            <a:r>
              <a:rPr lang="bn-BD" sz="3600" dirty="0" smtClean="0"/>
              <a:t> </a:t>
            </a:r>
            <a:r>
              <a:rPr lang="bn-BD" sz="2800" dirty="0" smtClean="0"/>
              <a:t>12     127</a:t>
            </a:r>
          </a:p>
          <a:p>
            <a:r>
              <a:rPr lang="bn-BD" sz="2800" dirty="0"/>
              <a:t> </a:t>
            </a:r>
            <a:r>
              <a:rPr lang="bn-BD" sz="2800" dirty="0" smtClean="0"/>
              <a:t>                                = </a:t>
            </a:r>
            <a:r>
              <a:rPr lang="en-US" sz="2800" dirty="0" smtClean="0"/>
              <a:t> </a:t>
            </a:r>
            <a:r>
              <a:rPr lang="bn-BD" sz="2800" dirty="0" smtClean="0"/>
              <a:t>1524</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266514334"/>
              </p:ext>
            </p:extLst>
          </p:nvPr>
        </p:nvGraphicFramePr>
        <p:xfrm>
          <a:off x="7669189" y="1735976"/>
          <a:ext cx="1256447" cy="744585"/>
        </p:xfrm>
        <a:graphic>
          <a:graphicData uri="http://schemas.openxmlformats.org/presentationml/2006/ole">
            <mc:AlternateContent xmlns:mc="http://schemas.openxmlformats.org/markup-compatibility/2006">
              <mc:Choice xmlns:v="urn:schemas-microsoft-com:vml" Requires="v">
                <p:oleObj spid="_x0000_s4363" name="Equation" r:id="rId3" imgW="647640" imgH="393480" progId="Equation.3">
                  <p:embed/>
                </p:oleObj>
              </mc:Choice>
              <mc:Fallback>
                <p:oleObj name="Equation" r:id="rId3" imgW="647640" imgH="393480" progId="Equation.3">
                  <p:embed/>
                  <p:pic>
                    <p:nvPicPr>
                      <p:cNvPr id="0" name=""/>
                      <p:cNvPicPr/>
                      <p:nvPr/>
                    </p:nvPicPr>
                    <p:blipFill>
                      <a:blip r:embed="rId4"/>
                      <a:stretch>
                        <a:fillRect/>
                      </a:stretch>
                    </p:blipFill>
                    <p:spPr>
                      <a:xfrm>
                        <a:off x="7669189" y="1735976"/>
                        <a:ext cx="1256447" cy="74458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53332100"/>
              </p:ext>
            </p:extLst>
          </p:nvPr>
        </p:nvGraphicFramePr>
        <p:xfrm>
          <a:off x="2688610" y="3002508"/>
          <a:ext cx="2387504" cy="1146412"/>
        </p:xfrm>
        <a:graphic>
          <a:graphicData uri="http://schemas.openxmlformats.org/presentationml/2006/ole">
            <mc:AlternateContent xmlns:mc="http://schemas.openxmlformats.org/markup-compatibility/2006">
              <mc:Choice xmlns:v="urn:schemas-microsoft-com:vml" Requires="v">
                <p:oleObj spid="_x0000_s4364" name="Equation" r:id="rId5" imgW="863280" imgH="444240" progId="Equation.3">
                  <p:embed/>
                </p:oleObj>
              </mc:Choice>
              <mc:Fallback>
                <p:oleObj name="Equation" r:id="rId5" imgW="863280" imgH="444240" progId="Equation.3">
                  <p:embed/>
                  <p:pic>
                    <p:nvPicPr>
                      <p:cNvPr id="0" name=""/>
                      <p:cNvPicPr/>
                      <p:nvPr/>
                    </p:nvPicPr>
                    <p:blipFill>
                      <a:blip r:embed="rId6"/>
                      <a:stretch>
                        <a:fillRect/>
                      </a:stretch>
                    </p:blipFill>
                    <p:spPr>
                      <a:xfrm>
                        <a:off x="2688610" y="3002508"/>
                        <a:ext cx="2387504" cy="11464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00977717"/>
              </p:ext>
            </p:extLst>
          </p:nvPr>
        </p:nvGraphicFramePr>
        <p:xfrm>
          <a:off x="3717688" y="4148920"/>
          <a:ext cx="1550348" cy="931057"/>
        </p:xfrm>
        <a:graphic>
          <a:graphicData uri="http://schemas.openxmlformats.org/presentationml/2006/ole">
            <mc:AlternateContent xmlns:mc="http://schemas.openxmlformats.org/markup-compatibility/2006">
              <mc:Choice xmlns:v="urn:schemas-microsoft-com:vml" Requires="v">
                <p:oleObj spid="_x0000_s4365" name="Equation" r:id="rId7" imgW="634680" imgH="419040" progId="Equation.3">
                  <p:embed/>
                </p:oleObj>
              </mc:Choice>
              <mc:Fallback>
                <p:oleObj name="Equation" r:id="rId7" imgW="634680" imgH="419040" progId="Equation.3">
                  <p:embed/>
                  <p:pic>
                    <p:nvPicPr>
                      <p:cNvPr id="0" name=""/>
                      <p:cNvPicPr/>
                      <p:nvPr/>
                    </p:nvPicPr>
                    <p:blipFill>
                      <a:blip r:embed="rId8"/>
                      <a:stretch>
                        <a:fillRect/>
                      </a:stretch>
                    </p:blipFill>
                    <p:spPr>
                      <a:xfrm>
                        <a:off x="3717688" y="4148920"/>
                        <a:ext cx="1550348" cy="93105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74863137"/>
              </p:ext>
            </p:extLst>
          </p:nvPr>
        </p:nvGraphicFramePr>
        <p:xfrm>
          <a:off x="4038173" y="5051129"/>
          <a:ext cx="607610" cy="488405"/>
        </p:xfrm>
        <a:graphic>
          <a:graphicData uri="http://schemas.openxmlformats.org/presentationml/2006/ole">
            <mc:AlternateContent xmlns:mc="http://schemas.openxmlformats.org/markup-compatibility/2006">
              <mc:Choice xmlns:v="urn:schemas-microsoft-com:vml" Requires="v">
                <p:oleObj spid="_x0000_s4366" name="Equation" r:id="rId9" imgW="114120" imgH="126720" progId="Equation.3">
                  <p:embed/>
                </p:oleObj>
              </mc:Choice>
              <mc:Fallback>
                <p:oleObj name="Equation" r:id="rId9" imgW="114120" imgH="126720" progId="Equation.3">
                  <p:embed/>
                  <p:pic>
                    <p:nvPicPr>
                      <p:cNvPr id="0" name=""/>
                      <p:cNvPicPr/>
                      <p:nvPr/>
                    </p:nvPicPr>
                    <p:blipFill>
                      <a:blip r:embed="rId10"/>
                      <a:stretch>
                        <a:fillRect/>
                      </a:stretch>
                    </p:blipFill>
                    <p:spPr>
                      <a:xfrm>
                        <a:off x="4038173" y="5051129"/>
                        <a:ext cx="607610" cy="48840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9389209"/>
              </p:ext>
            </p:extLst>
          </p:nvPr>
        </p:nvGraphicFramePr>
        <p:xfrm>
          <a:off x="4202705" y="5618719"/>
          <a:ext cx="580314" cy="488405"/>
        </p:xfrm>
        <a:graphic>
          <a:graphicData uri="http://schemas.openxmlformats.org/presentationml/2006/ole">
            <mc:AlternateContent xmlns:mc="http://schemas.openxmlformats.org/markup-compatibility/2006">
              <mc:Choice xmlns:v="urn:schemas-microsoft-com:vml" Requires="v">
                <p:oleObj spid="_x0000_s4367" name="Equation" r:id="rId11" imgW="114120" imgH="126720" progId="Equation.3">
                  <p:embed/>
                </p:oleObj>
              </mc:Choice>
              <mc:Fallback>
                <p:oleObj name="Equation" r:id="rId11" imgW="114120" imgH="126720" progId="Equation.3">
                  <p:embed/>
                  <p:pic>
                    <p:nvPicPr>
                      <p:cNvPr id="0" name=""/>
                      <p:cNvPicPr/>
                      <p:nvPr/>
                    </p:nvPicPr>
                    <p:blipFill>
                      <a:blip r:embed="rId12"/>
                      <a:stretch>
                        <a:fillRect/>
                      </a:stretch>
                    </p:blipFill>
                    <p:spPr>
                      <a:xfrm>
                        <a:off x="4202705" y="5618719"/>
                        <a:ext cx="580314" cy="48840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46759999"/>
              </p:ext>
            </p:extLst>
          </p:nvPr>
        </p:nvGraphicFramePr>
        <p:xfrm>
          <a:off x="2447404" y="4320855"/>
          <a:ext cx="503830" cy="730274"/>
        </p:xfrm>
        <a:graphic>
          <a:graphicData uri="http://schemas.openxmlformats.org/presentationml/2006/ole">
            <mc:AlternateContent xmlns:mc="http://schemas.openxmlformats.org/markup-compatibility/2006">
              <mc:Choice xmlns:v="urn:schemas-microsoft-com:vml" Requires="v">
                <p:oleObj spid="_x0000_s4368" name="Equation" r:id="rId13" imgW="152280" imgH="228600" progId="Equation.3">
                  <p:embed/>
                </p:oleObj>
              </mc:Choice>
              <mc:Fallback>
                <p:oleObj name="Equation" r:id="rId13" imgW="152280" imgH="228600" progId="Equation.3">
                  <p:embed/>
                  <p:pic>
                    <p:nvPicPr>
                      <p:cNvPr id="0" name=""/>
                      <p:cNvPicPr/>
                      <p:nvPr/>
                    </p:nvPicPr>
                    <p:blipFill>
                      <a:blip r:embed="rId14"/>
                      <a:stretch>
                        <a:fillRect/>
                      </a:stretch>
                    </p:blipFill>
                    <p:spPr>
                      <a:xfrm>
                        <a:off x="2447404" y="4320855"/>
                        <a:ext cx="503830" cy="730274"/>
                      </a:xfrm>
                      <a:prstGeom prst="rect">
                        <a:avLst/>
                      </a:prstGeom>
                    </p:spPr>
                  </p:pic>
                </p:oleObj>
              </mc:Fallback>
            </mc:AlternateContent>
          </a:graphicData>
        </a:graphic>
      </p:graphicFrame>
    </p:spTree>
    <p:extLst>
      <p:ext uri="{BB962C8B-B14F-4D97-AF65-F5344CB8AC3E}">
        <p14:creationId xmlns:p14="http://schemas.microsoft.com/office/powerpoint/2010/main" val="1669304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73" y="-43213"/>
            <a:ext cx="12180627" cy="4708981"/>
          </a:xfrm>
          <a:prstGeom prst="rect">
            <a:avLst/>
          </a:prstGeom>
          <a:solidFill>
            <a:srgbClr val="FFFF00"/>
          </a:solidFill>
        </p:spPr>
        <p:txBody>
          <a:bodyPr wrap="square" rtlCol="0">
            <a:spAutoFit/>
          </a:bodyPr>
          <a:lstStyle/>
          <a:p>
            <a:r>
              <a:rPr lang="en-US" sz="5400" dirty="0" smtClean="0">
                <a:solidFill>
                  <a:srgbClr val="FF0000"/>
                </a:solidFill>
              </a:rPr>
              <a:t>                  </a:t>
            </a:r>
            <a:r>
              <a:rPr lang="en-US" sz="6000" dirty="0" err="1" smtClean="0">
                <a:solidFill>
                  <a:srgbClr val="FF0000"/>
                </a:solidFill>
              </a:rPr>
              <a:t>দলীয়</a:t>
            </a:r>
            <a:r>
              <a:rPr lang="en-US" sz="6000" dirty="0" smtClean="0">
                <a:solidFill>
                  <a:srgbClr val="FF0000"/>
                </a:solidFill>
              </a:rPr>
              <a:t> </a:t>
            </a:r>
            <a:r>
              <a:rPr lang="en-US" sz="6000" dirty="0" err="1" smtClean="0">
                <a:solidFill>
                  <a:srgbClr val="FF0000"/>
                </a:solidFill>
              </a:rPr>
              <a:t>কাজ</a:t>
            </a:r>
            <a:endParaRPr lang="en-US" sz="6000" dirty="0" smtClean="0">
              <a:solidFill>
                <a:srgbClr val="FF0000"/>
              </a:solidFill>
            </a:endParaRPr>
          </a:p>
          <a:p>
            <a:endParaRPr lang="en-US" sz="6000" dirty="0">
              <a:solidFill>
                <a:srgbClr val="FF0000"/>
              </a:solidFill>
            </a:endParaRPr>
          </a:p>
          <a:p>
            <a:endParaRPr lang="en-US" sz="6000" dirty="0" smtClean="0">
              <a:solidFill>
                <a:srgbClr val="FF0000"/>
              </a:solidFill>
            </a:endParaRPr>
          </a:p>
          <a:p>
            <a:endParaRPr lang="en-US" sz="6000" dirty="0" smtClean="0">
              <a:solidFill>
                <a:srgbClr val="FF0000"/>
              </a:solidFill>
            </a:endParaRPr>
          </a:p>
          <a:p>
            <a:endParaRPr lang="en-US" sz="6000" dirty="0">
              <a:solidFill>
                <a:srgbClr val="FF0000"/>
              </a:solidFill>
            </a:endParaRPr>
          </a:p>
        </p:txBody>
      </p:sp>
      <p:sp>
        <p:nvSpPr>
          <p:cNvPr id="3" name="TextBox 2"/>
          <p:cNvSpPr txBox="1"/>
          <p:nvPr/>
        </p:nvSpPr>
        <p:spPr>
          <a:xfrm>
            <a:off x="11373" y="5075201"/>
            <a:ext cx="12180627" cy="1384995"/>
          </a:xfrm>
          <a:prstGeom prst="rect">
            <a:avLst/>
          </a:prstGeom>
          <a:solidFill>
            <a:srgbClr val="FF0000"/>
          </a:solidFill>
        </p:spPr>
        <p:txBody>
          <a:bodyPr wrap="square" rtlCol="0">
            <a:spAutoFit/>
          </a:bodyPr>
          <a:lstStyle/>
          <a:p>
            <a:r>
              <a:rPr lang="en-US" sz="4400" dirty="0" err="1" smtClean="0"/>
              <a:t>সমস্যাঃ</a:t>
            </a:r>
            <a:r>
              <a:rPr lang="en-US" sz="4800" dirty="0"/>
              <a:t> </a:t>
            </a:r>
            <a:r>
              <a:rPr lang="en-US" sz="3600" dirty="0" smtClean="0"/>
              <a:t>3+6+12+…….. </a:t>
            </a:r>
            <a:r>
              <a:rPr lang="en-US" sz="3600" dirty="0" err="1" smtClean="0"/>
              <a:t>ধারাটির</a:t>
            </a:r>
            <a:r>
              <a:rPr lang="en-US" sz="3600" dirty="0" smtClean="0"/>
              <a:t> </a:t>
            </a:r>
            <a:r>
              <a:rPr lang="en-US" sz="3600" dirty="0" err="1" smtClean="0"/>
              <a:t>প্রথম</a:t>
            </a:r>
            <a:r>
              <a:rPr lang="en-US" sz="3600" dirty="0" smtClean="0"/>
              <a:t> </a:t>
            </a:r>
            <a:r>
              <a:rPr lang="en-US" sz="3600" dirty="0" err="1" smtClean="0"/>
              <a:t>দশটি</a:t>
            </a:r>
            <a:r>
              <a:rPr lang="en-US" sz="3600" dirty="0" smtClean="0"/>
              <a:t> </a:t>
            </a:r>
            <a:r>
              <a:rPr lang="en-US" sz="3600" dirty="0" err="1" smtClean="0"/>
              <a:t>পদের</a:t>
            </a:r>
            <a:r>
              <a:rPr lang="en-US" sz="3600" dirty="0" smtClean="0"/>
              <a:t> </a:t>
            </a:r>
            <a:r>
              <a:rPr lang="en-US" sz="3600" dirty="0" err="1" smtClean="0"/>
              <a:t>সমষ্টি</a:t>
            </a:r>
            <a:r>
              <a:rPr lang="en-US" sz="3600" dirty="0" smtClean="0"/>
              <a:t> </a:t>
            </a:r>
            <a:r>
              <a:rPr lang="en-US" sz="3600" dirty="0" err="1" smtClean="0"/>
              <a:t>নির্ণয়</a:t>
            </a:r>
            <a:r>
              <a:rPr lang="en-US" sz="3600" dirty="0" smtClean="0"/>
              <a:t> </a:t>
            </a:r>
            <a:r>
              <a:rPr lang="en-US" sz="3600" dirty="0" err="1" smtClean="0"/>
              <a:t>কর</a:t>
            </a:r>
            <a:r>
              <a:rPr lang="en-US" sz="3600" dirty="0" smtClean="0"/>
              <a:t>।</a:t>
            </a:r>
            <a:r>
              <a:rPr lang="bn-BD" sz="2800" dirty="0" smtClean="0"/>
              <a:t>      </a:t>
            </a:r>
            <a:r>
              <a:rPr lang="en-US" sz="2800" dirty="0" smtClean="0"/>
              <a:t>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938" y="168152"/>
            <a:ext cx="5170226" cy="4286250"/>
          </a:xfrm>
          <a:prstGeom prst="rect">
            <a:avLst/>
          </a:prstGeom>
        </p:spPr>
      </p:pic>
    </p:spTree>
    <p:extLst>
      <p:ext uri="{BB962C8B-B14F-4D97-AF65-F5344CB8AC3E}">
        <p14:creationId xmlns:p14="http://schemas.microsoft.com/office/powerpoint/2010/main" val="9136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2000" cy="830997"/>
          </a:xfrm>
          <a:prstGeom prst="rect">
            <a:avLst/>
          </a:prstGeom>
          <a:solidFill>
            <a:schemeClr val="accent5"/>
          </a:solidFill>
        </p:spPr>
        <p:txBody>
          <a:bodyPr wrap="square" rtlCol="0">
            <a:spAutoFit/>
          </a:bodyPr>
          <a:lstStyle/>
          <a:p>
            <a:pPr algn="ctr"/>
            <a:r>
              <a:rPr lang="en-US" sz="4800" dirty="0" err="1" smtClean="0"/>
              <a:t>দলীয়</a:t>
            </a:r>
            <a:r>
              <a:rPr lang="en-US" sz="4800" dirty="0" smtClean="0"/>
              <a:t> </a:t>
            </a:r>
            <a:r>
              <a:rPr lang="en-US" sz="4800" dirty="0" err="1" smtClean="0"/>
              <a:t>কাজের</a:t>
            </a:r>
            <a:r>
              <a:rPr lang="en-US" sz="4800" dirty="0" smtClean="0"/>
              <a:t> </a:t>
            </a:r>
            <a:r>
              <a:rPr lang="en-US" sz="4800" dirty="0" err="1" smtClean="0"/>
              <a:t>সমাধান</a:t>
            </a:r>
            <a:endParaRPr lang="en-US" sz="4800" dirty="0"/>
          </a:p>
        </p:txBody>
      </p:sp>
      <p:sp>
        <p:nvSpPr>
          <p:cNvPr id="3" name="TextBox 2"/>
          <p:cNvSpPr txBox="1"/>
          <p:nvPr/>
        </p:nvSpPr>
        <p:spPr>
          <a:xfrm>
            <a:off x="1" y="830997"/>
            <a:ext cx="12192001" cy="5816977"/>
          </a:xfrm>
          <a:prstGeom prst="rect">
            <a:avLst/>
          </a:prstGeom>
          <a:solidFill>
            <a:schemeClr val="accent2">
              <a:lumMod val="60000"/>
              <a:lumOff val="40000"/>
            </a:schemeClr>
          </a:solidFill>
        </p:spPr>
        <p:txBody>
          <a:bodyPr wrap="square" rtlCol="0">
            <a:spAutoFit/>
          </a:bodyPr>
          <a:lstStyle/>
          <a:p>
            <a:r>
              <a:rPr lang="en-US" sz="4400" dirty="0" err="1" smtClean="0"/>
              <a:t>সমস্যাঃ</a:t>
            </a:r>
            <a:r>
              <a:rPr lang="en-US" sz="4800" dirty="0"/>
              <a:t> </a:t>
            </a:r>
            <a:r>
              <a:rPr lang="en-US" sz="2800" dirty="0" smtClean="0"/>
              <a:t>3+6+12+…….. </a:t>
            </a:r>
            <a:r>
              <a:rPr lang="en-US" sz="2800" dirty="0" err="1" smtClean="0"/>
              <a:t>ধারাটির</a:t>
            </a:r>
            <a:r>
              <a:rPr lang="en-US" sz="2800" dirty="0" smtClean="0"/>
              <a:t> </a:t>
            </a:r>
            <a:r>
              <a:rPr lang="en-US" sz="2800" dirty="0" err="1" smtClean="0"/>
              <a:t>প্রথম</a:t>
            </a:r>
            <a:r>
              <a:rPr lang="en-US" sz="2800" dirty="0" smtClean="0"/>
              <a:t> </a:t>
            </a:r>
            <a:r>
              <a:rPr lang="en-US" sz="2800" dirty="0" err="1" smtClean="0"/>
              <a:t>দশটি</a:t>
            </a:r>
            <a:r>
              <a:rPr lang="en-US" sz="2800" dirty="0" smtClean="0"/>
              <a:t> </a:t>
            </a:r>
            <a:r>
              <a:rPr lang="en-US" sz="2800" dirty="0" err="1" smtClean="0"/>
              <a:t>পদের</a:t>
            </a:r>
            <a:r>
              <a:rPr lang="en-US" sz="2800" dirty="0" smtClean="0"/>
              <a:t> </a:t>
            </a:r>
            <a:r>
              <a:rPr lang="en-US" sz="2800" dirty="0" err="1" smtClean="0"/>
              <a:t>সমষ্টি</a:t>
            </a:r>
            <a:r>
              <a:rPr lang="en-US" sz="2800" dirty="0" smtClean="0"/>
              <a:t> </a:t>
            </a:r>
            <a:r>
              <a:rPr lang="en-US" sz="2800" dirty="0" err="1" smtClean="0"/>
              <a:t>নির্ণয়</a:t>
            </a:r>
            <a:r>
              <a:rPr lang="en-US" sz="2800" dirty="0" smtClean="0"/>
              <a:t> </a:t>
            </a:r>
            <a:r>
              <a:rPr lang="en-US" sz="2800" dirty="0" err="1" smtClean="0"/>
              <a:t>কর</a:t>
            </a:r>
            <a:r>
              <a:rPr lang="en-US" sz="2800" dirty="0" smtClean="0"/>
              <a:t>।</a:t>
            </a:r>
          </a:p>
          <a:p>
            <a:r>
              <a:rPr lang="bn-BD" sz="4400" dirty="0" smtClean="0"/>
              <a:t>সমাধানঃ </a:t>
            </a:r>
            <a:endParaRPr lang="en-US" sz="4400" dirty="0"/>
          </a:p>
          <a:p>
            <a:r>
              <a:rPr lang="en-US" sz="2800" dirty="0" err="1"/>
              <a:t>ধারাটির</a:t>
            </a:r>
            <a:r>
              <a:rPr lang="en-US" sz="2800" dirty="0"/>
              <a:t> </a:t>
            </a:r>
            <a:r>
              <a:rPr lang="en-US" sz="2800" dirty="0" err="1"/>
              <a:t>প্রথম</a:t>
            </a:r>
            <a:r>
              <a:rPr lang="en-US" sz="2800" dirty="0"/>
              <a:t> </a:t>
            </a:r>
            <a:r>
              <a:rPr lang="en-US" sz="2800" dirty="0" err="1"/>
              <a:t>পদ</a:t>
            </a:r>
            <a:r>
              <a:rPr lang="en-US" sz="2800" dirty="0"/>
              <a:t> a = 3</a:t>
            </a:r>
            <a:r>
              <a:rPr lang="en-US" sz="2800" dirty="0" smtClean="0"/>
              <a:t>, </a:t>
            </a:r>
            <a:r>
              <a:rPr lang="en-US" sz="2800" dirty="0" err="1"/>
              <a:t>সাধরণ</a:t>
            </a:r>
            <a:r>
              <a:rPr lang="en-US" sz="2800" dirty="0"/>
              <a:t> </a:t>
            </a:r>
            <a:r>
              <a:rPr lang="en-US" sz="2800" dirty="0" err="1"/>
              <a:t>অনুপাত</a:t>
            </a:r>
            <a:r>
              <a:rPr lang="en-US" sz="2800" dirty="0"/>
              <a:t> r = </a:t>
            </a:r>
            <a:r>
              <a:rPr lang="en-US" sz="2800" dirty="0" smtClean="0"/>
              <a:t>     =2&gt;1</a:t>
            </a:r>
            <a:endParaRPr lang="en-US" sz="2800" dirty="0"/>
          </a:p>
          <a:p>
            <a:r>
              <a:rPr lang="en-US" sz="2800" dirty="0" err="1"/>
              <a:t>অতএব</a:t>
            </a:r>
            <a:r>
              <a:rPr lang="en-US" sz="2800" dirty="0"/>
              <a:t> </a:t>
            </a:r>
            <a:r>
              <a:rPr lang="en-US" sz="2800" dirty="0" err="1"/>
              <a:t>ধারাটি</a:t>
            </a:r>
            <a:r>
              <a:rPr lang="en-US" sz="2800" dirty="0"/>
              <a:t> </a:t>
            </a:r>
            <a:r>
              <a:rPr lang="en-US" sz="2800" dirty="0" err="1"/>
              <a:t>একটি</a:t>
            </a:r>
            <a:r>
              <a:rPr lang="en-US" sz="2800" dirty="0"/>
              <a:t> </a:t>
            </a:r>
            <a:r>
              <a:rPr lang="en-US" sz="2800" dirty="0" err="1"/>
              <a:t>গুণোত্তর</a:t>
            </a:r>
            <a:r>
              <a:rPr lang="en-US" sz="2800" dirty="0"/>
              <a:t> </a:t>
            </a:r>
            <a:r>
              <a:rPr lang="en-US" sz="2800" dirty="0" err="1"/>
              <a:t>ধারা</a:t>
            </a:r>
            <a:r>
              <a:rPr lang="en-US" sz="2800" dirty="0"/>
              <a:t> ।</a:t>
            </a:r>
          </a:p>
          <a:p>
            <a:endParaRPr lang="en-US" sz="2800" dirty="0"/>
          </a:p>
          <a:p>
            <a:r>
              <a:rPr lang="bn-BD" sz="2800" dirty="0"/>
              <a:t>ধারাটির সমষ্টি, </a:t>
            </a:r>
            <a:endParaRPr lang="en-US" sz="2800" dirty="0"/>
          </a:p>
          <a:p>
            <a:endParaRPr lang="bn-BD" sz="2800" dirty="0"/>
          </a:p>
          <a:p>
            <a:r>
              <a:rPr lang="bn-BD" sz="2800" dirty="0"/>
              <a:t>              </a:t>
            </a:r>
            <a:endParaRPr lang="en-US" sz="2800" dirty="0" smtClean="0"/>
          </a:p>
          <a:p>
            <a:r>
              <a:rPr lang="en-US" sz="2800" dirty="0"/>
              <a:t> </a:t>
            </a:r>
            <a:r>
              <a:rPr lang="en-US" sz="2800" dirty="0" smtClean="0"/>
              <a:t>                </a:t>
            </a:r>
            <a:r>
              <a:rPr lang="bn-BD" sz="2800" dirty="0" smtClean="0"/>
              <a:t>বা</a:t>
            </a:r>
            <a:r>
              <a:rPr lang="en-US" sz="2800" dirty="0" smtClean="0"/>
              <a:t>,</a:t>
            </a:r>
            <a:r>
              <a:rPr lang="bn-BD" sz="2800" dirty="0" smtClean="0"/>
              <a:t>     </a:t>
            </a:r>
            <a:endParaRPr lang="bn-BD" sz="2800" dirty="0"/>
          </a:p>
          <a:p>
            <a:r>
              <a:rPr lang="bn-BD" sz="2800" dirty="0"/>
              <a:t>                         </a:t>
            </a:r>
            <a:endParaRPr lang="en-US" sz="2800" dirty="0" smtClean="0"/>
          </a:p>
          <a:p>
            <a:r>
              <a:rPr lang="en-US" sz="2800" dirty="0" smtClean="0"/>
              <a:t>                                 </a:t>
            </a:r>
            <a:r>
              <a:rPr lang="bn-BD" sz="2800" dirty="0" smtClean="0"/>
              <a:t>= </a:t>
            </a:r>
            <a:r>
              <a:rPr lang="en-US" sz="2800" dirty="0" smtClean="0"/>
              <a:t>3</a:t>
            </a:r>
            <a:r>
              <a:rPr lang="bn-BD" sz="2800" dirty="0" smtClean="0"/>
              <a:t>(</a:t>
            </a:r>
            <a:r>
              <a:rPr lang="en-US" sz="2800" dirty="0" smtClean="0"/>
              <a:t>1024</a:t>
            </a:r>
            <a:r>
              <a:rPr lang="bn-BD" sz="2800" dirty="0" smtClean="0"/>
              <a:t>-1</a:t>
            </a:r>
            <a:r>
              <a:rPr lang="bn-BD" sz="2800" dirty="0"/>
              <a:t>)</a:t>
            </a:r>
          </a:p>
          <a:p>
            <a:r>
              <a:rPr lang="bn-BD" sz="2800" dirty="0"/>
              <a:t> </a:t>
            </a:r>
            <a:r>
              <a:rPr lang="en-US" sz="2800" dirty="0" smtClean="0"/>
              <a:t>                                </a:t>
            </a:r>
            <a:r>
              <a:rPr lang="bn-BD" sz="2800" dirty="0" smtClean="0"/>
              <a:t>=</a:t>
            </a:r>
            <a:r>
              <a:rPr lang="en-US" sz="2800" dirty="0" smtClean="0"/>
              <a:t> </a:t>
            </a:r>
            <a:r>
              <a:rPr lang="bn-BD" sz="2800" dirty="0" smtClean="0"/>
              <a:t> </a:t>
            </a:r>
            <a:r>
              <a:rPr lang="en-US" sz="2800" dirty="0" smtClean="0"/>
              <a:t>3069</a:t>
            </a:r>
            <a:r>
              <a:rPr lang="bn-BD" sz="2800" dirty="0" smtClean="0"/>
              <a:t>    </a:t>
            </a:r>
            <a:r>
              <a:rPr lang="en-US" sz="2800" dirty="0" smtClean="0"/>
              <a:t>                                                                                                                                                                                                                                                                                                                                                                                                                                                                                                                                                                                                                                                                                                                                                                                                                                                                                                                                                                                                                                                                                                                                                                                                                                                                                                                                                                                                                                                                                                                                                                                                                                                                                                                                                                                                                                                                                                                                                                                                                                                                                                                                                                                                                                                                                                                                                                                                                                                                                                                                                                                                                                                                                                                                                                                                                                                                                                                                                                                                                                                                                                                                                                                                                                                                                                                                                                                                                                                                                                                                                                                                                                                                                                                                                                                                                                                                                                                                                                                                                                                                                                                                                                                                                                                                                                                                                                                                                                                                                                                                                                                                                                                                                                                                                                                                                                                                                                                                                                                                                                                                                                                                                                                                                                                                                                                                                                                                                                                                                                                                                                                                                                                                                                                                                                                                                                                                                                                                                                                                                                                                                                                                                                                                                                                                                                                                                                                                                                                                                                                                                                                                                                                                                                                                                                                                                                                                                                                                                                                                                                                                                                                                                                                                                                                                                                                                                                                                                                                                                                                                                                                                                                                                                                                                                                                                                                                                                                                                                                                                                                                                                                                                                                                                                                                                                                                                                                                                                                                                                                                                                                                                                                                                                                                                                                                                                                                                                                                                                                                                                                                                                                                                                                                                                                                                                                                                                                                                                                                                                                                                                                                                                                                                                                                                                                                                                                                                                                                                                                                                                                                                                                                                                                                                                                                                                                                                                                                                                                                                                                                                                                                                                                                                                                                                                                                                                                                                                                                                                                                                                                                                                                                                                                                                                                                                                                                                                                                                                                                                                                                                                                                                                                                                                                                                                                                                                                                                                                                                                                                                                                                                                                                                                                                                                                                                                                                                                                                                                                                                                                                                                                                                                                                                                                                                                                                                                                                                                                                                                                                                                                                                                                                                                                                                                                                                                                                                                                                                                                                                                                                                                                                                                                                                                                                                                                                                                                                                                                                                                                                                                                                                                                                                                                                                                                                                                                                                                                                                                                                                                                                                                                                                                                                                                                                                                                                                                                                                                                                                                                                                                                                                                                                                                                                                                                                                                                                                                                                                                                                                                                                                                                                                                                                                                                                                                                                                                                                                                                                                                                                                                                                                                                                                                                                                                                                                                                                                                                                                                                                                                                                                                                                                                                                                                                                                                                                                                                                                                                                                                                                                                                                                                                                                                                                                                                                                                                                                                                                                                                                                                                                                                                                                                                                                                                                                                                                                                                                                                                                                                                                                                                                                                                                                                                                                                                                                                                                                                                                                                                                                                                                                                                                                                                                                                                                                                                                                                                                                                                                                                                                                                                                                                                                                                                                                                                                                                                                                                                                                                                                                                                                                                                                                                                                                                                                                                                                                                                                                                                                                                                                                                                                                                                                                                                                                                                                                                                                                                                                                                                                                                                                                                                                                                                                                                                                                                                                                                                                                                                                                                                                                                                                                                                                                                                                                                                                                                                                                                                                                                                                                                                                                                                                                                                                                                                                                                                                                                                                                                                                                                                                                                                                                                                                                                                                                                                                                                                                                                                                                                                                                                                                                                                                                                                                                                                                                                                                      </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457721548"/>
              </p:ext>
            </p:extLst>
          </p:nvPr>
        </p:nvGraphicFramePr>
        <p:xfrm>
          <a:off x="6491787" y="2101755"/>
          <a:ext cx="359390" cy="777741"/>
        </p:xfrm>
        <a:graphic>
          <a:graphicData uri="http://schemas.openxmlformats.org/presentationml/2006/ole">
            <mc:AlternateContent xmlns:mc="http://schemas.openxmlformats.org/markup-compatibility/2006">
              <mc:Choice xmlns:v="urn:schemas-microsoft-com:vml" Requires="v">
                <p:oleObj spid="_x0000_s5194"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6491787" y="2101755"/>
                        <a:ext cx="359390" cy="77774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1360725"/>
              </p:ext>
            </p:extLst>
          </p:nvPr>
        </p:nvGraphicFramePr>
        <p:xfrm>
          <a:off x="2251880" y="3111689"/>
          <a:ext cx="2101756" cy="1106803"/>
        </p:xfrm>
        <a:graphic>
          <a:graphicData uri="http://schemas.openxmlformats.org/presentationml/2006/ole">
            <mc:AlternateContent xmlns:mc="http://schemas.openxmlformats.org/markup-compatibility/2006">
              <mc:Choice xmlns:v="urn:schemas-microsoft-com:vml" Requires="v">
                <p:oleObj spid="_x0000_s5195" name="Equation" r:id="rId5" imgW="863280" imgH="419040" progId="Equation.3">
                  <p:embed/>
                </p:oleObj>
              </mc:Choice>
              <mc:Fallback>
                <p:oleObj name="Equation" r:id="rId5" imgW="863280" imgH="419040" progId="Equation.3">
                  <p:embed/>
                  <p:pic>
                    <p:nvPicPr>
                      <p:cNvPr id="0" name=""/>
                      <p:cNvPicPr/>
                      <p:nvPr/>
                    </p:nvPicPr>
                    <p:blipFill>
                      <a:blip r:embed="rId6"/>
                      <a:stretch>
                        <a:fillRect/>
                      </a:stretch>
                    </p:blipFill>
                    <p:spPr>
                      <a:xfrm>
                        <a:off x="2251880" y="3111689"/>
                        <a:ext cx="2101756" cy="110680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50163352"/>
              </p:ext>
            </p:extLst>
          </p:nvPr>
        </p:nvGraphicFramePr>
        <p:xfrm>
          <a:off x="2251880" y="4503487"/>
          <a:ext cx="2208663" cy="1092003"/>
        </p:xfrm>
        <a:graphic>
          <a:graphicData uri="http://schemas.openxmlformats.org/presentationml/2006/ole">
            <mc:AlternateContent xmlns:mc="http://schemas.openxmlformats.org/markup-compatibility/2006">
              <mc:Choice xmlns:v="urn:schemas-microsoft-com:vml" Requires="v">
                <p:oleObj spid="_x0000_s5196" name="Equation" r:id="rId7" imgW="914400" imgH="419040" progId="Equation.3">
                  <p:embed/>
                </p:oleObj>
              </mc:Choice>
              <mc:Fallback>
                <p:oleObj name="Equation" r:id="rId7" imgW="914400" imgH="419040" progId="Equation.3">
                  <p:embed/>
                  <p:pic>
                    <p:nvPicPr>
                      <p:cNvPr id="0" name=""/>
                      <p:cNvPicPr/>
                      <p:nvPr/>
                    </p:nvPicPr>
                    <p:blipFill>
                      <a:blip r:embed="rId8"/>
                      <a:stretch>
                        <a:fillRect/>
                      </a:stretch>
                    </p:blipFill>
                    <p:spPr>
                      <a:xfrm>
                        <a:off x="2251880" y="4503487"/>
                        <a:ext cx="2208663" cy="1092003"/>
                      </a:xfrm>
                      <a:prstGeom prst="rect">
                        <a:avLst/>
                      </a:prstGeom>
                    </p:spPr>
                  </p:pic>
                </p:oleObj>
              </mc:Fallback>
            </mc:AlternateContent>
          </a:graphicData>
        </a:graphic>
      </p:graphicFrame>
    </p:spTree>
    <p:extLst>
      <p:ext uri="{BB962C8B-B14F-4D97-AF65-F5344CB8AC3E}">
        <p14:creationId xmlns:p14="http://schemas.microsoft.com/office/powerpoint/2010/main" val="41997091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23330"/>
          </a:xfrm>
          <a:prstGeom prst="rect">
            <a:avLst/>
          </a:prstGeom>
          <a:solidFill>
            <a:schemeClr val="accent2"/>
          </a:solidFill>
        </p:spPr>
        <p:txBody>
          <a:bodyPr wrap="square" rtlCol="0">
            <a:spAutoFit/>
          </a:bodyPr>
          <a:lstStyle/>
          <a:p>
            <a:r>
              <a:rPr lang="en-US" sz="5400" dirty="0" smtClean="0"/>
              <a:t>                    </a:t>
            </a:r>
            <a:r>
              <a:rPr lang="en-US" sz="5400" dirty="0" err="1" smtClean="0"/>
              <a:t>মূল্যায়ন</a:t>
            </a:r>
            <a:endParaRPr lang="en-US" sz="5400" dirty="0"/>
          </a:p>
        </p:txBody>
      </p:sp>
      <p:sp>
        <p:nvSpPr>
          <p:cNvPr id="3" name="TextBox 2"/>
          <p:cNvSpPr txBox="1"/>
          <p:nvPr/>
        </p:nvSpPr>
        <p:spPr>
          <a:xfrm>
            <a:off x="0" y="1815152"/>
            <a:ext cx="12192000" cy="707886"/>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v"/>
            </a:pPr>
            <a:r>
              <a:rPr lang="bn-BD" sz="2800" dirty="0" smtClean="0"/>
              <a:t> </a:t>
            </a:r>
            <a:r>
              <a:rPr lang="bn-BD" sz="4000" dirty="0" smtClean="0"/>
              <a:t>গুণোত্তর ধারা কি বল</a:t>
            </a:r>
            <a:r>
              <a:rPr lang="en-US" sz="4000" dirty="0" smtClean="0"/>
              <a:t>?</a:t>
            </a:r>
            <a:endParaRPr lang="en-US" sz="4000" dirty="0"/>
          </a:p>
        </p:txBody>
      </p:sp>
      <p:sp>
        <p:nvSpPr>
          <p:cNvPr id="4" name="TextBox 3"/>
          <p:cNvSpPr txBox="1"/>
          <p:nvPr/>
        </p:nvSpPr>
        <p:spPr>
          <a:xfrm>
            <a:off x="1" y="3330054"/>
            <a:ext cx="12192000" cy="707886"/>
          </a:xfrm>
          <a:prstGeom prst="rect">
            <a:avLst/>
          </a:prstGeom>
          <a:solidFill>
            <a:srgbClr val="FF0000"/>
          </a:solidFill>
        </p:spPr>
        <p:txBody>
          <a:bodyPr wrap="square" rtlCol="0">
            <a:spAutoFit/>
          </a:bodyPr>
          <a:lstStyle/>
          <a:p>
            <a:pPr marL="571500" indent="-571500">
              <a:buFont typeface="Wingdings" panose="05000000000000000000" pitchFamily="2" charset="2"/>
              <a:buChar char="v"/>
            </a:pPr>
            <a:r>
              <a:rPr lang="bn-BD" sz="4000" dirty="0" smtClean="0"/>
              <a:t>গুণোত্তর ধারার </a:t>
            </a:r>
            <a:r>
              <a:rPr lang="en-US" sz="4000" dirty="0" smtClean="0"/>
              <a:t>n </a:t>
            </a:r>
            <a:r>
              <a:rPr lang="bn-BD" sz="4000" dirty="0" smtClean="0"/>
              <a:t>তম পদ</a:t>
            </a:r>
            <a:r>
              <a:rPr lang="en-US" sz="4000" dirty="0" err="1" smtClean="0"/>
              <a:t>ের</a:t>
            </a:r>
            <a:r>
              <a:rPr lang="en-US" sz="4000" dirty="0" smtClean="0"/>
              <a:t> </a:t>
            </a:r>
            <a:r>
              <a:rPr lang="en-US" sz="4000" dirty="0" err="1" smtClean="0"/>
              <a:t>সূত্রটি</a:t>
            </a:r>
            <a:r>
              <a:rPr lang="en-US" sz="4000" dirty="0" smtClean="0"/>
              <a:t> </a:t>
            </a:r>
            <a:r>
              <a:rPr lang="en-US" sz="4000" dirty="0" err="1" smtClean="0"/>
              <a:t>বল</a:t>
            </a:r>
            <a:r>
              <a:rPr lang="en-US" sz="4000" dirty="0" smtClean="0"/>
              <a:t>?</a:t>
            </a:r>
            <a:endParaRPr lang="en-US" sz="4000" dirty="0"/>
          </a:p>
        </p:txBody>
      </p:sp>
      <p:sp>
        <p:nvSpPr>
          <p:cNvPr id="5" name="TextBox 4"/>
          <p:cNvSpPr txBox="1"/>
          <p:nvPr/>
        </p:nvSpPr>
        <p:spPr>
          <a:xfrm>
            <a:off x="0" y="4763069"/>
            <a:ext cx="12192000" cy="707886"/>
          </a:xfrm>
          <a:prstGeom prst="rect">
            <a:avLst/>
          </a:prstGeom>
          <a:solidFill>
            <a:schemeClr val="accent6">
              <a:lumMod val="75000"/>
            </a:schemeClr>
          </a:solidFill>
        </p:spPr>
        <p:txBody>
          <a:bodyPr wrap="square" rtlCol="0">
            <a:spAutoFit/>
          </a:bodyPr>
          <a:lstStyle/>
          <a:p>
            <a:pPr marL="571500" indent="-571500">
              <a:buFont typeface="Wingdings" panose="05000000000000000000" pitchFamily="2" charset="2"/>
              <a:buChar char="v"/>
            </a:pPr>
            <a:r>
              <a:rPr lang="bn-BD" sz="4000" dirty="0"/>
              <a:t>গুণোত্তর </a:t>
            </a:r>
            <a:r>
              <a:rPr lang="bn-BD" sz="4000" dirty="0" smtClean="0"/>
              <a:t>ধারার সমষ্টির সূত্র</a:t>
            </a:r>
            <a:r>
              <a:rPr lang="en-US" sz="4000" dirty="0" err="1" smtClean="0"/>
              <a:t>টি</a:t>
            </a:r>
            <a:r>
              <a:rPr lang="en-US" sz="4000" dirty="0" smtClean="0"/>
              <a:t> </a:t>
            </a:r>
            <a:r>
              <a:rPr lang="en-US" sz="4000" dirty="0" err="1" smtClean="0"/>
              <a:t>বল</a:t>
            </a:r>
            <a:r>
              <a:rPr lang="en-US" sz="4000" dirty="0" smtClean="0"/>
              <a:t>?</a:t>
            </a:r>
            <a:endParaRPr lang="en-US" sz="4000" dirty="0"/>
          </a:p>
        </p:txBody>
      </p:sp>
    </p:spTree>
    <p:extLst>
      <p:ext uri="{BB962C8B-B14F-4D97-AF65-F5344CB8AC3E}">
        <p14:creationId xmlns:p14="http://schemas.microsoft.com/office/powerpoint/2010/main" val="12944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2000" cy="4708981"/>
          </a:xfrm>
          <a:prstGeom prst="rect">
            <a:avLst/>
          </a:prstGeom>
          <a:solidFill>
            <a:schemeClr val="accent6"/>
          </a:solidFill>
        </p:spPr>
        <p:txBody>
          <a:bodyPr wrap="square" rtlCol="0">
            <a:spAutoFit/>
          </a:bodyPr>
          <a:lstStyle/>
          <a:p>
            <a:r>
              <a:rPr lang="en-US" sz="6000" dirty="0" smtClean="0"/>
              <a:t>                </a:t>
            </a:r>
            <a:r>
              <a:rPr lang="en-US" sz="6000" dirty="0" err="1" smtClean="0"/>
              <a:t>বাড়ির</a:t>
            </a:r>
            <a:r>
              <a:rPr lang="en-US" sz="6000" dirty="0" smtClean="0"/>
              <a:t> </a:t>
            </a:r>
            <a:r>
              <a:rPr lang="en-US" sz="6000" dirty="0" err="1" smtClean="0"/>
              <a:t>কাজ</a:t>
            </a:r>
            <a:endParaRPr lang="en-US" sz="6000" dirty="0" smtClean="0"/>
          </a:p>
          <a:p>
            <a:endParaRPr lang="en-US" sz="6000" dirty="0"/>
          </a:p>
          <a:p>
            <a:endParaRPr lang="en-US" sz="6000" dirty="0" smtClean="0"/>
          </a:p>
          <a:p>
            <a:endParaRPr lang="en-US" sz="6000" dirty="0"/>
          </a:p>
          <a:p>
            <a:endParaRPr lang="en-US" sz="6000" dirty="0" smtClean="0"/>
          </a:p>
        </p:txBody>
      </p:sp>
      <p:sp>
        <p:nvSpPr>
          <p:cNvPr id="3" name="TextBox 2"/>
          <p:cNvSpPr txBox="1"/>
          <p:nvPr/>
        </p:nvSpPr>
        <p:spPr>
          <a:xfrm>
            <a:off x="0" y="4837625"/>
            <a:ext cx="12192001" cy="1938992"/>
          </a:xfrm>
          <a:prstGeom prst="rect">
            <a:avLst/>
          </a:prstGeom>
          <a:solidFill>
            <a:schemeClr val="accent2"/>
          </a:solidFill>
        </p:spPr>
        <p:txBody>
          <a:bodyPr wrap="square" rtlCol="0">
            <a:spAutoFit/>
          </a:bodyPr>
          <a:lstStyle/>
          <a:p>
            <a:r>
              <a:rPr lang="en-US" sz="4400" dirty="0" err="1" smtClean="0"/>
              <a:t>সমস্যাঃ</a:t>
            </a:r>
            <a:r>
              <a:rPr lang="en-US" sz="4800" dirty="0"/>
              <a:t> </a:t>
            </a:r>
            <a:r>
              <a:rPr lang="en-US" sz="3600" dirty="0" smtClean="0"/>
              <a:t>5+10+20+…….. </a:t>
            </a:r>
            <a:r>
              <a:rPr lang="en-US" sz="3600" dirty="0" err="1" smtClean="0"/>
              <a:t>ধারাটির</a:t>
            </a:r>
            <a:r>
              <a:rPr lang="en-US" sz="3600" dirty="0" smtClean="0"/>
              <a:t> </a:t>
            </a:r>
            <a:r>
              <a:rPr lang="en-US" sz="3600" dirty="0" err="1" smtClean="0"/>
              <a:t>প্রথম</a:t>
            </a:r>
            <a:r>
              <a:rPr lang="en-US" sz="3600" dirty="0" smtClean="0"/>
              <a:t> </a:t>
            </a:r>
            <a:r>
              <a:rPr lang="en-US" sz="3600" dirty="0" err="1" smtClean="0"/>
              <a:t>বারোটি</a:t>
            </a:r>
            <a:r>
              <a:rPr lang="en-US" sz="3600" dirty="0" smtClean="0"/>
              <a:t> </a:t>
            </a:r>
            <a:r>
              <a:rPr lang="en-US" sz="3600" dirty="0" err="1" smtClean="0"/>
              <a:t>পদের</a:t>
            </a:r>
            <a:r>
              <a:rPr lang="en-US" sz="3600" dirty="0" smtClean="0"/>
              <a:t> </a:t>
            </a:r>
            <a:r>
              <a:rPr lang="en-US" sz="3600" dirty="0" err="1" smtClean="0"/>
              <a:t>সমষ্টি</a:t>
            </a:r>
            <a:r>
              <a:rPr lang="en-US" sz="3600" dirty="0" smtClean="0"/>
              <a:t> </a:t>
            </a:r>
            <a:r>
              <a:rPr lang="en-US" sz="3600" dirty="0" err="1" smtClean="0"/>
              <a:t>নির্ণয়</a:t>
            </a:r>
            <a:r>
              <a:rPr lang="en-US" sz="3600" dirty="0" smtClean="0"/>
              <a:t> </a:t>
            </a:r>
            <a:r>
              <a:rPr lang="en-US" sz="3600" dirty="0" err="1" smtClean="0"/>
              <a:t>কর</a:t>
            </a:r>
            <a:endParaRPr lang="en-US" sz="3600" dirty="0" smtClean="0"/>
          </a:p>
          <a:p>
            <a:endParaRPr lang="en-US" sz="36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011" y="0"/>
            <a:ext cx="4339988" cy="4312693"/>
          </a:xfrm>
          <a:prstGeom prst="rect">
            <a:avLst/>
          </a:prstGeom>
        </p:spPr>
      </p:pic>
    </p:spTree>
    <p:extLst>
      <p:ext uri="{BB962C8B-B14F-4D97-AF65-F5344CB8AC3E}">
        <p14:creationId xmlns:p14="http://schemas.microsoft.com/office/powerpoint/2010/main" val="19805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77482" y="0"/>
            <a:ext cx="7772400" cy="1685499"/>
          </a:xfrm>
          <a:prstGeom prst="rect">
            <a:avLst/>
          </a:prstGeom>
          <a:solidFill>
            <a:srgbClr val="FFC000"/>
          </a:solidFill>
        </p:spPr>
        <p:txBody>
          <a:bodyPr numCol="1">
            <a:prstTxWarp prst="textChevron">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err="1" smtClean="0">
                <a:solidFill>
                  <a:srgbClr val="FF0000"/>
                </a:solidFill>
                <a:latin typeface="NikoshBAN" panose="02000000000000000000" pitchFamily="2" charset="0"/>
                <a:cs typeface="NikoshBAN" panose="02000000000000000000" pitchFamily="2" charset="0"/>
              </a:rPr>
              <a:t>ধন্যবাদ</a:t>
            </a:r>
            <a:endParaRPr lang="en-US" sz="88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0" y="2251880"/>
            <a:ext cx="12192000" cy="4688006"/>
          </a:xfrm>
          <a:prstGeom prst="rect">
            <a:avLst/>
          </a:prstGeom>
          <a:solidFill>
            <a:srgbClr val="FF0000"/>
          </a:solid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579" y="2799497"/>
            <a:ext cx="6096000" cy="3429000"/>
          </a:xfrm>
          <a:prstGeom prst="rect">
            <a:avLst/>
          </a:prstGeom>
        </p:spPr>
      </p:pic>
    </p:spTree>
    <p:extLst>
      <p:ext uri="{BB962C8B-B14F-4D97-AF65-F5344CB8AC3E}">
        <p14:creationId xmlns:p14="http://schemas.microsoft.com/office/powerpoint/2010/main" val="314895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10210800" cy="1015663"/>
          </a:xfrm>
          <a:prstGeom prst="rect">
            <a:avLst/>
          </a:prstGeom>
          <a:solidFill>
            <a:schemeClr val="accent6">
              <a:lumMod val="40000"/>
              <a:lumOff val="6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err="1" smtClean="0">
                <a:ln>
                  <a:noFill/>
                </a:ln>
                <a:solidFill>
                  <a:schemeClr val="tx1"/>
                </a:solidFill>
                <a:effectLst/>
                <a:uLnTx/>
                <a:uFillTx/>
                <a:latin typeface="NikoshLightBAN" pitchFamily="2" charset="0"/>
                <a:cs typeface="NikoshLightBAN" pitchFamily="2" charset="0"/>
              </a:rPr>
              <a:t>শিক্ষক</a:t>
            </a:r>
            <a:r>
              <a:rPr kumimoji="0" lang="en-US" sz="6000" b="1" i="0" u="none" strike="noStrike" kern="1200" cap="none" spc="0" normalizeH="0" baseline="0" noProof="0" dirty="0" smtClean="0">
                <a:ln>
                  <a:noFill/>
                </a:ln>
                <a:solidFill>
                  <a:schemeClr val="tx1"/>
                </a:solidFill>
                <a:effectLst/>
                <a:uLnTx/>
                <a:uFillTx/>
                <a:latin typeface="NikoshLightBAN" pitchFamily="2" charset="0"/>
                <a:cs typeface="NikoshLightBAN" pitchFamily="2" charset="0"/>
              </a:rPr>
              <a:t> </a:t>
            </a:r>
            <a:r>
              <a:rPr kumimoji="0" lang="bn-BD" sz="6000" b="1" i="0" u="none" strike="noStrike" kern="1200" cap="none" spc="0" normalizeH="0" baseline="0" noProof="0" dirty="0" smtClean="0">
                <a:ln>
                  <a:noFill/>
                </a:ln>
                <a:solidFill>
                  <a:schemeClr val="tx1"/>
                </a:solidFill>
                <a:effectLst/>
                <a:uLnTx/>
                <a:uFillTx/>
                <a:latin typeface="NikoshLightBAN" pitchFamily="2" charset="0"/>
                <a:cs typeface="NikoshLightBAN" pitchFamily="2" charset="0"/>
              </a:rPr>
              <a:t>পরিচিতি</a:t>
            </a:r>
            <a:r>
              <a:rPr kumimoji="0" lang="bn-BD" sz="6000" b="0" i="0" u="none" strike="noStrike" kern="1200" cap="none" spc="0" normalizeH="0" baseline="0" noProof="0" dirty="0" smtClean="0">
                <a:ln>
                  <a:noFill/>
                </a:ln>
                <a:solidFill>
                  <a:schemeClr val="tx1"/>
                </a:solidFill>
                <a:effectLst/>
                <a:uLnTx/>
                <a:uFillTx/>
                <a:latin typeface="NikoshLightBAN" pitchFamily="2" charset="0"/>
                <a:cs typeface="NikoshLightBAN" pitchFamily="2" charset="0"/>
              </a:rPr>
              <a:t> </a:t>
            </a:r>
            <a:endParaRPr kumimoji="0" lang="en-US" sz="6000" b="0" i="0" u="none" strike="noStrike" kern="1200" cap="none" spc="0" normalizeH="0" baseline="0" noProof="0" dirty="0">
              <a:ln>
                <a:noFill/>
              </a:ln>
              <a:solidFill>
                <a:schemeClr val="tx1"/>
              </a:solidFill>
              <a:effectLst/>
              <a:uLnTx/>
              <a:uFillTx/>
              <a:latin typeface="NikoshLightBAN" pitchFamily="2" charset="0"/>
              <a:cs typeface="NikoshLightBAN" pitchFamily="2" charset="0"/>
            </a:endParaRPr>
          </a:p>
        </p:txBody>
      </p:sp>
      <p:sp>
        <p:nvSpPr>
          <p:cNvPr id="3" name="Subtitle 2"/>
          <p:cNvSpPr txBox="1">
            <a:spLocks/>
          </p:cNvSpPr>
          <p:nvPr/>
        </p:nvSpPr>
        <p:spPr>
          <a:xfrm>
            <a:off x="0" y="1965278"/>
            <a:ext cx="10210800" cy="3254991"/>
          </a:xfrm>
          <a:prstGeom prst="rect">
            <a:avLst/>
          </a:prstGeom>
          <a:solidFill>
            <a:srgbClr val="FFC000"/>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অনিরুদ্ধ</a:t>
            </a:r>
            <a:r>
              <a:rPr kumimoji="0" lang="en-US" sz="36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r>
              <a:rPr kumimoji="0" lang="en-US" sz="3600" b="1"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বৈরাগী</a:t>
            </a:r>
            <a:r>
              <a:rPr kumimoji="0" lang="bn-BD"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সহকারি শিক্ষক</a:t>
            </a:r>
            <a:r>
              <a:rPr kumimoji="0" lang="en-US"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r>
              <a:rPr kumimoji="0" lang="bn-BD"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(গণিত)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মহেশ্বরপাশা</a:t>
            </a:r>
            <a:r>
              <a:rPr kumimoji="0" lang="en-US"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মাধ্যমিক</a:t>
            </a:r>
            <a:r>
              <a:rPr kumimoji="0" lang="bn-BD"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বিদ্যালয়,</a:t>
            </a:r>
            <a:r>
              <a:rPr kumimoji="0" lang="en-US"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কুয়েট</a:t>
            </a:r>
            <a:r>
              <a:rPr kumimoji="0" lang="en-US"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a:t>
            </a:r>
            <a:r>
              <a:rPr kumimoji="0" lang="en-US" sz="40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r>
              <a:rPr kumimoji="0" lang="en-US" sz="3200" b="1" i="0" u="none" strike="noStrike" kern="1200" cap="none" spc="0" normalizeH="0" baseline="0" noProof="0" dirty="0" err="1" smtClean="0">
                <a:ln>
                  <a:noFill/>
                </a:ln>
                <a:solidFill>
                  <a:schemeClr val="tx1"/>
                </a:solidFill>
                <a:effectLst/>
                <a:uLnTx/>
                <a:uFillTx/>
                <a:latin typeface="NikoshBAN" pitchFamily="2" charset="0"/>
                <a:cs typeface="NikoshBAN" pitchFamily="2" charset="0"/>
              </a:rPr>
              <a:t>খুলনা</a:t>
            </a:r>
            <a:r>
              <a:rPr kumimoji="0" lang="en-US" sz="3200" b="1" i="0" u="none" strike="noStrike" kern="1200" cap="none" spc="0" normalizeH="0" baseline="0" noProof="0" dirty="0" smtClean="0">
                <a:ln>
                  <a:noFill/>
                </a:ln>
                <a:solidFill>
                  <a:schemeClr val="tx1"/>
                </a:solidFill>
                <a:effectLst/>
                <a:uLnTx/>
                <a:uFillTx/>
                <a:latin typeface="NikoshBAN" pitchFamily="2" charset="0"/>
                <a:cs typeface="NikoshBAN" pitchFamily="2" charset="0"/>
              </a:rPr>
              <a:t>।</a:t>
            </a:r>
            <a:r>
              <a:rPr kumimoji="0" lang="bn-BD" sz="4400" b="0" i="0" u="none" strike="noStrike" kern="1200" cap="none" spc="0" normalizeH="0" baseline="0" noProof="0" dirty="0" smtClean="0">
                <a:ln>
                  <a:noFill/>
                </a:ln>
                <a:solidFill>
                  <a:schemeClr val="tx1"/>
                </a:solidFill>
                <a:effectLst/>
                <a:uLnTx/>
                <a:uFillTx/>
                <a:latin typeface="NikoshBAN" pitchFamily="2" charset="0"/>
                <a:cs typeface="NikoshBAN" pitchFamily="2" charset="0"/>
              </a:rPr>
              <a:t> </a:t>
            </a:r>
            <a:endParaRPr kumimoji="0" lang="en-US" sz="4000" b="0" i="0" u="none" strike="noStrike" kern="1200" cap="none" spc="0" normalizeH="0" baseline="0" noProof="0" dirty="0" smtClean="0">
              <a:ln>
                <a:noFill/>
              </a:ln>
              <a:solidFill>
                <a:schemeClr val="tx1"/>
              </a:solidFill>
              <a:effectLst/>
              <a:uLnTx/>
              <a:uFillTx/>
              <a:latin typeface="NikoshBAN" pitchFamily="2" charset="0"/>
              <a:cs typeface="NikoshBAN" pitchFamily="2" charset="0"/>
            </a:endParaRPr>
          </a:p>
        </p:txBody>
      </p:sp>
      <p:pic>
        <p:nvPicPr>
          <p:cNvPr id="4" name="Picture 3" descr="Bairagi.jpg"/>
          <p:cNvPicPr>
            <a:picLocks noChangeAspect="1"/>
          </p:cNvPicPr>
          <p:nvPr/>
        </p:nvPicPr>
        <p:blipFill>
          <a:blip r:embed="rId2" cstate="print"/>
          <a:stretch>
            <a:fillRect/>
          </a:stretch>
        </p:blipFill>
        <p:spPr>
          <a:xfrm>
            <a:off x="10210800" y="0"/>
            <a:ext cx="1981200" cy="2133600"/>
          </a:xfrm>
          <a:prstGeom prst="rect">
            <a:avLst/>
          </a:prstGeom>
        </p:spPr>
      </p:pic>
    </p:spTree>
    <p:extLst>
      <p:ext uri="{BB962C8B-B14F-4D97-AF65-F5344CB8AC3E}">
        <p14:creationId xmlns:p14="http://schemas.microsoft.com/office/powerpoint/2010/main" val="341539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74460"/>
            <a:ext cx="12192000" cy="4783540"/>
          </a:xfrm>
          <a:prstGeom prst="rect">
            <a:avLst/>
          </a:prstGeom>
          <a:solidFill>
            <a:schemeClr val="accent2"/>
          </a:solidFill>
        </p:spPr>
        <p:txBody>
          <a:bodyPr wrap="square" rtlCol="0">
            <a:spAutoFit/>
          </a:bodyPr>
          <a:lstStyle/>
          <a:p>
            <a:endParaRPr lang="en-US" dirty="0"/>
          </a:p>
        </p:txBody>
      </p:sp>
      <p:sp>
        <p:nvSpPr>
          <p:cNvPr id="3" name="Oval 2"/>
          <p:cNvSpPr/>
          <p:nvPr/>
        </p:nvSpPr>
        <p:spPr>
          <a:xfrm>
            <a:off x="2241645" y="2234821"/>
            <a:ext cx="7915702" cy="44628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4800" kern="0" dirty="0"/>
              <a:t>শ্রেণিঃ</a:t>
            </a:r>
            <a:r>
              <a:rPr lang="en-US" sz="4800" kern="0" dirty="0"/>
              <a:t> </a:t>
            </a:r>
            <a:r>
              <a:rPr lang="en-US" sz="4800" kern="0" dirty="0" err="1"/>
              <a:t>দশম</a:t>
            </a:r>
            <a:endParaRPr lang="bn-BD" sz="4800" kern="0" dirty="0"/>
          </a:p>
          <a:p>
            <a:pPr lvl="0" algn="ctr">
              <a:defRPr/>
            </a:pPr>
            <a:r>
              <a:rPr lang="bn-BD" sz="4800" kern="0" dirty="0"/>
              <a:t>বিষয়ঃ</a:t>
            </a:r>
            <a:r>
              <a:rPr lang="en-US" sz="4800" kern="0" dirty="0"/>
              <a:t> </a:t>
            </a:r>
            <a:r>
              <a:rPr lang="en-US" sz="4800" kern="0" dirty="0" err="1"/>
              <a:t>গণিত</a:t>
            </a:r>
            <a:endParaRPr lang="bn-BD" sz="4800" kern="0" dirty="0"/>
          </a:p>
          <a:p>
            <a:pPr lvl="0" algn="ctr">
              <a:defRPr/>
            </a:pPr>
            <a:r>
              <a:rPr lang="bn-BD" sz="4800" kern="0" dirty="0"/>
              <a:t>অধ্যায়ঃ</a:t>
            </a:r>
            <a:r>
              <a:rPr lang="en-US" sz="4800" kern="0" dirty="0"/>
              <a:t> ১৩.২</a:t>
            </a:r>
          </a:p>
          <a:p>
            <a:pPr lvl="0" algn="ctr">
              <a:defRPr/>
            </a:pPr>
            <a:r>
              <a:rPr lang="bn-BD" sz="4800" kern="0" dirty="0"/>
              <a:t>সময়ঃ ৫০ মিনিট</a:t>
            </a:r>
            <a:endParaRPr lang="en-US" sz="4800" kern="0" dirty="0"/>
          </a:p>
        </p:txBody>
      </p:sp>
      <p:sp>
        <p:nvSpPr>
          <p:cNvPr id="4" name="Title 3"/>
          <p:cNvSpPr txBox="1">
            <a:spLocks/>
          </p:cNvSpPr>
          <p:nvPr/>
        </p:nvSpPr>
        <p:spPr>
          <a:xfrm>
            <a:off x="1094096" y="0"/>
            <a:ext cx="10210800" cy="1015663"/>
          </a:xfrm>
          <a:prstGeom prst="rect">
            <a:avLst/>
          </a:prstGeom>
          <a:solidFill>
            <a:schemeClr val="accent5">
              <a:lumMod val="75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err="1" smtClean="0">
                <a:ln>
                  <a:noFill/>
                </a:ln>
                <a:solidFill>
                  <a:schemeClr val="tx1"/>
                </a:solidFill>
                <a:effectLst/>
                <a:uLnTx/>
                <a:uFillTx/>
                <a:latin typeface="NikoshLightBAN" pitchFamily="2" charset="0"/>
                <a:cs typeface="NikoshLightBAN" pitchFamily="2" charset="0"/>
              </a:rPr>
              <a:t>পাঠ</a:t>
            </a:r>
            <a:r>
              <a:rPr kumimoji="0" lang="en-US" sz="6000" b="1" i="0" u="none" strike="noStrike" kern="1200" cap="none" spc="0" normalizeH="0" baseline="0" noProof="0" dirty="0" smtClean="0">
                <a:ln>
                  <a:noFill/>
                </a:ln>
                <a:solidFill>
                  <a:schemeClr val="tx1"/>
                </a:solidFill>
                <a:effectLst/>
                <a:uLnTx/>
                <a:uFillTx/>
                <a:latin typeface="NikoshLightBAN" pitchFamily="2" charset="0"/>
                <a:cs typeface="NikoshLightBAN" pitchFamily="2" charset="0"/>
              </a:rPr>
              <a:t> </a:t>
            </a:r>
            <a:r>
              <a:rPr kumimoji="0" lang="bn-BD" sz="6000" b="1" i="0" u="none" strike="noStrike" kern="1200" cap="none" spc="0" normalizeH="0" baseline="0" noProof="0" dirty="0" smtClean="0">
                <a:ln>
                  <a:noFill/>
                </a:ln>
                <a:solidFill>
                  <a:schemeClr val="tx1"/>
                </a:solidFill>
                <a:effectLst/>
                <a:uLnTx/>
                <a:uFillTx/>
                <a:latin typeface="NikoshLightBAN" pitchFamily="2" charset="0"/>
                <a:cs typeface="NikoshLightBAN" pitchFamily="2" charset="0"/>
              </a:rPr>
              <a:t>পরিচিতি</a:t>
            </a:r>
            <a:r>
              <a:rPr kumimoji="0" lang="bn-BD" sz="6000" b="0" i="0" u="none" strike="noStrike" kern="1200" cap="none" spc="0" normalizeH="0" baseline="0" noProof="0" dirty="0" smtClean="0">
                <a:ln>
                  <a:noFill/>
                </a:ln>
                <a:solidFill>
                  <a:schemeClr val="tx1"/>
                </a:solidFill>
                <a:effectLst/>
                <a:uLnTx/>
                <a:uFillTx/>
                <a:latin typeface="NikoshLightBAN" pitchFamily="2" charset="0"/>
                <a:cs typeface="NikoshLightBAN" pitchFamily="2" charset="0"/>
              </a:rPr>
              <a:t> </a:t>
            </a:r>
            <a:endParaRPr kumimoji="0" lang="en-US" sz="6000" b="0" i="0" u="none" strike="noStrike" kern="1200" cap="none" spc="0" normalizeH="0" baseline="0" noProof="0" dirty="0">
              <a:ln>
                <a:noFill/>
              </a:ln>
              <a:solidFill>
                <a:schemeClr val="tx1"/>
              </a:solidFill>
              <a:effectLst/>
              <a:uLnTx/>
              <a:uFillTx/>
              <a:latin typeface="NikoshLightBAN" pitchFamily="2" charset="0"/>
              <a:cs typeface="NikoshLightBAN" pitchFamily="2" charset="0"/>
            </a:endParaRPr>
          </a:p>
        </p:txBody>
      </p:sp>
    </p:spTree>
    <p:extLst>
      <p:ext uri="{BB962C8B-B14F-4D97-AF65-F5344CB8AC3E}">
        <p14:creationId xmlns:p14="http://schemas.microsoft.com/office/powerpoint/2010/main" val="15780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886"/>
            <a:ext cx="12192000" cy="6762466"/>
          </a:xfrm>
          <a:prstGeom prst="rect">
            <a:avLst/>
          </a:prstGeom>
          <a:solidFill>
            <a:srgbClr val="FF0000"/>
          </a:solidFill>
        </p:spPr>
        <p:txBody>
          <a:bodyPr wrap="square" rtlCol="0">
            <a:spAutoFit/>
          </a:bodyPr>
          <a:lstStyle/>
          <a:p>
            <a:endParaRPr lang="en-US" dirty="0"/>
          </a:p>
        </p:txBody>
      </p:sp>
      <p:sp>
        <p:nvSpPr>
          <p:cNvPr id="9" name="TextBox 8"/>
          <p:cNvSpPr txBox="1"/>
          <p:nvPr/>
        </p:nvSpPr>
        <p:spPr>
          <a:xfrm>
            <a:off x="627797" y="1160060"/>
            <a:ext cx="1801504" cy="1651379"/>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16556" y="1717154"/>
            <a:ext cx="1014858" cy="1173711"/>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45809" y="3010277"/>
            <a:ext cx="1096747" cy="1132768"/>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48169" y="1769114"/>
            <a:ext cx="859075" cy="1069789"/>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121500" y="558107"/>
            <a:ext cx="912413" cy="1069789"/>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68970" y="3002034"/>
            <a:ext cx="1103574" cy="1156078"/>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02978" y="4275805"/>
            <a:ext cx="1158929" cy="123270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536330" y="837489"/>
            <a:ext cx="1023582" cy="1272938"/>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012845">
            <a:off x="5533827" y="1873334"/>
            <a:ext cx="1059546" cy="1030690"/>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505858" y="-26569"/>
            <a:ext cx="1051164" cy="1148402"/>
          </a:xfrm>
          <a:prstGeom prst="rect">
            <a:avLst/>
          </a:prstGeom>
        </p:spPr>
      </p:pic>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637674" y="2760466"/>
            <a:ext cx="989292" cy="1037515"/>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827091" y="3492488"/>
            <a:ext cx="702580" cy="1129637"/>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840657" y="4183558"/>
            <a:ext cx="741536" cy="1115366"/>
          </a:xfrm>
          <a:prstGeom prst="rect">
            <a:avLst/>
          </a:prstGeom>
          <a:noFill/>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003421">
            <a:off x="5893464" y="4914443"/>
            <a:ext cx="680906" cy="1033155"/>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5773787" y="5585061"/>
            <a:ext cx="770916" cy="1219731"/>
          </a:xfrm>
          <a:prstGeom prst="rect">
            <a:avLst/>
          </a:prstGeom>
        </p:spPr>
      </p:pic>
      <p:sp>
        <p:nvSpPr>
          <p:cNvPr id="2" name="Oval 1"/>
          <p:cNvSpPr/>
          <p:nvPr/>
        </p:nvSpPr>
        <p:spPr>
          <a:xfrm>
            <a:off x="6971826" y="1549208"/>
            <a:ext cx="5141222" cy="2859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FF00"/>
                </a:solidFill>
              </a:rPr>
              <a:t>শিক্ষার্থী</a:t>
            </a:r>
            <a:r>
              <a:rPr lang="en-US" sz="4800" dirty="0" smtClean="0">
                <a:solidFill>
                  <a:srgbClr val="FFFF00"/>
                </a:solidFill>
              </a:rPr>
              <a:t> </a:t>
            </a:r>
            <a:r>
              <a:rPr lang="en-US" sz="4800" dirty="0" err="1" smtClean="0">
                <a:solidFill>
                  <a:srgbClr val="FFFF00"/>
                </a:solidFill>
              </a:rPr>
              <a:t>বন্ধুরা</a:t>
            </a:r>
            <a:r>
              <a:rPr lang="en-US" sz="4800" dirty="0" smtClean="0">
                <a:solidFill>
                  <a:srgbClr val="FFFF00"/>
                </a:solidFill>
              </a:rPr>
              <a:t> </a:t>
            </a:r>
            <a:r>
              <a:rPr lang="en-US" sz="4800" dirty="0" err="1" smtClean="0">
                <a:solidFill>
                  <a:srgbClr val="FFFF00"/>
                </a:solidFill>
              </a:rPr>
              <a:t>তোমারা</a:t>
            </a:r>
            <a:r>
              <a:rPr lang="en-US" sz="4800" dirty="0" smtClean="0">
                <a:solidFill>
                  <a:srgbClr val="FFFF00"/>
                </a:solidFill>
              </a:rPr>
              <a:t> </a:t>
            </a:r>
            <a:r>
              <a:rPr lang="en-US" sz="4800" dirty="0" err="1" smtClean="0">
                <a:solidFill>
                  <a:srgbClr val="FFFF00"/>
                </a:solidFill>
              </a:rPr>
              <a:t>লক্ষ</a:t>
            </a:r>
            <a:r>
              <a:rPr lang="en-US" sz="4800" dirty="0" smtClean="0">
                <a:solidFill>
                  <a:srgbClr val="FFFF00"/>
                </a:solidFill>
              </a:rPr>
              <a:t> </a:t>
            </a:r>
            <a:r>
              <a:rPr lang="en-US" sz="4800" dirty="0" err="1" smtClean="0">
                <a:solidFill>
                  <a:srgbClr val="FFFF00"/>
                </a:solidFill>
              </a:rPr>
              <a:t>কর</a:t>
            </a:r>
            <a:endParaRPr lang="en-US" sz="4800" dirty="0">
              <a:solidFill>
                <a:srgbClr val="FFFF00"/>
              </a:solidFill>
            </a:endParaRPr>
          </a:p>
        </p:txBody>
      </p:sp>
    </p:spTree>
    <p:extLst>
      <p:ext uri="{BB962C8B-B14F-4D97-AF65-F5344CB8AC3E}">
        <p14:creationId xmlns:p14="http://schemas.microsoft.com/office/powerpoint/2010/main" val="747146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296"/>
            <a:ext cx="12192000" cy="6619164"/>
          </a:xfrm>
          <a:prstGeom prst="rect">
            <a:avLst/>
          </a:prstGeom>
          <a:solidFill>
            <a:schemeClr val="accent4"/>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310" y="-27295"/>
            <a:ext cx="7735380" cy="4572638"/>
          </a:xfrm>
          <a:prstGeom prst="rect">
            <a:avLst/>
          </a:prstGeom>
        </p:spPr>
      </p:pic>
      <p:sp>
        <p:nvSpPr>
          <p:cNvPr id="5" name="TextBox 4"/>
          <p:cNvSpPr txBox="1"/>
          <p:nvPr/>
        </p:nvSpPr>
        <p:spPr>
          <a:xfrm>
            <a:off x="0" y="4769118"/>
            <a:ext cx="12192000" cy="1815882"/>
          </a:xfrm>
          <a:prstGeom prst="rect">
            <a:avLst/>
          </a:prstGeom>
          <a:solidFill>
            <a:schemeClr val="accent2">
              <a:lumMod val="75000"/>
            </a:schemeClr>
          </a:solidFill>
        </p:spPr>
        <p:txBody>
          <a:bodyPr wrap="square" rtlCol="0">
            <a:spAutoFit/>
          </a:bodyPr>
          <a:lstStyle/>
          <a:p>
            <a:r>
              <a:rPr lang="en-US" sz="2800" dirty="0" err="1" smtClean="0"/>
              <a:t>শিক্ষা</a:t>
            </a:r>
            <a:r>
              <a:rPr lang="bn-BD" sz="2800" dirty="0" smtClean="0"/>
              <a:t>র্থী বন্ধুরা তোমরা </a:t>
            </a:r>
            <a:r>
              <a:rPr lang="en-US" sz="2800" dirty="0" err="1" smtClean="0"/>
              <a:t>উপরের</a:t>
            </a:r>
            <a:r>
              <a:rPr lang="en-US" sz="2800" dirty="0" smtClean="0"/>
              <a:t> </a:t>
            </a:r>
            <a:r>
              <a:rPr lang="en-US" sz="2800" dirty="0" err="1" smtClean="0"/>
              <a:t>পাখির</a:t>
            </a:r>
            <a:r>
              <a:rPr lang="en-US" sz="2800" dirty="0" smtClean="0"/>
              <a:t> </a:t>
            </a:r>
            <a:r>
              <a:rPr lang="en-US" sz="2800" dirty="0" err="1" smtClean="0"/>
              <a:t>দল</a:t>
            </a:r>
            <a:r>
              <a:rPr lang="en-US" sz="2800" dirty="0" smtClean="0"/>
              <a:t> </a:t>
            </a:r>
            <a:r>
              <a:rPr lang="en-US" sz="2800" dirty="0" err="1" smtClean="0"/>
              <a:t>গুলোর</a:t>
            </a:r>
            <a:r>
              <a:rPr lang="bn-BD" sz="2800" dirty="0" smtClean="0"/>
              <a:t> </a:t>
            </a:r>
            <a:r>
              <a:rPr lang="en-US" sz="2800" dirty="0" err="1" smtClean="0"/>
              <a:t>দিকে</a:t>
            </a:r>
            <a:r>
              <a:rPr lang="en-US" sz="2800" dirty="0" smtClean="0"/>
              <a:t> </a:t>
            </a:r>
            <a:r>
              <a:rPr lang="bn-BD" sz="2800" dirty="0" smtClean="0"/>
              <a:t>লক্ষ কর-</a:t>
            </a:r>
            <a:endParaRPr lang="en-US" sz="2800" dirty="0" smtClean="0"/>
          </a:p>
          <a:p>
            <a:r>
              <a:rPr lang="en-US" sz="2800" dirty="0" err="1" smtClean="0"/>
              <a:t>যে</a:t>
            </a:r>
            <a:r>
              <a:rPr lang="en-US" sz="2800" dirty="0" smtClean="0"/>
              <a:t> </a:t>
            </a:r>
            <a:r>
              <a:rPr lang="en-US" sz="2800" dirty="0" err="1" smtClean="0"/>
              <a:t>কোনো</a:t>
            </a:r>
            <a:r>
              <a:rPr lang="en-US" sz="2800" dirty="0" smtClean="0"/>
              <a:t> </a:t>
            </a:r>
            <a:r>
              <a:rPr lang="en-US" sz="2800" dirty="0" err="1" smtClean="0"/>
              <a:t>পাখির</a:t>
            </a:r>
            <a:r>
              <a:rPr lang="en-US" sz="2800" dirty="0" smtClean="0"/>
              <a:t> </a:t>
            </a:r>
            <a:r>
              <a:rPr lang="en-US" sz="2800" dirty="0" err="1" smtClean="0"/>
              <a:t>দলের</a:t>
            </a:r>
            <a:r>
              <a:rPr lang="en-US" sz="2800" dirty="0" smtClean="0"/>
              <a:t> </a:t>
            </a:r>
            <a:r>
              <a:rPr lang="en-US" sz="2800" dirty="0" err="1" smtClean="0"/>
              <a:t>সংখ্যা</a:t>
            </a:r>
            <a:r>
              <a:rPr lang="en-US" sz="2800" dirty="0" smtClean="0"/>
              <a:t> </a:t>
            </a:r>
            <a:r>
              <a:rPr lang="en-US" sz="2800" dirty="0" err="1" smtClean="0"/>
              <a:t>থেকে</a:t>
            </a:r>
            <a:r>
              <a:rPr lang="en-US" sz="2800" dirty="0" smtClean="0"/>
              <a:t> </a:t>
            </a:r>
            <a:r>
              <a:rPr lang="en-US" sz="2800" dirty="0" err="1" smtClean="0"/>
              <a:t>তার</a:t>
            </a:r>
            <a:r>
              <a:rPr lang="en-US" sz="2800" dirty="0" smtClean="0"/>
              <a:t> </a:t>
            </a:r>
            <a:r>
              <a:rPr lang="en-US" sz="2800" dirty="0" err="1" smtClean="0"/>
              <a:t>পূর্র</a:t>
            </a:r>
            <a:r>
              <a:rPr lang="bn-BD" sz="2800" dirty="0" smtClean="0"/>
              <a:t>বর্তী পাখির দলের সংখ্যা ভাগ করলে ভাগফল একই হয়। তখন আমরা বলতে পারব পাখিগুলোর সংখ্যা গুণোত্তর ধারা গঠন করেছে।</a:t>
            </a:r>
          </a:p>
        </p:txBody>
      </p:sp>
    </p:spTree>
    <p:extLst>
      <p:ext uri="{BB962C8B-B14F-4D97-AF65-F5344CB8AC3E}">
        <p14:creationId xmlns:p14="http://schemas.microsoft.com/office/powerpoint/2010/main" val="3621972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1323439"/>
          </a:xfrm>
          <a:prstGeom prst="rect">
            <a:avLst/>
          </a:prstGeom>
          <a:solidFill>
            <a:srgbClr val="FF0000"/>
          </a:solidFill>
        </p:spPr>
        <p:txBody>
          <a:bodyPr wrap="square" rtlCol="0">
            <a:spAutoFit/>
          </a:bodyPr>
          <a:lstStyle/>
          <a:p>
            <a:r>
              <a:rPr lang="bn-BD" sz="8000" dirty="0" smtClean="0"/>
              <a:t>   </a:t>
            </a:r>
            <a:r>
              <a:rPr lang="en-US" sz="6000" dirty="0" err="1" smtClean="0"/>
              <a:t>আজ</a:t>
            </a:r>
            <a:r>
              <a:rPr lang="bn-BD" sz="6000" dirty="0" smtClean="0"/>
              <a:t>কে</a:t>
            </a:r>
            <a:r>
              <a:rPr lang="en-US" sz="6000" dirty="0" smtClean="0"/>
              <a:t>র </a:t>
            </a:r>
            <a:r>
              <a:rPr lang="bn-BD" sz="6000" dirty="0" smtClean="0"/>
              <a:t>পাঠ</a:t>
            </a:r>
            <a:r>
              <a:rPr lang="en-US" sz="6000" dirty="0" smtClean="0"/>
              <a:t>-</a:t>
            </a:r>
            <a:r>
              <a:rPr lang="bn-BD" sz="6000" dirty="0" smtClean="0"/>
              <a:t> </a:t>
            </a:r>
            <a:endParaRPr lang="en-US" sz="6000" dirty="0"/>
          </a:p>
        </p:txBody>
      </p:sp>
      <p:sp>
        <p:nvSpPr>
          <p:cNvPr id="3" name="TextBox 2"/>
          <p:cNvSpPr txBox="1"/>
          <p:nvPr/>
        </p:nvSpPr>
        <p:spPr>
          <a:xfrm>
            <a:off x="0" y="2101755"/>
            <a:ext cx="12192000" cy="4756245"/>
          </a:xfrm>
          <a:prstGeom prst="rect">
            <a:avLst/>
          </a:prstGeom>
          <a:solidFill>
            <a:srgbClr val="FFFF00"/>
          </a:solidFill>
        </p:spPr>
        <p:txBody>
          <a:bodyPr wrap="square" rtlCol="0">
            <a:spAutoFit/>
          </a:bodyPr>
          <a:lstStyle/>
          <a:p>
            <a:endParaRPr lang="en-US" dirty="0"/>
          </a:p>
        </p:txBody>
      </p:sp>
      <p:sp>
        <p:nvSpPr>
          <p:cNvPr id="4" name="Oval 3"/>
          <p:cNvSpPr/>
          <p:nvPr/>
        </p:nvSpPr>
        <p:spPr>
          <a:xfrm>
            <a:off x="2088107" y="2715904"/>
            <a:ext cx="8120418" cy="3370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0000"/>
                </a:solidFill>
              </a:rPr>
              <a:t>গুণোত্তর ধারা</a:t>
            </a:r>
            <a:endParaRPr lang="en-US" sz="5400" dirty="0">
              <a:solidFill>
                <a:srgbClr val="FF0000"/>
              </a:solidFill>
            </a:endParaRPr>
          </a:p>
        </p:txBody>
      </p:sp>
    </p:spTree>
    <p:extLst>
      <p:ext uri="{BB962C8B-B14F-4D97-AF65-F5344CB8AC3E}">
        <p14:creationId xmlns:p14="http://schemas.microsoft.com/office/powerpoint/2010/main" val="43163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457" y="341194"/>
            <a:ext cx="10358650" cy="769441"/>
          </a:xfrm>
          <a:prstGeom prst="rect">
            <a:avLst/>
          </a:prstGeom>
          <a:solidFill>
            <a:schemeClr val="accent5"/>
          </a:solidFill>
        </p:spPr>
        <p:txBody>
          <a:bodyPr wrap="square" rtlCol="0">
            <a:spAutoFit/>
          </a:bodyPr>
          <a:lstStyle/>
          <a:p>
            <a:r>
              <a:rPr lang="bn-BD" sz="4400" dirty="0" smtClean="0"/>
              <a:t>এই পাঠ শেষে শিক্ষার্থীরা-</a:t>
            </a:r>
            <a:endParaRPr lang="en-US" sz="4400" dirty="0"/>
          </a:p>
        </p:txBody>
      </p:sp>
      <p:sp>
        <p:nvSpPr>
          <p:cNvPr id="3" name="TextBox 2"/>
          <p:cNvSpPr txBox="1"/>
          <p:nvPr/>
        </p:nvSpPr>
        <p:spPr>
          <a:xfrm>
            <a:off x="0" y="1815152"/>
            <a:ext cx="12192000" cy="707886"/>
          </a:xfrm>
          <a:prstGeom prst="rect">
            <a:avLst/>
          </a:prstGeom>
          <a:solidFill>
            <a:schemeClr val="accent2">
              <a:lumMod val="75000"/>
            </a:schemeClr>
          </a:solidFill>
        </p:spPr>
        <p:txBody>
          <a:bodyPr wrap="square" rtlCol="0">
            <a:spAutoFit/>
          </a:bodyPr>
          <a:lstStyle/>
          <a:p>
            <a:pPr marL="285750" indent="-285750">
              <a:buFont typeface="Wingdings" panose="05000000000000000000" pitchFamily="2" charset="2"/>
              <a:buChar char="v"/>
            </a:pPr>
            <a:r>
              <a:rPr lang="bn-BD" sz="2800" dirty="0" smtClean="0"/>
              <a:t> </a:t>
            </a:r>
            <a:r>
              <a:rPr lang="bn-BD" sz="4000" dirty="0" smtClean="0"/>
              <a:t>গুণোত্তর ধারা কি তা বলতে পারবে ।</a:t>
            </a:r>
            <a:endParaRPr lang="en-US" sz="4000" dirty="0"/>
          </a:p>
        </p:txBody>
      </p:sp>
      <p:sp>
        <p:nvSpPr>
          <p:cNvPr id="4" name="TextBox 3"/>
          <p:cNvSpPr txBox="1"/>
          <p:nvPr/>
        </p:nvSpPr>
        <p:spPr>
          <a:xfrm>
            <a:off x="1" y="3330054"/>
            <a:ext cx="12192000" cy="707886"/>
          </a:xfrm>
          <a:prstGeom prst="rect">
            <a:avLst/>
          </a:prstGeom>
          <a:solidFill>
            <a:srgbClr val="FFC000"/>
          </a:solidFill>
        </p:spPr>
        <p:txBody>
          <a:bodyPr wrap="square" rtlCol="0">
            <a:spAutoFit/>
          </a:bodyPr>
          <a:lstStyle/>
          <a:p>
            <a:pPr marL="571500" indent="-571500">
              <a:buFont typeface="Wingdings" panose="05000000000000000000" pitchFamily="2" charset="2"/>
              <a:buChar char="v"/>
            </a:pPr>
            <a:r>
              <a:rPr lang="bn-BD" sz="4000" dirty="0" smtClean="0"/>
              <a:t>গুণোত্তর ধারার নির্দিষ্টতম পদ নির্ণয় করতে পারবে।</a:t>
            </a:r>
            <a:endParaRPr lang="en-US" sz="4000" dirty="0"/>
          </a:p>
        </p:txBody>
      </p:sp>
      <p:sp>
        <p:nvSpPr>
          <p:cNvPr id="5" name="TextBox 4"/>
          <p:cNvSpPr txBox="1"/>
          <p:nvPr/>
        </p:nvSpPr>
        <p:spPr>
          <a:xfrm>
            <a:off x="0" y="4763069"/>
            <a:ext cx="12192000" cy="1323439"/>
          </a:xfrm>
          <a:prstGeom prst="rect">
            <a:avLst/>
          </a:prstGeom>
          <a:solidFill>
            <a:schemeClr val="accent6">
              <a:lumMod val="75000"/>
            </a:schemeClr>
          </a:solidFill>
        </p:spPr>
        <p:txBody>
          <a:bodyPr wrap="square" rtlCol="0">
            <a:spAutoFit/>
          </a:bodyPr>
          <a:lstStyle/>
          <a:p>
            <a:pPr marL="571500" indent="-571500">
              <a:buFont typeface="Wingdings" panose="05000000000000000000" pitchFamily="2" charset="2"/>
              <a:buChar char="v"/>
            </a:pPr>
            <a:r>
              <a:rPr lang="bn-BD" sz="4000" dirty="0"/>
              <a:t>গুণোত্তর </a:t>
            </a:r>
            <a:r>
              <a:rPr lang="bn-BD" sz="4000" dirty="0" smtClean="0"/>
              <a:t>ধারার সমষ্টির সূত্র প্রয়োগ করে গাণিতিক সমস্যার সমাধান করতে পারবে। </a:t>
            </a:r>
            <a:endParaRPr lang="en-US" sz="4000" dirty="0"/>
          </a:p>
        </p:txBody>
      </p:sp>
    </p:spTree>
    <p:extLst>
      <p:ext uri="{BB962C8B-B14F-4D97-AF65-F5344CB8AC3E}">
        <p14:creationId xmlns:p14="http://schemas.microsoft.com/office/powerpoint/2010/main" val="15365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678751"/>
          </a:xfrm>
          <a:prstGeom prst="rect">
            <a:avLst/>
          </a:prstGeom>
          <a:solidFill>
            <a:schemeClr val="accent2"/>
          </a:solidFill>
        </p:spPr>
        <p:txBody>
          <a:bodyPr wrap="square" rtlCol="0">
            <a:spAutoFit/>
          </a:bodyPr>
          <a:lstStyle/>
          <a:p>
            <a:r>
              <a:rPr lang="bn-BD" sz="3600" dirty="0" smtClean="0"/>
              <a:t>গুণোত্তর ধারাঃ</a:t>
            </a:r>
          </a:p>
          <a:p>
            <a:r>
              <a:rPr lang="bn-BD" sz="2800" dirty="0" smtClean="0"/>
              <a:t>কোনো ধারার যেকোনো পদ ও এর পূর্রবর্তী পদের অনুপাত সব সময় সমান হলে অর্থাৎ, যেকোনো পদকে এর পূর্রবর্তী পদ দ্বারা ভাগ করে ভাগফল সর্বদা সমান পাওয়া গেলে, সে ধারাটিকে গুণোত্তর ধারা বলে এবং ভাগফলকে সাধারণ অনুপাত বলে। যেমন, </a:t>
            </a:r>
            <a:r>
              <a:rPr lang="en-US" sz="2800" dirty="0"/>
              <a:t>2</a:t>
            </a:r>
            <a:r>
              <a:rPr lang="bn-BD" sz="2800" dirty="0" smtClean="0"/>
              <a:t>+</a:t>
            </a:r>
            <a:r>
              <a:rPr lang="en-US" sz="2800" dirty="0" smtClean="0"/>
              <a:t>4</a:t>
            </a:r>
            <a:r>
              <a:rPr lang="bn-BD" sz="2800" dirty="0" smtClean="0"/>
              <a:t>+</a:t>
            </a:r>
            <a:r>
              <a:rPr lang="en-US" sz="2800" dirty="0" smtClean="0"/>
              <a:t>8</a:t>
            </a:r>
            <a:r>
              <a:rPr lang="bn-BD" sz="2800" dirty="0" smtClean="0"/>
              <a:t>+1</a:t>
            </a:r>
            <a:r>
              <a:rPr lang="en-US" sz="2800" dirty="0" smtClean="0"/>
              <a:t>16 + 32</a:t>
            </a:r>
            <a:r>
              <a:rPr lang="bn-BD" sz="2800" dirty="0" smtClean="0"/>
              <a:t> একটি ধারা।</a:t>
            </a:r>
            <a:endParaRPr lang="en-US" sz="2800" dirty="0" smtClean="0"/>
          </a:p>
          <a:p>
            <a:r>
              <a:rPr lang="en-US" sz="2800" dirty="0" err="1" smtClean="0"/>
              <a:t>এখানে</a:t>
            </a:r>
            <a:r>
              <a:rPr lang="en-US" sz="2800" dirty="0" smtClean="0"/>
              <a:t>, ১ম </a:t>
            </a:r>
            <a:r>
              <a:rPr lang="en-US" sz="2800" dirty="0" err="1" smtClean="0"/>
              <a:t>পদ</a:t>
            </a:r>
            <a:r>
              <a:rPr lang="en-US" sz="2800" dirty="0" smtClean="0"/>
              <a:t> 2, </a:t>
            </a:r>
            <a:r>
              <a:rPr lang="en-US" sz="2800" dirty="0" err="1" smtClean="0"/>
              <a:t>দ্বিতীয়</a:t>
            </a:r>
            <a:r>
              <a:rPr lang="en-US" sz="2800" dirty="0" smtClean="0"/>
              <a:t> </a:t>
            </a:r>
            <a:r>
              <a:rPr lang="en-US" sz="2800" dirty="0" err="1" smtClean="0"/>
              <a:t>পদ</a:t>
            </a:r>
            <a:r>
              <a:rPr lang="en-US" sz="2800" dirty="0" smtClean="0"/>
              <a:t> 4, </a:t>
            </a:r>
            <a:r>
              <a:rPr lang="en-US" sz="2800" dirty="0" err="1" smtClean="0"/>
              <a:t>তৃতীয়</a:t>
            </a:r>
            <a:r>
              <a:rPr lang="en-US" sz="2800" dirty="0" smtClean="0"/>
              <a:t> </a:t>
            </a:r>
            <a:r>
              <a:rPr lang="en-US" sz="2800" dirty="0" err="1" smtClean="0"/>
              <a:t>পদ</a:t>
            </a:r>
            <a:r>
              <a:rPr lang="en-US" sz="2800" dirty="0" smtClean="0"/>
              <a:t> 8, </a:t>
            </a:r>
            <a:r>
              <a:rPr lang="en-US" sz="2800" dirty="0" err="1" smtClean="0"/>
              <a:t>চতুর্থ</a:t>
            </a:r>
            <a:r>
              <a:rPr lang="en-US" sz="2800" dirty="0" smtClean="0"/>
              <a:t> </a:t>
            </a:r>
            <a:r>
              <a:rPr lang="en-US" sz="2800" dirty="0" err="1" smtClean="0"/>
              <a:t>পদ</a:t>
            </a:r>
            <a:r>
              <a:rPr lang="en-US" sz="2800" dirty="0" smtClean="0"/>
              <a:t> 16, </a:t>
            </a:r>
            <a:r>
              <a:rPr lang="en-US" sz="2800" dirty="0" err="1" smtClean="0"/>
              <a:t>পঞ্চম</a:t>
            </a:r>
            <a:r>
              <a:rPr lang="en-US" sz="2800" dirty="0" smtClean="0"/>
              <a:t> </a:t>
            </a:r>
            <a:r>
              <a:rPr lang="en-US" sz="2800" dirty="0" err="1" smtClean="0"/>
              <a:t>পদ</a:t>
            </a:r>
            <a:r>
              <a:rPr lang="en-US" sz="2800" dirty="0" smtClean="0"/>
              <a:t> 32.</a:t>
            </a:r>
          </a:p>
          <a:p>
            <a:endParaRPr lang="en-US" sz="2800" dirty="0" smtClean="0"/>
          </a:p>
          <a:p>
            <a:r>
              <a:rPr lang="en-US" sz="2800" dirty="0" err="1" smtClean="0"/>
              <a:t>দ্বিতীয়</a:t>
            </a:r>
            <a:r>
              <a:rPr lang="en-US" sz="2800" dirty="0" smtClean="0"/>
              <a:t> </a:t>
            </a:r>
            <a:r>
              <a:rPr lang="en-US" sz="2800" dirty="0" err="1" smtClean="0"/>
              <a:t>পদের</a:t>
            </a:r>
            <a:r>
              <a:rPr lang="en-US" sz="2800" dirty="0" smtClean="0"/>
              <a:t> </a:t>
            </a:r>
            <a:r>
              <a:rPr lang="en-US" sz="2800" dirty="0" err="1" smtClean="0"/>
              <a:t>সাথে</a:t>
            </a:r>
            <a:r>
              <a:rPr lang="en-US" sz="2800" dirty="0" smtClean="0"/>
              <a:t> </a:t>
            </a:r>
            <a:r>
              <a:rPr lang="en-US" sz="2800" dirty="0" err="1" smtClean="0"/>
              <a:t>প্রথম</a:t>
            </a:r>
            <a:r>
              <a:rPr lang="en-US" sz="2800" dirty="0" smtClean="0"/>
              <a:t> </a:t>
            </a:r>
            <a:r>
              <a:rPr lang="en-US" sz="2800" dirty="0" err="1" smtClean="0"/>
              <a:t>পদের</a:t>
            </a:r>
            <a:r>
              <a:rPr lang="en-US" sz="2800" dirty="0" smtClean="0"/>
              <a:t> </a:t>
            </a:r>
            <a:r>
              <a:rPr lang="en-US" sz="2800" dirty="0" err="1" smtClean="0"/>
              <a:t>অনুপাত</a:t>
            </a:r>
            <a:r>
              <a:rPr lang="en-US" sz="2800" dirty="0" smtClean="0"/>
              <a:t> </a:t>
            </a:r>
            <a:r>
              <a:rPr lang="bn-BD" sz="2800" dirty="0" smtClean="0"/>
              <a:t> </a:t>
            </a:r>
            <a:r>
              <a:rPr lang="en-US" sz="2800" dirty="0" smtClean="0"/>
              <a:t>=       = </a:t>
            </a:r>
            <a:r>
              <a:rPr lang="bn-BD" sz="2800" dirty="0" smtClean="0"/>
              <a:t>2</a:t>
            </a:r>
            <a:endParaRPr lang="en-US" sz="2800" dirty="0" smtClean="0"/>
          </a:p>
          <a:p>
            <a:endParaRPr lang="en-US" sz="2800" dirty="0" smtClean="0"/>
          </a:p>
          <a:p>
            <a:r>
              <a:rPr lang="en-US" sz="2800" dirty="0" err="1" smtClean="0"/>
              <a:t>তৃতীয়</a:t>
            </a:r>
            <a:r>
              <a:rPr lang="en-US" sz="2800" dirty="0" smtClean="0"/>
              <a:t> </a:t>
            </a:r>
            <a:r>
              <a:rPr lang="en-US" sz="2800" dirty="0" err="1" smtClean="0"/>
              <a:t>পদের</a:t>
            </a:r>
            <a:r>
              <a:rPr lang="en-US" sz="2800" dirty="0" smtClean="0"/>
              <a:t> </a:t>
            </a:r>
            <a:r>
              <a:rPr lang="en-US" sz="2800" dirty="0" err="1" smtClean="0"/>
              <a:t>সাথে</a:t>
            </a:r>
            <a:r>
              <a:rPr lang="en-US" sz="2800" dirty="0" smtClean="0"/>
              <a:t> </a:t>
            </a:r>
            <a:r>
              <a:rPr lang="en-US" sz="2800" dirty="0" err="1" smtClean="0"/>
              <a:t>দ্বিতীয়</a:t>
            </a:r>
            <a:r>
              <a:rPr lang="en-US" sz="2800" dirty="0" smtClean="0"/>
              <a:t> </a:t>
            </a:r>
            <a:r>
              <a:rPr lang="en-US" sz="2800" dirty="0" err="1" smtClean="0"/>
              <a:t>পদের</a:t>
            </a:r>
            <a:r>
              <a:rPr lang="en-US" sz="2800" dirty="0" smtClean="0"/>
              <a:t> </a:t>
            </a:r>
            <a:r>
              <a:rPr lang="en-US" sz="2800" dirty="0" err="1" smtClean="0"/>
              <a:t>অনুপাত</a:t>
            </a:r>
            <a:r>
              <a:rPr lang="bn-BD" sz="2800" dirty="0"/>
              <a:t> </a:t>
            </a:r>
            <a:r>
              <a:rPr lang="en-US" sz="2800" dirty="0" smtClean="0"/>
              <a:t>=       =</a:t>
            </a:r>
            <a:r>
              <a:rPr lang="bn-BD" sz="2800" dirty="0" smtClean="0"/>
              <a:t>2</a:t>
            </a:r>
            <a:endParaRPr lang="en-US" sz="2800" dirty="0" smtClean="0"/>
          </a:p>
          <a:p>
            <a:endParaRPr lang="en-US" sz="2800" dirty="0"/>
          </a:p>
          <a:p>
            <a:r>
              <a:rPr lang="en-US" sz="2800" dirty="0" err="1" smtClean="0"/>
              <a:t>চতুর্থ</a:t>
            </a:r>
            <a:r>
              <a:rPr lang="en-US" sz="2800" dirty="0" smtClean="0"/>
              <a:t> </a:t>
            </a:r>
            <a:r>
              <a:rPr lang="en-US" sz="2800" dirty="0" err="1" smtClean="0"/>
              <a:t>পদের</a:t>
            </a:r>
            <a:r>
              <a:rPr lang="en-US" sz="2800" dirty="0" smtClean="0"/>
              <a:t> </a:t>
            </a:r>
            <a:r>
              <a:rPr lang="en-US" sz="2800" dirty="0" err="1" smtClean="0"/>
              <a:t>সাথে</a:t>
            </a:r>
            <a:r>
              <a:rPr lang="en-US" sz="2800" dirty="0" smtClean="0"/>
              <a:t> </a:t>
            </a:r>
            <a:r>
              <a:rPr lang="en-US" sz="2800" dirty="0" err="1" smtClean="0"/>
              <a:t>তৃতীয়</a:t>
            </a:r>
            <a:r>
              <a:rPr lang="en-US" sz="2800" dirty="0" smtClean="0"/>
              <a:t> </a:t>
            </a:r>
            <a:r>
              <a:rPr lang="en-US" sz="2800" dirty="0" err="1" smtClean="0"/>
              <a:t>পদের</a:t>
            </a:r>
            <a:r>
              <a:rPr lang="en-US" sz="2800" dirty="0" smtClean="0"/>
              <a:t> </a:t>
            </a:r>
            <a:r>
              <a:rPr lang="en-US" sz="2800" dirty="0" err="1" smtClean="0"/>
              <a:t>অনুপাত</a:t>
            </a:r>
            <a:r>
              <a:rPr lang="en-US" sz="2800" dirty="0" smtClean="0"/>
              <a:t> </a:t>
            </a:r>
            <a:r>
              <a:rPr lang="bn-BD" sz="2800" dirty="0" smtClean="0"/>
              <a:t> </a:t>
            </a:r>
            <a:r>
              <a:rPr lang="en-US" sz="2800" dirty="0" smtClean="0"/>
              <a:t> </a:t>
            </a:r>
            <a:r>
              <a:rPr lang="bn-BD" sz="2800" dirty="0" smtClean="0"/>
              <a:t>=      = 2</a:t>
            </a:r>
          </a:p>
          <a:p>
            <a:endParaRPr lang="bn-BD" sz="2800" dirty="0"/>
          </a:p>
          <a:p>
            <a:r>
              <a:rPr lang="bn-BD" sz="2800" dirty="0" smtClean="0"/>
              <a:t>পঞ্চম পদের সাথে চতু</a:t>
            </a:r>
            <a:r>
              <a:rPr lang="en-US" sz="2800" dirty="0" err="1" smtClean="0"/>
              <a:t>র্থ</a:t>
            </a:r>
            <a:r>
              <a:rPr lang="en-US" sz="2800" dirty="0" smtClean="0"/>
              <a:t> </a:t>
            </a:r>
            <a:r>
              <a:rPr lang="en-US" sz="2800" dirty="0" err="1" smtClean="0"/>
              <a:t>পদের</a:t>
            </a:r>
            <a:r>
              <a:rPr lang="en-US" sz="2800" dirty="0" smtClean="0"/>
              <a:t> </a:t>
            </a:r>
            <a:r>
              <a:rPr lang="en-US" sz="2800" dirty="0" err="1" smtClean="0"/>
              <a:t>অনুপাত</a:t>
            </a:r>
            <a:r>
              <a:rPr lang="en-US" sz="2800" dirty="0" smtClean="0"/>
              <a:t> </a:t>
            </a:r>
            <a:r>
              <a:rPr lang="bn-BD" sz="2800" dirty="0" smtClean="0"/>
              <a:t> </a:t>
            </a:r>
            <a:r>
              <a:rPr lang="en-US" sz="2800" dirty="0" smtClean="0"/>
              <a:t> = </a:t>
            </a:r>
            <a:r>
              <a:rPr lang="bn-BD" sz="2800" dirty="0" smtClean="0"/>
              <a:t>       = 2</a:t>
            </a:r>
          </a:p>
          <a:p>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1672540241"/>
              </p:ext>
            </p:extLst>
          </p:nvPr>
        </p:nvGraphicFramePr>
        <p:xfrm>
          <a:off x="6096000" y="2890460"/>
          <a:ext cx="696035" cy="903617"/>
        </p:xfrm>
        <a:graphic>
          <a:graphicData uri="http://schemas.openxmlformats.org/presentationml/2006/ole">
            <mc:AlternateContent xmlns:mc="http://schemas.openxmlformats.org/markup-compatibility/2006">
              <mc:Choice xmlns:v="urn:schemas-microsoft-com:vml" Requires="v">
                <p:oleObj spid="_x0000_s1318"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6096000" y="2890460"/>
                        <a:ext cx="696035" cy="90361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13483160"/>
              </p:ext>
            </p:extLst>
          </p:nvPr>
        </p:nvGraphicFramePr>
        <p:xfrm>
          <a:off x="6244987" y="3794077"/>
          <a:ext cx="647132" cy="747255"/>
        </p:xfrm>
        <a:graphic>
          <a:graphicData uri="http://schemas.openxmlformats.org/presentationml/2006/ole">
            <mc:AlternateContent xmlns:mc="http://schemas.openxmlformats.org/markup-compatibility/2006">
              <mc:Choice xmlns:v="urn:schemas-microsoft-com:vml" Requires="v">
                <p:oleObj spid="_x0000_s1319" name="Equation" r:id="rId5" imgW="152280" imgH="393480" progId="Equation.3">
                  <p:embed/>
                </p:oleObj>
              </mc:Choice>
              <mc:Fallback>
                <p:oleObj name="Equation" r:id="rId5" imgW="152280" imgH="393480" progId="Equation.3">
                  <p:embed/>
                  <p:pic>
                    <p:nvPicPr>
                      <p:cNvPr id="0" name=""/>
                      <p:cNvPicPr/>
                      <p:nvPr/>
                    </p:nvPicPr>
                    <p:blipFill>
                      <a:blip r:embed="rId6"/>
                      <a:stretch>
                        <a:fillRect/>
                      </a:stretch>
                    </p:blipFill>
                    <p:spPr>
                      <a:xfrm>
                        <a:off x="6244987" y="3794077"/>
                        <a:ext cx="647132" cy="74725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47529056"/>
              </p:ext>
            </p:extLst>
          </p:nvPr>
        </p:nvGraphicFramePr>
        <p:xfrm>
          <a:off x="6244987" y="4653699"/>
          <a:ext cx="679355" cy="791250"/>
        </p:xfrm>
        <a:graphic>
          <a:graphicData uri="http://schemas.openxmlformats.org/presentationml/2006/ole">
            <mc:AlternateContent xmlns:mc="http://schemas.openxmlformats.org/markup-compatibility/2006">
              <mc:Choice xmlns:v="urn:schemas-microsoft-com:vml" Requires="v">
                <p:oleObj spid="_x0000_s1320" name="Equation" r:id="rId7" imgW="203040" imgH="393480" progId="Equation.3">
                  <p:embed/>
                </p:oleObj>
              </mc:Choice>
              <mc:Fallback>
                <p:oleObj name="Equation" r:id="rId7" imgW="203040" imgH="393480" progId="Equation.3">
                  <p:embed/>
                  <p:pic>
                    <p:nvPicPr>
                      <p:cNvPr id="0" name=""/>
                      <p:cNvPicPr/>
                      <p:nvPr/>
                    </p:nvPicPr>
                    <p:blipFill>
                      <a:blip r:embed="rId8"/>
                      <a:stretch>
                        <a:fillRect/>
                      </a:stretch>
                    </p:blipFill>
                    <p:spPr>
                      <a:xfrm>
                        <a:off x="6244987" y="4653699"/>
                        <a:ext cx="679355" cy="7912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97872898"/>
              </p:ext>
            </p:extLst>
          </p:nvPr>
        </p:nvGraphicFramePr>
        <p:xfrm>
          <a:off x="6252284" y="5526328"/>
          <a:ext cx="672058" cy="701817"/>
        </p:xfrm>
        <a:graphic>
          <a:graphicData uri="http://schemas.openxmlformats.org/presentationml/2006/ole">
            <mc:AlternateContent xmlns:mc="http://schemas.openxmlformats.org/markup-compatibility/2006">
              <mc:Choice xmlns:v="urn:schemas-microsoft-com:vml" Requires="v">
                <p:oleObj spid="_x0000_s1321" name="Equation" r:id="rId9" imgW="215640" imgH="393480" progId="Equation.3">
                  <p:embed/>
                </p:oleObj>
              </mc:Choice>
              <mc:Fallback>
                <p:oleObj name="Equation" r:id="rId9" imgW="215640" imgH="393480" progId="Equation.3">
                  <p:embed/>
                  <p:pic>
                    <p:nvPicPr>
                      <p:cNvPr id="0" name=""/>
                      <p:cNvPicPr/>
                      <p:nvPr/>
                    </p:nvPicPr>
                    <p:blipFill>
                      <a:blip r:embed="rId10"/>
                      <a:stretch>
                        <a:fillRect/>
                      </a:stretch>
                    </p:blipFill>
                    <p:spPr>
                      <a:xfrm>
                        <a:off x="6252284" y="5526328"/>
                        <a:ext cx="672058" cy="701817"/>
                      </a:xfrm>
                      <a:prstGeom prst="rect">
                        <a:avLst/>
                      </a:prstGeom>
                    </p:spPr>
                  </p:pic>
                </p:oleObj>
              </mc:Fallback>
            </mc:AlternateContent>
          </a:graphicData>
        </a:graphic>
      </p:graphicFrame>
    </p:spTree>
    <p:extLst>
      <p:ext uri="{BB962C8B-B14F-4D97-AF65-F5344CB8AC3E}">
        <p14:creationId xmlns:p14="http://schemas.microsoft.com/office/powerpoint/2010/main" val="285180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94085"/>
          </a:xfrm>
          <a:prstGeom prst="rect">
            <a:avLst/>
          </a:prstGeom>
          <a:solidFill>
            <a:schemeClr val="accent5">
              <a:lumMod val="60000"/>
              <a:lumOff val="40000"/>
            </a:schemeClr>
          </a:solidFill>
        </p:spPr>
        <p:txBody>
          <a:bodyPr wrap="square" rtlCol="0">
            <a:spAutoFit/>
          </a:bodyPr>
          <a:lstStyle/>
          <a:p>
            <a:r>
              <a:rPr lang="en-US" sz="4000" dirty="0" err="1" smtClean="0"/>
              <a:t>সমস্যাঃ</a:t>
            </a:r>
            <a:r>
              <a:rPr lang="en-US" sz="4000" dirty="0" smtClean="0"/>
              <a:t> 2+4+8+16+…….</a:t>
            </a:r>
            <a:r>
              <a:rPr lang="en-US" sz="4000" dirty="0" err="1" smtClean="0"/>
              <a:t>ধারাটির</a:t>
            </a:r>
            <a:r>
              <a:rPr lang="en-US" sz="4000" dirty="0" smtClean="0"/>
              <a:t> 10 </a:t>
            </a:r>
            <a:r>
              <a:rPr lang="en-US" sz="4000" dirty="0" err="1" smtClean="0"/>
              <a:t>তম</a:t>
            </a:r>
            <a:r>
              <a:rPr lang="en-US" sz="4000" dirty="0" smtClean="0"/>
              <a:t> </a:t>
            </a:r>
            <a:r>
              <a:rPr lang="en-US" sz="4000" dirty="0" err="1" smtClean="0"/>
              <a:t>পদ</a:t>
            </a:r>
            <a:r>
              <a:rPr lang="en-US" sz="4000" dirty="0" smtClean="0"/>
              <a:t> </a:t>
            </a:r>
            <a:r>
              <a:rPr lang="en-US" sz="4000" dirty="0" err="1" smtClean="0"/>
              <a:t>কত</a:t>
            </a:r>
            <a:r>
              <a:rPr lang="en-US" sz="4000" dirty="0" smtClean="0"/>
              <a:t>?</a:t>
            </a:r>
          </a:p>
          <a:p>
            <a:r>
              <a:rPr lang="en-US" sz="4000" dirty="0" err="1" smtClean="0"/>
              <a:t>সমাধানঃ</a:t>
            </a:r>
            <a:endParaRPr lang="en-US" sz="4000" dirty="0" smtClean="0"/>
          </a:p>
          <a:p>
            <a:r>
              <a:rPr lang="en-US" sz="2800" dirty="0" err="1" smtClean="0"/>
              <a:t>ধারাটির</a:t>
            </a:r>
            <a:r>
              <a:rPr lang="en-US" sz="2800" dirty="0" smtClean="0"/>
              <a:t> </a:t>
            </a:r>
            <a:r>
              <a:rPr lang="en-US" sz="2800" dirty="0" err="1" smtClean="0"/>
              <a:t>প্রথম</a:t>
            </a:r>
            <a:r>
              <a:rPr lang="en-US" sz="2800" dirty="0" smtClean="0"/>
              <a:t> </a:t>
            </a:r>
            <a:r>
              <a:rPr lang="en-US" sz="2800" dirty="0" err="1" smtClean="0"/>
              <a:t>পদ</a:t>
            </a:r>
            <a:r>
              <a:rPr lang="en-US" sz="2800" dirty="0" smtClean="0"/>
              <a:t> a=2, </a:t>
            </a:r>
            <a:r>
              <a:rPr lang="en-US" sz="2800" dirty="0" err="1" smtClean="0"/>
              <a:t>সাধারণ</a:t>
            </a:r>
            <a:r>
              <a:rPr lang="en-US" sz="2800" dirty="0" smtClean="0"/>
              <a:t> </a:t>
            </a:r>
            <a:r>
              <a:rPr lang="en-US" sz="2800" dirty="0" err="1" smtClean="0"/>
              <a:t>আনুপাত</a:t>
            </a:r>
            <a:r>
              <a:rPr lang="en-US" sz="2800" dirty="0" smtClean="0"/>
              <a:t> r =         = 2</a:t>
            </a:r>
          </a:p>
          <a:p>
            <a:endParaRPr lang="en-US" sz="2800" dirty="0" smtClean="0"/>
          </a:p>
          <a:p>
            <a:r>
              <a:rPr lang="en-US" sz="2800" dirty="0" err="1" smtClean="0"/>
              <a:t>অতএব</a:t>
            </a:r>
            <a:r>
              <a:rPr lang="en-US" sz="2800" dirty="0" smtClean="0"/>
              <a:t> </a:t>
            </a:r>
            <a:r>
              <a:rPr lang="en-US" sz="2800" dirty="0" err="1" smtClean="0"/>
              <a:t>প্রদত্ত</a:t>
            </a:r>
            <a:r>
              <a:rPr lang="en-US" sz="2800" dirty="0" smtClean="0"/>
              <a:t> </a:t>
            </a:r>
            <a:r>
              <a:rPr lang="en-US" sz="2800" dirty="0" err="1" smtClean="0"/>
              <a:t>ধারাটি</a:t>
            </a:r>
            <a:r>
              <a:rPr lang="en-US" sz="2800" dirty="0" smtClean="0"/>
              <a:t> </a:t>
            </a:r>
            <a:r>
              <a:rPr lang="en-US" sz="2800" dirty="0" err="1" smtClean="0"/>
              <a:t>একটি</a:t>
            </a:r>
            <a:r>
              <a:rPr lang="en-US" sz="2800" dirty="0" smtClean="0"/>
              <a:t> </a:t>
            </a:r>
            <a:r>
              <a:rPr lang="en-US" sz="2800" dirty="0" err="1" smtClean="0"/>
              <a:t>গুণোত্তর</a:t>
            </a:r>
            <a:r>
              <a:rPr lang="en-US" sz="2800" dirty="0" smtClean="0"/>
              <a:t> </a:t>
            </a:r>
            <a:r>
              <a:rPr lang="en-US" sz="2800" dirty="0" err="1" smtClean="0"/>
              <a:t>ধারা</a:t>
            </a:r>
            <a:r>
              <a:rPr lang="en-US" sz="2800" dirty="0" smtClean="0"/>
              <a:t>।</a:t>
            </a:r>
          </a:p>
          <a:p>
            <a:endParaRPr lang="bn-BD" sz="2800" dirty="0" smtClean="0"/>
          </a:p>
          <a:p>
            <a:r>
              <a:rPr lang="en-US" sz="2800" dirty="0" err="1" smtClean="0"/>
              <a:t>আমরা</a:t>
            </a:r>
            <a:r>
              <a:rPr lang="en-US" sz="2800" dirty="0" smtClean="0"/>
              <a:t> </a:t>
            </a:r>
            <a:r>
              <a:rPr lang="en-US" sz="2800" dirty="0" err="1" smtClean="0"/>
              <a:t>জানি</a:t>
            </a:r>
            <a:r>
              <a:rPr lang="en-US" sz="2800" dirty="0" smtClean="0"/>
              <a:t>,</a:t>
            </a:r>
          </a:p>
          <a:p>
            <a:endParaRPr lang="bn-BD" sz="2800" dirty="0" smtClean="0"/>
          </a:p>
          <a:p>
            <a:r>
              <a:rPr lang="en-US" sz="2800" dirty="0" err="1" smtClean="0"/>
              <a:t>গুণোত্তর</a:t>
            </a:r>
            <a:r>
              <a:rPr lang="en-US" sz="2800" dirty="0" smtClean="0"/>
              <a:t> </a:t>
            </a:r>
            <a:r>
              <a:rPr lang="en-US" sz="2800" dirty="0" err="1" smtClean="0"/>
              <a:t>ধারার</a:t>
            </a:r>
            <a:r>
              <a:rPr lang="en-US" sz="2800" dirty="0" smtClean="0"/>
              <a:t> n </a:t>
            </a:r>
            <a:r>
              <a:rPr lang="en-US" sz="2800" dirty="0" err="1" smtClean="0"/>
              <a:t>তম</a:t>
            </a:r>
            <a:r>
              <a:rPr lang="en-US" sz="2800" dirty="0" smtClean="0"/>
              <a:t> </a:t>
            </a:r>
            <a:r>
              <a:rPr lang="en-US" sz="2800" dirty="0" err="1" smtClean="0"/>
              <a:t>পদ</a:t>
            </a:r>
            <a:r>
              <a:rPr lang="en-US" sz="2800" dirty="0" smtClean="0"/>
              <a:t> = </a:t>
            </a:r>
            <a:endParaRPr lang="bn-BD" sz="2800" dirty="0" smtClean="0"/>
          </a:p>
          <a:p>
            <a:endParaRPr lang="bn-BD" sz="2800" dirty="0" smtClean="0"/>
          </a:p>
          <a:p>
            <a:r>
              <a:rPr lang="bn-BD" sz="2800" dirty="0" smtClean="0"/>
              <a:t>অতএব ধারাটির 10 </a:t>
            </a:r>
            <a:r>
              <a:rPr lang="en-US" sz="2800" dirty="0" err="1" smtClean="0"/>
              <a:t>তম</a:t>
            </a:r>
            <a:r>
              <a:rPr lang="en-US" sz="2800" dirty="0" smtClean="0"/>
              <a:t> </a:t>
            </a:r>
            <a:r>
              <a:rPr lang="en-US" sz="2800" dirty="0" err="1" smtClean="0"/>
              <a:t>পদ</a:t>
            </a:r>
            <a:r>
              <a:rPr lang="en-US" sz="2800" dirty="0" smtClean="0"/>
              <a:t> = </a:t>
            </a:r>
            <a:endParaRPr lang="bn-BD" sz="2800" dirty="0" smtClean="0"/>
          </a:p>
          <a:p>
            <a:r>
              <a:rPr lang="bn-BD" sz="2800" dirty="0"/>
              <a:t> </a:t>
            </a:r>
            <a:r>
              <a:rPr lang="bn-BD" sz="2800" dirty="0" smtClean="0"/>
              <a:t>                                         = </a:t>
            </a:r>
          </a:p>
          <a:p>
            <a:r>
              <a:rPr lang="bn-BD" sz="2800" dirty="0"/>
              <a:t> </a:t>
            </a:r>
            <a:r>
              <a:rPr lang="bn-BD" sz="2800" dirty="0" smtClean="0"/>
              <a:t>                                         = 1024</a:t>
            </a:r>
          </a:p>
          <a:p>
            <a:endParaRPr lang="bn-BD"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2223107978"/>
              </p:ext>
            </p:extLst>
          </p:nvPr>
        </p:nvGraphicFramePr>
        <p:xfrm>
          <a:off x="6428097" y="1009935"/>
          <a:ext cx="846160" cy="935654"/>
        </p:xfrm>
        <a:graphic>
          <a:graphicData uri="http://schemas.openxmlformats.org/presentationml/2006/ole">
            <mc:AlternateContent xmlns:mc="http://schemas.openxmlformats.org/markup-compatibility/2006">
              <mc:Choice xmlns:v="urn:schemas-microsoft-com:vml" Requires="v">
                <p:oleObj spid="_x0000_s2304" name="Equation" r:id="rId3" imgW="152280" imgH="393480" progId="Equation.3">
                  <p:embed/>
                </p:oleObj>
              </mc:Choice>
              <mc:Fallback>
                <p:oleObj name="Equation" r:id="rId3" imgW="152280" imgH="393480" progId="Equation.3">
                  <p:embed/>
                  <p:pic>
                    <p:nvPicPr>
                      <p:cNvPr id="0" name=""/>
                      <p:cNvPicPr/>
                      <p:nvPr/>
                    </p:nvPicPr>
                    <p:blipFill>
                      <a:blip r:embed="rId4"/>
                      <a:stretch>
                        <a:fillRect/>
                      </a:stretch>
                    </p:blipFill>
                    <p:spPr>
                      <a:xfrm>
                        <a:off x="6428097" y="1009935"/>
                        <a:ext cx="846160" cy="93565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15025194"/>
              </p:ext>
            </p:extLst>
          </p:nvPr>
        </p:nvGraphicFramePr>
        <p:xfrm>
          <a:off x="4054805" y="3646332"/>
          <a:ext cx="1070401" cy="659334"/>
        </p:xfrm>
        <a:graphic>
          <a:graphicData uri="http://schemas.openxmlformats.org/presentationml/2006/ole">
            <mc:AlternateContent xmlns:mc="http://schemas.openxmlformats.org/markup-compatibility/2006">
              <mc:Choice xmlns:v="urn:schemas-microsoft-com:vml" Requires="v">
                <p:oleObj spid="_x0000_s2305" name="Equation" r:id="rId5" imgW="330120" imgH="203040" progId="Equation.3">
                  <p:embed/>
                </p:oleObj>
              </mc:Choice>
              <mc:Fallback>
                <p:oleObj name="Equation" r:id="rId5" imgW="330120" imgH="203040" progId="Equation.3">
                  <p:embed/>
                  <p:pic>
                    <p:nvPicPr>
                      <p:cNvPr id="0" name=""/>
                      <p:cNvPicPr/>
                      <p:nvPr/>
                    </p:nvPicPr>
                    <p:blipFill>
                      <a:blip r:embed="rId6"/>
                      <a:stretch>
                        <a:fillRect/>
                      </a:stretch>
                    </p:blipFill>
                    <p:spPr>
                      <a:xfrm>
                        <a:off x="4054805" y="3646332"/>
                        <a:ext cx="1070401" cy="65933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66008165"/>
              </p:ext>
            </p:extLst>
          </p:nvPr>
        </p:nvGraphicFramePr>
        <p:xfrm>
          <a:off x="4506319" y="4500898"/>
          <a:ext cx="1589681" cy="545910"/>
        </p:xfrm>
        <a:graphic>
          <a:graphicData uri="http://schemas.openxmlformats.org/presentationml/2006/ole">
            <mc:AlternateContent xmlns:mc="http://schemas.openxmlformats.org/markup-compatibility/2006">
              <mc:Choice xmlns:v="urn:schemas-microsoft-com:vml" Requires="v">
                <p:oleObj spid="_x0000_s2306" name="Equation" r:id="rId7" imgW="495000" imgH="190440" progId="Equation.3">
                  <p:embed/>
                </p:oleObj>
              </mc:Choice>
              <mc:Fallback>
                <p:oleObj name="Equation" r:id="rId7" imgW="495000" imgH="190440" progId="Equation.3">
                  <p:embed/>
                  <p:pic>
                    <p:nvPicPr>
                      <p:cNvPr id="0" name=""/>
                      <p:cNvPicPr/>
                      <p:nvPr/>
                    </p:nvPicPr>
                    <p:blipFill>
                      <a:blip r:embed="rId8"/>
                      <a:stretch>
                        <a:fillRect/>
                      </a:stretch>
                    </p:blipFill>
                    <p:spPr>
                      <a:xfrm>
                        <a:off x="4506319" y="4500898"/>
                        <a:ext cx="1589681" cy="54591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3409377"/>
              </p:ext>
            </p:extLst>
          </p:nvPr>
        </p:nvGraphicFramePr>
        <p:xfrm>
          <a:off x="4486319" y="4951274"/>
          <a:ext cx="1205362" cy="504396"/>
        </p:xfrm>
        <a:graphic>
          <a:graphicData uri="http://schemas.openxmlformats.org/presentationml/2006/ole">
            <mc:AlternateContent xmlns:mc="http://schemas.openxmlformats.org/markup-compatibility/2006">
              <mc:Choice xmlns:v="urn:schemas-microsoft-com:vml" Requires="v">
                <p:oleObj spid="_x0000_s2307" name="Equation" r:id="rId9" imgW="368280" imgH="190440" progId="Equation.3">
                  <p:embed/>
                </p:oleObj>
              </mc:Choice>
              <mc:Fallback>
                <p:oleObj name="Equation" r:id="rId9" imgW="368280" imgH="190440" progId="Equation.3">
                  <p:embed/>
                  <p:pic>
                    <p:nvPicPr>
                      <p:cNvPr id="0" name=""/>
                      <p:cNvPicPr/>
                      <p:nvPr/>
                    </p:nvPicPr>
                    <p:blipFill>
                      <a:blip r:embed="rId10"/>
                      <a:stretch>
                        <a:fillRect/>
                      </a:stretch>
                    </p:blipFill>
                    <p:spPr>
                      <a:xfrm>
                        <a:off x="4486319" y="4951274"/>
                        <a:ext cx="1205362" cy="504396"/>
                      </a:xfrm>
                      <a:prstGeom prst="rect">
                        <a:avLst/>
                      </a:prstGeom>
                    </p:spPr>
                  </p:pic>
                </p:oleObj>
              </mc:Fallback>
            </mc:AlternateContent>
          </a:graphicData>
        </a:graphic>
      </p:graphicFrame>
    </p:spTree>
    <p:extLst>
      <p:ext uri="{BB962C8B-B14F-4D97-AF65-F5344CB8AC3E}">
        <p14:creationId xmlns:p14="http://schemas.microsoft.com/office/powerpoint/2010/main" val="1047871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508</Words>
  <Application>Microsoft Office PowerPoint</Application>
  <PresentationFormat>Widescreen</PresentationFormat>
  <Paragraphs>97</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NikoshBAN</vt:lpstr>
      <vt:lpstr>NikoshLightBAN</vt:lpstr>
      <vt:lpstr>Vrinda</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100</cp:revision>
  <dcterms:created xsi:type="dcterms:W3CDTF">2021-01-24T16:34:07Z</dcterms:created>
  <dcterms:modified xsi:type="dcterms:W3CDTF">2021-01-30T03:15:31Z</dcterms:modified>
</cp:coreProperties>
</file>