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74" r:id="rId7"/>
    <p:sldId id="265" r:id="rId8"/>
    <p:sldId id="267" r:id="rId9"/>
    <p:sldId id="268" r:id="rId10"/>
    <p:sldId id="276" r:id="rId11"/>
    <p:sldId id="269" r:id="rId12"/>
    <p:sldId id="275" r:id="rId13"/>
    <p:sldId id="277" r:id="rId14"/>
    <p:sldId id="270" r:id="rId15"/>
    <p:sldId id="271" r:id="rId16"/>
    <p:sldId id="272" r:id="rId17"/>
    <p:sldId id="273" r:id="rId18"/>
    <p:sldId id="261" r:id="rId19"/>
    <p:sldId id="262" r:id="rId20"/>
    <p:sldId id="26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F9130-8D88-CF43-86B0-77BC29209C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8C295F-618B-AD4A-B11B-0BD4235A2E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CAA98B-B9FB-BB40-BF76-64EAEC067196}"/>
              </a:ext>
            </a:extLst>
          </p:cNvPr>
          <p:cNvSpPr>
            <a:spLocks noGrp="1"/>
          </p:cNvSpPr>
          <p:nvPr>
            <p:ph type="dt" sz="half" idx="10"/>
          </p:nvPr>
        </p:nvSpPr>
        <p:spPr/>
        <p:txBody>
          <a:bodyPr/>
          <a:lstStyle/>
          <a:p>
            <a:fld id="{64982B4F-23AF-DB4F-A6C6-6826BDF9EEB8}" type="datetimeFigureOut">
              <a:rPr lang="en-US" smtClean="0"/>
              <a:t>1/30/2021</a:t>
            </a:fld>
            <a:endParaRPr lang="en-US"/>
          </a:p>
        </p:txBody>
      </p:sp>
      <p:sp>
        <p:nvSpPr>
          <p:cNvPr id="5" name="Footer Placeholder 4">
            <a:extLst>
              <a:ext uri="{FF2B5EF4-FFF2-40B4-BE49-F238E27FC236}">
                <a16:creationId xmlns:a16="http://schemas.microsoft.com/office/drawing/2014/main" id="{C7D63829-4664-9649-A968-9F9CB7D3EC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B25F0B-5D87-BD43-82EF-29EDE5813B04}"/>
              </a:ext>
            </a:extLst>
          </p:cNvPr>
          <p:cNvSpPr>
            <a:spLocks noGrp="1"/>
          </p:cNvSpPr>
          <p:nvPr>
            <p:ph type="sldNum" sz="quarter" idx="12"/>
          </p:nvPr>
        </p:nvSpPr>
        <p:spPr/>
        <p:txBody>
          <a:bodyPr/>
          <a:lstStyle/>
          <a:p>
            <a:fld id="{6819F35B-2B92-EB4D-8EB7-41E22C3E4B54}" type="slidenum">
              <a:rPr lang="en-US" smtClean="0"/>
              <a:t>‹#›</a:t>
            </a:fld>
            <a:endParaRPr lang="en-US"/>
          </a:p>
        </p:txBody>
      </p:sp>
    </p:spTree>
    <p:extLst>
      <p:ext uri="{BB962C8B-B14F-4D97-AF65-F5344CB8AC3E}">
        <p14:creationId xmlns:p14="http://schemas.microsoft.com/office/powerpoint/2010/main" val="418734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07C70-D87B-CA41-881B-23EC7055BA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0CB11D-1F54-AA40-B435-0BA6B54951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5EE58B-04A1-EE41-88AC-F914CE1E65C7}"/>
              </a:ext>
            </a:extLst>
          </p:cNvPr>
          <p:cNvSpPr>
            <a:spLocks noGrp="1"/>
          </p:cNvSpPr>
          <p:nvPr>
            <p:ph type="dt" sz="half" idx="10"/>
          </p:nvPr>
        </p:nvSpPr>
        <p:spPr/>
        <p:txBody>
          <a:bodyPr/>
          <a:lstStyle/>
          <a:p>
            <a:fld id="{64982B4F-23AF-DB4F-A6C6-6826BDF9EEB8}" type="datetimeFigureOut">
              <a:rPr lang="en-US" smtClean="0"/>
              <a:t>1/30/2021</a:t>
            </a:fld>
            <a:endParaRPr lang="en-US"/>
          </a:p>
        </p:txBody>
      </p:sp>
      <p:sp>
        <p:nvSpPr>
          <p:cNvPr id="5" name="Footer Placeholder 4">
            <a:extLst>
              <a:ext uri="{FF2B5EF4-FFF2-40B4-BE49-F238E27FC236}">
                <a16:creationId xmlns:a16="http://schemas.microsoft.com/office/drawing/2014/main" id="{8B383593-2337-1D4B-A5ED-443262F1D1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0F5D20-D4BD-DD4F-A3CC-2E13FC8FD118}"/>
              </a:ext>
            </a:extLst>
          </p:cNvPr>
          <p:cNvSpPr>
            <a:spLocks noGrp="1"/>
          </p:cNvSpPr>
          <p:nvPr>
            <p:ph type="sldNum" sz="quarter" idx="12"/>
          </p:nvPr>
        </p:nvSpPr>
        <p:spPr/>
        <p:txBody>
          <a:bodyPr/>
          <a:lstStyle/>
          <a:p>
            <a:fld id="{6819F35B-2B92-EB4D-8EB7-41E22C3E4B54}" type="slidenum">
              <a:rPr lang="en-US" smtClean="0"/>
              <a:t>‹#›</a:t>
            </a:fld>
            <a:endParaRPr lang="en-US"/>
          </a:p>
        </p:txBody>
      </p:sp>
    </p:spTree>
    <p:extLst>
      <p:ext uri="{BB962C8B-B14F-4D97-AF65-F5344CB8AC3E}">
        <p14:creationId xmlns:p14="http://schemas.microsoft.com/office/powerpoint/2010/main" val="1607494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66F579-59F1-5F4D-A4A9-3F8B2B746D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AADCB0-C497-0644-B189-F6FBFAF8F5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5586-96FC-D540-9D3A-E0C5A761FB3A}"/>
              </a:ext>
            </a:extLst>
          </p:cNvPr>
          <p:cNvSpPr>
            <a:spLocks noGrp="1"/>
          </p:cNvSpPr>
          <p:nvPr>
            <p:ph type="dt" sz="half" idx="10"/>
          </p:nvPr>
        </p:nvSpPr>
        <p:spPr/>
        <p:txBody>
          <a:bodyPr/>
          <a:lstStyle/>
          <a:p>
            <a:fld id="{64982B4F-23AF-DB4F-A6C6-6826BDF9EEB8}" type="datetimeFigureOut">
              <a:rPr lang="en-US" smtClean="0"/>
              <a:t>1/30/2021</a:t>
            </a:fld>
            <a:endParaRPr lang="en-US"/>
          </a:p>
        </p:txBody>
      </p:sp>
      <p:sp>
        <p:nvSpPr>
          <p:cNvPr id="5" name="Footer Placeholder 4">
            <a:extLst>
              <a:ext uri="{FF2B5EF4-FFF2-40B4-BE49-F238E27FC236}">
                <a16:creationId xmlns:a16="http://schemas.microsoft.com/office/drawing/2014/main" id="{71AAEE27-FA8B-D243-AE22-DB1AC81E0C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7166E-FF5D-684C-BFFD-84BD756E41A2}"/>
              </a:ext>
            </a:extLst>
          </p:cNvPr>
          <p:cNvSpPr>
            <a:spLocks noGrp="1"/>
          </p:cNvSpPr>
          <p:nvPr>
            <p:ph type="sldNum" sz="quarter" idx="12"/>
          </p:nvPr>
        </p:nvSpPr>
        <p:spPr/>
        <p:txBody>
          <a:bodyPr/>
          <a:lstStyle/>
          <a:p>
            <a:fld id="{6819F35B-2B92-EB4D-8EB7-41E22C3E4B54}" type="slidenum">
              <a:rPr lang="en-US" smtClean="0"/>
              <a:t>‹#›</a:t>
            </a:fld>
            <a:endParaRPr lang="en-US"/>
          </a:p>
        </p:txBody>
      </p:sp>
    </p:spTree>
    <p:extLst>
      <p:ext uri="{BB962C8B-B14F-4D97-AF65-F5344CB8AC3E}">
        <p14:creationId xmlns:p14="http://schemas.microsoft.com/office/powerpoint/2010/main" val="366888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E87FB-0959-AD45-85A2-1F134E2751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6A705F-A970-B849-9B7E-648B63AED9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FB64F-C7BA-5847-B479-DF1B29B9ED7F}"/>
              </a:ext>
            </a:extLst>
          </p:cNvPr>
          <p:cNvSpPr>
            <a:spLocks noGrp="1"/>
          </p:cNvSpPr>
          <p:nvPr>
            <p:ph type="dt" sz="half" idx="10"/>
          </p:nvPr>
        </p:nvSpPr>
        <p:spPr/>
        <p:txBody>
          <a:bodyPr/>
          <a:lstStyle/>
          <a:p>
            <a:fld id="{64982B4F-23AF-DB4F-A6C6-6826BDF9EEB8}" type="datetimeFigureOut">
              <a:rPr lang="en-US" smtClean="0"/>
              <a:t>1/30/2021</a:t>
            </a:fld>
            <a:endParaRPr lang="en-US"/>
          </a:p>
        </p:txBody>
      </p:sp>
      <p:sp>
        <p:nvSpPr>
          <p:cNvPr id="5" name="Footer Placeholder 4">
            <a:extLst>
              <a:ext uri="{FF2B5EF4-FFF2-40B4-BE49-F238E27FC236}">
                <a16:creationId xmlns:a16="http://schemas.microsoft.com/office/drawing/2014/main" id="{F3E617AC-FA67-F44C-801E-AEC24A7274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DF8F7-B3CF-2D49-BDDF-3ACF8EC74BFA}"/>
              </a:ext>
            </a:extLst>
          </p:cNvPr>
          <p:cNvSpPr>
            <a:spLocks noGrp="1"/>
          </p:cNvSpPr>
          <p:nvPr>
            <p:ph type="sldNum" sz="quarter" idx="12"/>
          </p:nvPr>
        </p:nvSpPr>
        <p:spPr/>
        <p:txBody>
          <a:bodyPr/>
          <a:lstStyle/>
          <a:p>
            <a:fld id="{6819F35B-2B92-EB4D-8EB7-41E22C3E4B54}" type="slidenum">
              <a:rPr lang="en-US" smtClean="0"/>
              <a:t>‹#›</a:t>
            </a:fld>
            <a:endParaRPr lang="en-US"/>
          </a:p>
        </p:txBody>
      </p:sp>
    </p:spTree>
    <p:extLst>
      <p:ext uri="{BB962C8B-B14F-4D97-AF65-F5344CB8AC3E}">
        <p14:creationId xmlns:p14="http://schemas.microsoft.com/office/powerpoint/2010/main" val="628997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425DC-38F0-754C-854F-D7F6DC4D23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242528-E56B-6547-814C-B97D357B1F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05F351-7AA5-C446-A004-2F6C6113AD55}"/>
              </a:ext>
            </a:extLst>
          </p:cNvPr>
          <p:cNvSpPr>
            <a:spLocks noGrp="1"/>
          </p:cNvSpPr>
          <p:nvPr>
            <p:ph type="dt" sz="half" idx="10"/>
          </p:nvPr>
        </p:nvSpPr>
        <p:spPr/>
        <p:txBody>
          <a:bodyPr/>
          <a:lstStyle/>
          <a:p>
            <a:fld id="{64982B4F-23AF-DB4F-A6C6-6826BDF9EEB8}" type="datetimeFigureOut">
              <a:rPr lang="en-US" smtClean="0"/>
              <a:t>1/30/2021</a:t>
            </a:fld>
            <a:endParaRPr lang="en-US"/>
          </a:p>
        </p:txBody>
      </p:sp>
      <p:sp>
        <p:nvSpPr>
          <p:cNvPr id="5" name="Footer Placeholder 4">
            <a:extLst>
              <a:ext uri="{FF2B5EF4-FFF2-40B4-BE49-F238E27FC236}">
                <a16:creationId xmlns:a16="http://schemas.microsoft.com/office/drawing/2014/main" id="{842B0240-C133-724A-9B37-8538D80BB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11F441-1DB1-BE43-A5E7-CA7220537BD4}"/>
              </a:ext>
            </a:extLst>
          </p:cNvPr>
          <p:cNvSpPr>
            <a:spLocks noGrp="1"/>
          </p:cNvSpPr>
          <p:nvPr>
            <p:ph type="sldNum" sz="quarter" idx="12"/>
          </p:nvPr>
        </p:nvSpPr>
        <p:spPr/>
        <p:txBody>
          <a:bodyPr/>
          <a:lstStyle/>
          <a:p>
            <a:fld id="{6819F35B-2B92-EB4D-8EB7-41E22C3E4B54}" type="slidenum">
              <a:rPr lang="en-US" smtClean="0"/>
              <a:t>‹#›</a:t>
            </a:fld>
            <a:endParaRPr lang="en-US"/>
          </a:p>
        </p:txBody>
      </p:sp>
    </p:spTree>
    <p:extLst>
      <p:ext uri="{BB962C8B-B14F-4D97-AF65-F5344CB8AC3E}">
        <p14:creationId xmlns:p14="http://schemas.microsoft.com/office/powerpoint/2010/main" val="3112566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D1FD3-963F-6347-8BF5-12C521478D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EA5BDD-D14D-064D-846F-A6F1FA967A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21A8BD-945B-E249-9626-7CEF7D4E09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26978D-754D-7843-977F-2D99A5F7D83A}"/>
              </a:ext>
            </a:extLst>
          </p:cNvPr>
          <p:cNvSpPr>
            <a:spLocks noGrp="1"/>
          </p:cNvSpPr>
          <p:nvPr>
            <p:ph type="dt" sz="half" idx="10"/>
          </p:nvPr>
        </p:nvSpPr>
        <p:spPr/>
        <p:txBody>
          <a:bodyPr/>
          <a:lstStyle/>
          <a:p>
            <a:fld id="{64982B4F-23AF-DB4F-A6C6-6826BDF9EEB8}" type="datetimeFigureOut">
              <a:rPr lang="en-US" smtClean="0"/>
              <a:t>1/30/2021</a:t>
            </a:fld>
            <a:endParaRPr lang="en-US"/>
          </a:p>
        </p:txBody>
      </p:sp>
      <p:sp>
        <p:nvSpPr>
          <p:cNvPr id="6" name="Footer Placeholder 5">
            <a:extLst>
              <a:ext uri="{FF2B5EF4-FFF2-40B4-BE49-F238E27FC236}">
                <a16:creationId xmlns:a16="http://schemas.microsoft.com/office/drawing/2014/main" id="{F64F394F-EE8A-F842-8379-963D38E049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9B0C74-3690-754B-8DB8-FE50693189EA}"/>
              </a:ext>
            </a:extLst>
          </p:cNvPr>
          <p:cNvSpPr>
            <a:spLocks noGrp="1"/>
          </p:cNvSpPr>
          <p:nvPr>
            <p:ph type="sldNum" sz="quarter" idx="12"/>
          </p:nvPr>
        </p:nvSpPr>
        <p:spPr/>
        <p:txBody>
          <a:bodyPr/>
          <a:lstStyle/>
          <a:p>
            <a:fld id="{6819F35B-2B92-EB4D-8EB7-41E22C3E4B54}" type="slidenum">
              <a:rPr lang="en-US" smtClean="0"/>
              <a:t>‹#›</a:t>
            </a:fld>
            <a:endParaRPr lang="en-US"/>
          </a:p>
        </p:txBody>
      </p:sp>
    </p:spTree>
    <p:extLst>
      <p:ext uri="{BB962C8B-B14F-4D97-AF65-F5344CB8AC3E}">
        <p14:creationId xmlns:p14="http://schemas.microsoft.com/office/powerpoint/2010/main" val="1883643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A27EB-EB52-1A41-896B-8CC18EC75C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5C2997-6436-614A-8542-690F6DBEC2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789804-5D93-FC4D-B7DE-0975EB8021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841831-D734-EE48-9B85-4792970783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F265BF-128A-1642-AA4E-BCAA4EEFE2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F9C199-5D43-4542-BCA9-68C5013841DF}"/>
              </a:ext>
            </a:extLst>
          </p:cNvPr>
          <p:cNvSpPr>
            <a:spLocks noGrp="1"/>
          </p:cNvSpPr>
          <p:nvPr>
            <p:ph type="dt" sz="half" idx="10"/>
          </p:nvPr>
        </p:nvSpPr>
        <p:spPr/>
        <p:txBody>
          <a:bodyPr/>
          <a:lstStyle/>
          <a:p>
            <a:fld id="{64982B4F-23AF-DB4F-A6C6-6826BDF9EEB8}" type="datetimeFigureOut">
              <a:rPr lang="en-US" smtClean="0"/>
              <a:t>1/30/2021</a:t>
            </a:fld>
            <a:endParaRPr lang="en-US"/>
          </a:p>
        </p:txBody>
      </p:sp>
      <p:sp>
        <p:nvSpPr>
          <p:cNvPr id="8" name="Footer Placeholder 7">
            <a:extLst>
              <a:ext uri="{FF2B5EF4-FFF2-40B4-BE49-F238E27FC236}">
                <a16:creationId xmlns:a16="http://schemas.microsoft.com/office/drawing/2014/main" id="{2BC697D9-5EEC-3340-896F-513EA33D6B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F12D48-C7FC-E54F-AACE-FF5F0759ABA4}"/>
              </a:ext>
            </a:extLst>
          </p:cNvPr>
          <p:cNvSpPr>
            <a:spLocks noGrp="1"/>
          </p:cNvSpPr>
          <p:nvPr>
            <p:ph type="sldNum" sz="quarter" idx="12"/>
          </p:nvPr>
        </p:nvSpPr>
        <p:spPr/>
        <p:txBody>
          <a:bodyPr/>
          <a:lstStyle/>
          <a:p>
            <a:fld id="{6819F35B-2B92-EB4D-8EB7-41E22C3E4B54}" type="slidenum">
              <a:rPr lang="en-US" smtClean="0"/>
              <a:t>‹#›</a:t>
            </a:fld>
            <a:endParaRPr lang="en-US"/>
          </a:p>
        </p:txBody>
      </p:sp>
    </p:spTree>
    <p:extLst>
      <p:ext uri="{BB962C8B-B14F-4D97-AF65-F5344CB8AC3E}">
        <p14:creationId xmlns:p14="http://schemas.microsoft.com/office/powerpoint/2010/main" val="148361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868A3-FC18-3C4E-A6E5-044F928E52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BFB929-F5F9-4D4E-BDB3-C6C5EB8438F3}"/>
              </a:ext>
            </a:extLst>
          </p:cNvPr>
          <p:cNvSpPr>
            <a:spLocks noGrp="1"/>
          </p:cNvSpPr>
          <p:nvPr>
            <p:ph type="dt" sz="half" idx="10"/>
          </p:nvPr>
        </p:nvSpPr>
        <p:spPr/>
        <p:txBody>
          <a:bodyPr/>
          <a:lstStyle/>
          <a:p>
            <a:fld id="{64982B4F-23AF-DB4F-A6C6-6826BDF9EEB8}" type="datetimeFigureOut">
              <a:rPr lang="en-US" smtClean="0"/>
              <a:t>1/30/2021</a:t>
            </a:fld>
            <a:endParaRPr lang="en-US"/>
          </a:p>
        </p:txBody>
      </p:sp>
      <p:sp>
        <p:nvSpPr>
          <p:cNvPr id="4" name="Footer Placeholder 3">
            <a:extLst>
              <a:ext uri="{FF2B5EF4-FFF2-40B4-BE49-F238E27FC236}">
                <a16:creationId xmlns:a16="http://schemas.microsoft.com/office/drawing/2014/main" id="{D8E4D621-D588-DB49-92D2-68821DA586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1FFC6A-1D6B-2C48-82DF-B042D6DF1AA1}"/>
              </a:ext>
            </a:extLst>
          </p:cNvPr>
          <p:cNvSpPr>
            <a:spLocks noGrp="1"/>
          </p:cNvSpPr>
          <p:nvPr>
            <p:ph type="sldNum" sz="quarter" idx="12"/>
          </p:nvPr>
        </p:nvSpPr>
        <p:spPr/>
        <p:txBody>
          <a:bodyPr/>
          <a:lstStyle/>
          <a:p>
            <a:fld id="{6819F35B-2B92-EB4D-8EB7-41E22C3E4B54}" type="slidenum">
              <a:rPr lang="en-US" smtClean="0"/>
              <a:t>‹#›</a:t>
            </a:fld>
            <a:endParaRPr lang="en-US"/>
          </a:p>
        </p:txBody>
      </p:sp>
    </p:spTree>
    <p:extLst>
      <p:ext uri="{BB962C8B-B14F-4D97-AF65-F5344CB8AC3E}">
        <p14:creationId xmlns:p14="http://schemas.microsoft.com/office/powerpoint/2010/main" val="3948901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3C59CF-5B92-5145-BD0B-9D94E0B81429}"/>
              </a:ext>
            </a:extLst>
          </p:cNvPr>
          <p:cNvSpPr>
            <a:spLocks noGrp="1"/>
          </p:cNvSpPr>
          <p:nvPr>
            <p:ph type="dt" sz="half" idx="10"/>
          </p:nvPr>
        </p:nvSpPr>
        <p:spPr/>
        <p:txBody>
          <a:bodyPr/>
          <a:lstStyle/>
          <a:p>
            <a:fld id="{64982B4F-23AF-DB4F-A6C6-6826BDF9EEB8}" type="datetimeFigureOut">
              <a:rPr lang="en-US" smtClean="0"/>
              <a:t>1/30/2021</a:t>
            </a:fld>
            <a:endParaRPr lang="en-US"/>
          </a:p>
        </p:txBody>
      </p:sp>
      <p:sp>
        <p:nvSpPr>
          <p:cNvPr id="3" name="Footer Placeholder 2">
            <a:extLst>
              <a:ext uri="{FF2B5EF4-FFF2-40B4-BE49-F238E27FC236}">
                <a16:creationId xmlns:a16="http://schemas.microsoft.com/office/drawing/2014/main" id="{A8E5B6F1-5087-2A42-AA81-E276671B97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0A7CDC-6EC9-944A-9F56-48F1B7C14369}"/>
              </a:ext>
            </a:extLst>
          </p:cNvPr>
          <p:cNvSpPr>
            <a:spLocks noGrp="1"/>
          </p:cNvSpPr>
          <p:nvPr>
            <p:ph type="sldNum" sz="quarter" idx="12"/>
          </p:nvPr>
        </p:nvSpPr>
        <p:spPr/>
        <p:txBody>
          <a:bodyPr/>
          <a:lstStyle/>
          <a:p>
            <a:fld id="{6819F35B-2B92-EB4D-8EB7-41E22C3E4B54}" type="slidenum">
              <a:rPr lang="en-US" smtClean="0"/>
              <a:t>‹#›</a:t>
            </a:fld>
            <a:endParaRPr lang="en-US"/>
          </a:p>
        </p:txBody>
      </p:sp>
    </p:spTree>
    <p:extLst>
      <p:ext uri="{BB962C8B-B14F-4D97-AF65-F5344CB8AC3E}">
        <p14:creationId xmlns:p14="http://schemas.microsoft.com/office/powerpoint/2010/main" val="1020892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A9017-8118-BA4D-80BF-93B268BFFF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6E2B21-A98E-BC44-B5B5-2CF94D56E9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2FD0F0-15AB-0B4C-9138-E629A8FB30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6E561E-8A9C-5F46-8D10-7726353481FB}"/>
              </a:ext>
            </a:extLst>
          </p:cNvPr>
          <p:cNvSpPr>
            <a:spLocks noGrp="1"/>
          </p:cNvSpPr>
          <p:nvPr>
            <p:ph type="dt" sz="half" idx="10"/>
          </p:nvPr>
        </p:nvSpPr>
        <p:spPr/>
        <p:txBody>
          <a:bodyPr/>
          <a:lstStyle/>
          <a:p>
            <a:fld id="{64982B4F-23AF-DB4F-A6C6-6826BDF9EEB8}" type="datetimeFigureOut">
              <a:rPr lang="en-US" smtClean="0"/>
              <a:t>1/30/2021</a:t>
            </a:fld>
            <a:endParaRPr lang="en-US"/>
          </a:p>
        </p:txBody>
      </p:sp>
      <p:sp>
        <p:nvSpPr>
          <p:cNvPr id="6" name="Footer Placeholder 5">
            <a:extLst>
              <a:ext uri="{FF2B5EF4-FFF2-40B4-BE49-F238E27FC236}">
                <a16:creationId xmlns:a16="http://schemas.microsoft.com/office/drawing/2014/main" id="{B601C51F-C4C7-E843-912B-906ADFE2B6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9308D1-B0B0-9F42-93F4-F19A2D6741AB}"/>
              </a:ext>
            </a:extLst>
          </p:cNvPr>
          <p:cNvSpPr>
            <a:spLocks noGrp="1"/>
          </p:cNvSpPr>
          <p:nvPr>
            <p:ph type="sldNum" sz="quarter" idx="12"/>
          </p:nvPr>
        </p:nvSpPr>
        <p:spPr/>
        <p:txBody>
          <a:bodyPr/>
          <a:lstStyle/>
          <a:p>
            <a:fld id="{6819F35B-2B92-EB4D-8EB7-41E22C3E4B54}" type="slidenum">
              <a:rPr lang="en-US" smtClean="0"/>
              <a:t>‹#›</a:t>
            </a:fld>
            <a:endParaRPr lang="en-US"/>
          </a:p>
        </p:txBody>
      </p:sp>
    </p:spTree>
    <p:extLst>
      <p:ext uri="{BB962C8B-B14F-4D97-AF65-F5344CB8AC3E}">
        <p14:creationId xmlns:p14="http://schemas.microsoft.com/office/powerpoint/2010/main" val="2928827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17724-7670-C044-92D4-CFE62C0B0F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282789-D6D3-7348-98A7-176E84B032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320D72-0346-214D-9A21-521E309384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C1A31C-B8A3-DD4A-9FDD-11FF28395DE5}"/>
              </a:ext>
            </a:extLst>
          </p:cNvPr>
          <p:cNvSpPr>
            <a:spLocks noGrp="1"/>
          </p:cNvSpPr>
          <p:nvPr>
            <p:ph type="dt" sz="half" idx="10"/>
          </p:nvPr>
        </p:nvSpPr>
        <p:spPr/>
        <p:txBody>
          <a:bodyPr/>
          <a:lstStyle/>
          <a:p>
            <a:fld id="{64982B4F-23AF-DB4F-A6C6-6826BDF9EEB8}" type="datetimeFigureOut">
              <a:rPr lang="en-US" smtClean="0"/>
              <a:t>1/30/2021</a:t>
            </a:fld>
            <a:endParaRPr lang="en-US"/>
          </a:p>
        </p:txBody>
      </p:sp>
      <p:sp>
        <p:nvSpPr>
          <p:cNvPr id="6" name="Footer Placeholder 5">
            <a:extLst>
              <a:ext uri="{FF2B5EF4-FFF2-40B4-BE49-F238E27FC236}">
                <a16:creationId xmlns:a16="http://schemas.microsoft.com/office/drawing/2014/main" id="{BADA20DE-6111-7C40-AEA6-A520A325B1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1A66E6-35B0-BB47-BB33-21BD187DE99A}"/>
              </a:ext>
            </a:extLst>
          </p:cNvPr>
          <p:cNvSpPr>
            <a:spLocks noGrp="1"/>
          </p:cNvSpPr>
          <p:nvPr>
            <p:ph type="sldNum" sz="quarter" idx="12"/>
          </p:nvPr>
        </p:nvSpPr>
        <p:spPr/>
        <p:txBody>
          <a:bodyPr/>
          <a:lstStyle/>
          <a:p>
            <a:fld id="{6819F35B-2B92-EB4D-8EB7-41E22C3E4B54}" type="slidenum">
              <a:rPr lang="en-US" smtClean="0"/>
              <a:t>‹#›</a:t>
            </a:fld>
            <a:endParaRPr lang="en-US"/>
          </a:p>
        </p:txBody>
      </p:sp>
    </p:spTree>
    <p:extLst>
      <p:ext uri="{BB962C8B-B14F-4D97-AF65-F5344CB8AC3E}">
        <p14:creationId xmlns:p14="http://schemas.microsoft.com/office/powerpoint/2010/main" val="2476143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2BC456-F539-6746-BF33-522DD49392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259A27-2C0A-AA49-8196-95D390291B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E41873-F727-7D49-9BAC-C59A856CD6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82B4F-23AF-DB4F-A6C6-6826BDF9EEB8}" type="datetimeFigureOut">
              <a:rPr lang="en-US" smtClean="0"/>
              <a:t>1/30/2021</a:t>
            </a:fld>
            <a:endParaRPr lang="en-US"/>
          </a:p>
        </p:txBody>
      </p:sp>
      <p:sp>
        <p:nvSpPr>
          <p:cNvPr id="5" name="Footer Placeholder 4">
            <a:extLst>
              <a:ext uri="{FF2B5EF4-FFF2-40B4-BE49-F238E27FC236}">
                <a16:creationId xmlns:a16="http://schemas.microsoft.com/office/drawing/2014/main" id="{FF49F9B9-0E0E-2246-A1E7-0E6650D1A8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0EC48A-4CDA-484B-812A-11052ABB22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9F35B-2B92-EB4D-8EB7-41E22C3E4B54}" type="slidenum">
              <a:rPr lang="en-US" smtClean="0"/>
              <a:t>‹#›</a:t>
            </a:fld>
            <a:endParaRPr lang="en-US"/>
          </a:p>
        </p:txBody>
      </p:sp>
    </p:spTree>
    <p:extLst>
      <p:ext uri="{BB962C8B-B14F-4D97-AF65-F5344CB8AC3E}">
        <p14:creationId xmlns:p14="http://schemas.microsoft.com/office/powerpoint/2010/main" val="732943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1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5.xml" /></Relationships>
</file>

<file path=ppt/slides/_rels/slide1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4.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hyperlink" Target="mailto:rabiul.agc.sw@gmail" TargetMode="Externa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74424-466A-904C-A082-B352A3B1ADDD}"/>
              </a:ext>
            </a:extLst>
          </p:cNvPr>
          <p:cNvSpPr>
            <a:spLocks noGrp="1"/>
          </p:cNvSpPr>
          <p:nvPr>
            <p:ph type="ctrTitle"/>
          </p:nvPr>
        </p:nvSpPr>
        <p:spPr/>
        <p:txBody>
          <a:bodyPr/>
          <a:lstStyle/>
          <a:p>
            <a:r>
              <a:rPr lang="en-US">
                <a:solidFill>
                  <a:schemeClr val="accent1"/>
                </a:solidFill>
              </a:rPr>
              <a:t>স্বাগত</a:t>
            </a:r>
          </a:p>
        </p:txBody>
      </p:sp>
      <p:sp>
        <p:nvSpPr>
          <p:cNvPr id="3" name="Subtitle 2">
            <a:extLst>
              <a:ext uri="{FF2B5EF4-FFF2-40B4-BE49-F238E27FC236}">
                <a16:creationId xmlns:a16="http://schemas.microsoft.com/office/drawing/2014/main" id="{E144F112-9BED-C54C-BB57-065D1FEB7B15}"/>
              </a:ext>
            </a:extLst>
          </p:cNvPr>
          <p:cNvSpPr>
            <a:spLocks noGrp="1"/>
          </p:cNvSpPr>
          <p:nvPr>
            <p:ph type="subTitle" idx="1"/>
          </p:nvPr>
        </p:nvSpPr>
        <p:spPr/>
        <p:txBody>
          <a:bodyPr/>
          <a:lstStyle/>
          <a:p>
            <a:endParaRPr lang="en-US"/>
          </a:p>
        </p:txBody>
      </p:sp>
      <p:pic>
        <p:nvPicPr>
          <p:cNvPr id="4" name="Picture 4">
            <a:extLst>
              <a:ext uri="{FF2B5EF4-FFF2-40B4-BE49-F238E27FC236}">
                <a16:creationId xmlns:a16="http://schemas.microsoft.com/office/drawing/2014/main" id="{800E2DAD-CD94-1C49-B6BA-FED846F324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8720" y="2193131"/>
            <a:ext cx="3286125" cy="2817813"/>
          </a:xfrm>
          <a:prstGeom prst="rect">
            <a:avLst/>
          </a:prstGeom>
        </p:spPr>
      </p:pic>
    </p:spTree>
    <p:extLst>
      <p:ext uri="{BB962C8B-B14F-4D97-AF65-F5344CB8AC3E}">
        <p14:creationId xmlns:p14="http://schemas.microsoft.com/office/powerpoint/2010/main" val="514966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5FA9D1-783A-8D46-A50B-1DCEF14AB1FA}"/>
              </a:ext>
            </a:extLst>
          </p:cNvPr>
          <p:cNvSpPr>
            <a:spLocks noGrp="1"/>
          </p:cNvSpPr>
          <p:nvPr>
            <p:ph idx="1"/>
          </p:nvPr>
        </p:nvSpPr>
        <p:spPr/>
        <p:txBody>
          <a:bodyPr/>
          <a:lstStyle/>
          <a:p>
            <a:pPr marL="0" indent="0">
              <a:buNone/>
            </a:pPr>
            <a:r>
              <a:rPr lang="en-US">
                <a:solidFill>
                  <a:schemeClr val="accent2">
                    <a:lumMod val="75000"/>
                  </a:schemeClr>
                </a:solidFill>
              </a:rPr>
              <a:t>এল বার্কার (  L.Barker, 1995)   সমাজকর্ম অভিধানে বলেন,</a:t>
            </a:r>
            <a:r>
              <a:rPr lang="en-US"/>
              <a:t>’ সমাজকল্যাণ একটি জাতির সে সব কর্মসূচি, সুযোগ সুবিধা ও সেবা প্রদানের ব্যবস্থা,  যা সমাজ ব্যবস্থাপনার মূল চালিকাশক্তি হিসেবে সামাজিক, অর্থনৈতিক,শিক্ষা ও স্বাস্থ্গত চাহিদা পূরণে মানুষকে সাহায্য করে। </a:t>
            </a:r>
          </a:p>
          <a:p>
            <a:pPr marL="0" indent="0">
              <a:buNone/>
            </a:pPr>
            <a:r>
              <a:rPr lang="en-US">
                <a:solidFill>
                  <a:schemeClr val="accent2">
                    <a:lumMod val="75000"/>
                  </a:schemeClr>
                </a:solidFill>
              </a:rPr>
              <a:t>বিশ্ব স্বাস্থ্য সংস্থা (WHO)   এর মতে</a:t>
            </a:r>
            <a:r>
              <a:rPr lang="en-US"/>
              <a:t> , “ সমাজকল্যাণ বলতে শুধু ব্যক্তিবিশেষের উন্নয়নকে বোঝায় না বরং সামগ্রিকভাবে দৈহিক, মানসিক ও সামাজিক মঙ্গলজনক অবস্থাকেই বোঝায় ।                     </a:t>
            </a:r>
          </a:p>
        </p:txBody>
      </p:sp>
    </p:spTree>
    <p:extLst>
      <p:ext uri="{BB962C8B-B14F-4D97-AF65-F5344CB8AC3E}">
        <p14:creationId xmlns:p14="http://schemas.microsoft.com/office/powerpoint/2010/main" val="2131009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57267-ED18-9E4F-A563-D255F063CF6E}"/>
              </a:ext>
            </a:extLst>
          </p:cNvPr>
          <p:cNvSpPr>
            <a:spLocks noGrp="1"/>
          </p:cNvSpPr>
          <p:nvPr>
            <p:ph type="title"/>
          </p:nvPr>
        </p:nvSpPr>
        <p:spPr/>
        <p:txBody>
          <a:bodyPr/>
          <a:lstStyle/>
          <a:p>
            <a:r>
              <a:rPr lang="en-US">
                <a:solidFill>
                  <a:schemeClr val="accent2">
                    <a:lumMod val="60000"/>
                    <a:lumOff val="40000"/>
                  </a:schemeClr>
                </a:solidFill>
              </a:rPr>
              <a:t>সার্বিক আলোচনার প্রেক্ষিতে বলা যায় যে, </a:t>
            </a:r>
          </a:p>
        </p:txBody>
      </p:sp>
      <p:sp>
        <p:nvSpPr>
          <p:cNvPr id="3" name="Content Placeholder 2">
            <a:extLst>
              <a:ext uri="{FF2B5EF4-FFF2-40B4-BE49-F238E27FC236}">
                <a16:creationId xmlns:a16="http://schemas.microsoft.com/office/drawing/2014/main" id="{85191B23-796B-344F-9BEF-868CC4A48581}"/>
              </a:ext>
            </a:extLst>
          </p:cNvPr>
          <p:cNvSpPr>
            <a:spLocks noGrp="1"/>
          </p:cNvSpPr>
          <p:nvPr>
            <p:ph idx="1"/>
          </p:nvPr>
        </p:nvSpPr>
        <p:spPr/>
        <p:txBody>
          <a:bodyPr/>
          <a:lstStyle/>
          <a:p>
            <a:pPr marL="0" indent="0">
              <a:buNone/>
            </a:pPr>
            <a:r>
              <a:rPr lang="en-US"/>
              <a:t>সমাজকল্যাণ হচ্ছে বৈজ্ঞানিক পদ্ধতি নির্ভর একটি সুসংগঠিত সেবা কার্যক্রম। এটি সমস্যাগ্রস্ত মানুষকে এমনভাবে সহাতা করে যাতে তারা নিজেদের সামর্থ্য ও সম্পদ সদ্ব্যবহারের মাধ্যমে নিজেদের সমস্যা নিজেরাই মোকাবিলা করে এবং স্বাভাবিক সামাজিক ভূমিকা পালনে সক্ষম হয়। </a:t>
            </a:r>
          </a:p>
          <a:p>
            <a:pPr marL="0" indent="0">
              <a:buNone/>
            </a:pPr>
            <a:r>
              <a:rPr lang="en-US"/>
              <a:t>                  </a:t>
            </a:r>
          </a:p>
        </p:txBody>
      </p:sp>
    </p:spTree>
    <p:extLst>
      <p:ext uri="{BB962C8B-B14F-4D97-AF65-F5344CB8AC3E}">
        <p14:creationId xmlns:p14="http://schemas.microsoft.com/office/powerpoint/2010/main" val="442616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B21F4-5568-BE44-9735-24A2DD41B6C9}"/>
              </a:ext>
            </a:extLst>
          </p:cNvPr>
          <p:cNvSpPr>
            <a:spLocks noGrp="1"/>
          </p:cNvSpPr>
          <p:nvPr>
            <p:ph type="title"/>
          </p:nvPr>
        </p:nvSpPr>
        <p:spPr>
          <a:xfrm>
            <a:off x="1213247" y="3107532"/>
            <a:ext cx="8484394" cy="1607344"/>
          </a:xfrm>
          <a:solidFill>
            <a:schemeClr val="accent2"/>
          </a:solidFill>
        </p:spPr>
        <p:txBody>
          <a:bodyPr/>
          <a:lstStyle/>
          <a:p>
            <a:r>
              <a:rPr lang="en-US"/>
              <a:t>সমাজকল্যাণের লক্ষ্য ও উদ্দেশ্য    </a:t>
            </a:r>
          </a:p>
        </p:txBody>
      </p:sp>
      <p:sp>
        <p:nvSpPr>
          <p:cNvPr id="3" name="Content Placeholder 2">
            <a:extLst>
              <a:ext uri="{FF2B5EF4-FFF2-40B4-BE49-F238E27FC236}">
                <a16:creationId xmlns:a16="http://schemas.microsoft.com/office/drawing/2014/main" id="{79F27462-5A2E-414F-93B0-19606C191241}"/>
              </a:ext>
            </a:extLst>
          </p:cNvPr>
          <p:cNvSpPr>
            <a:spLocks noGrp="1"/>
          </p:cNvSpPr>
          <p:nvPr>
            <p:ph idx="1"/>
          </p:nvPr>
        </p:nvSpPr>
        <p:spPr>
          <a:xfrm>
            <a:off x="232173" y="1735535"/>
            <a:ext cx="11245453" cy="4351338"/>
          </a:xfrm>
        </p:spPr>
        <p:txBody>
          <a:bodyPr/>
          <a:lstStyle/>
          <a:p>
            <a:endParaRPr lang="en-US"/>
          </a:p>
        </p:txBody>
      </p:sp>
    </p:spTree>
    <p:extLst>
      <p:ext uri="{BB962C8B-B14F-4D97-AF65-F5344CB8AC3E}">
        <p14:creationId xmlns:p14="http://schemas.microsoft.com/office/powerpoint/2010/main" val="1896053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D04F4-29D5-AF4D-806C-4BFF89AAD35E}"/>
              </a:ext>
            </a:extLst>
          </p:cNvPr>
          <p:cNvSpPr>
            <a:spLocks noGrp="1"/>
          </p:cNvSpPr>
          <p:nvPr>
            <p:ph type="title"/>
          </p:nvPr>
        </p:nvSpPr>
        <p:spPr/>
        <p:txBody>
          <a:bodyPr/>
          <a:lstStyle/>
          <a:p>
            <a:r>
              <a:rPr lang="en-US">
                <a:solidFill>
                  <a:schemeClr val="accent5"/>
                </a:solidFill>
              </a:rPr>
              <a:t>সমাজকল্যাণের উদ্দেশ্য সম্পর্কে মনীষীদের কথা-</a:t>
            </a:r>
            <a:r>
              <a:rPr lang="en-US"/>
              <a:t>   </a:t>
            </a:r>
          </a:p>
        </p:txBody>
      </p:sp>
      <p:sp>
        <p:nvSpPr>
          <p:cNvPr id="3" name="Content Placeholder 2">
            <a:extLst>
              <a:ext uri="{FF2B5EF4-FFF2-40B4-BE49-F238E27FC236}">
                <a16:creationId xmlns:a16="http://schemas.microsoft.com/office/drawing/2014/main" id="{BA81C016-AF45-EB4C-A4EC-B3DAA2762102}"/>
              </a:ext>
            </a:extLst>
          </p:cNvPr>
          <p:cNvSpPr>
            <a:spLocks noGrp="1"/>
          </p:cNvSpPr>
          <p:nvPr>
            <p:ph idx="1"/>
          </p:nvPr>
        </p:nvSpPr>
        <p:spPr/>
        <p:txBody>
          <a:bodyPr/>
          <a:lstStyle/>
          <a:p>
            <a:pPr marL="0" indent="0">
              <a:buNone/>
            </a:pPr>
            <a:r>
              <a:rPr lang="en-US">
                <a:solidFill>
                  <a:schemeClr val="accent2">
                    <a:lumMod val="75000"/>
                  </a:schemeClr>
                </a:solidFill>
              </a:rPr>
              <a:t>W.A. Friedlander বলেন</a:t>
            </a:r>
            <a:r>
              <a:rPr lang="en-US"/>
              <a:t>, “ সমাজকল্যাণের উদ্দেশ্য হলো সমাজের  প্রত্যেক মানুষের অর্থনৈতিক চাহিদা পূরণ, সুস্বাস্থ্ ও জীবনযাত্রার মান অর্জন,  সকল নাগরিকের সমান অধিকার,  সম্ভাব্য সর্বোচ্চ আত্মমর্যাদা এবং অন্যের অধিকার ক্ষুন্ন না করে চিন্তা ও কর্মের স্বাধীনতার নিশ্চয়তা বিধান করা। </a:t>
            </a:r>
          </a:p>
          <a:p>
            <a:pPr marL="0" indent="0">
              <a:buNone/>
            </a:pPr>
            <a:endParaRPr lang="en-US"/>
          </a:p>
          <a:p>
            <a:pPr marL="0" indent="0">
              <a:buNone/>
            </a:pPr>
            <a:r>
              <a:rPr lang="en-US">
                <a:solidFill>
                  <a:schemeClr val="accent2">
                    <a:lumMod val="75000"/>
                  </a:schemeClr>
                </a:solidFill>
              </a:rPr>
              <a:t>সমাজবিজ্ঞানী চার্লস জ্যাস্ট্র বলেন, </a:t>
            </a:r>
            <a:r>
              <a:rPr lang="en-US"/>
              <a:t>“ সমাজকল্যাণের লক্ষ্য হচ্ছে সমাজের সকল মানুষের আর্থসামাজিক স্বাস্থ্য ও চিত্তবিনোদনের ব্যবস্থা করা,চাহিদা পূরণ করা। </a:t>
            </a:r>
          </a:p>
          <a:p>
            <a:pPr marL="0" indent="0">
              <a:buNone/>
            </a:pPr>
            <a:r>
              <a:rPr lang="en-US"/>
              <a:t>                               </a:t>
            </a:r>
          </a:p>
        </p:txBody>
      </p:sp>
    </p:spTree>
    <p:extLst>
      <p:ext uri="{BB962C8B-B14F-4D97-AF65-F5344CB8AC3E}">
        <p14:creationId xmlns:p14="http://schemas.microsoft.com/office/powerpoint/2010/main" val="1324229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D8364-F879-204A-B52D-01585F566C0F}"/>
              </a:ext>
            </a:extLst>
          </p:cNvPr>
          <p:cNvSpPr>
            <a:spLocks noGrp="1"/>
          </p:cNvSpPr>
          <p:nvPr>
            <p:ph type="title"/>
          </p:nvPr>
        </p:nvSpPr>
        <p:spPr/>
        <p:txBody>
          <a:bodyPr/>
          <a:lstStyle/>
          <a:p>
            <a:r>
              <a:rPr lang="en-US">
                <a:solidFill>
                  <a:schemeClr val="accent2">
                    <a:lumMod val="60000"/>
                    <a:lumOff val="40000"/>
                  </a:schemeClr>
                </a:solidFill>
              </a:rPr>
              <a:t>সমাজকল্যাণের লক্ষ্য ও উদ্দেশ্য </a:t>
            </a:r>
            <a:br>
              <a:rPr lang="en-US">
                <a:solidFill>
                  <a:schemeClr val="accent2">
                    <a:lumMod val="60000"/>
                    <a:lumOff val="40000"/>
                  </a:schemeClr>
                </a:solidFill>
              </a:rPr>
            </a:br>
            <a:r>
              <a:rPr lang="en-US">
                <a:solidFill>
                  <a:schemeClr val="accent2">
                    <a:lumMod val="60000"/>
                    <a:lumOff val="40000"/>
                  </a:schemeClr>
                </a:solidFill>
              </a:rPr>
              <a:t>Amis and Objectives of Social Welfare</a:t>
            </a:r>
            <a:r>
              <a:rPr lang="en-US"/>
              <a:t>       </a:t>
            </a:r>
          </a:p>
        </p:txBody>
      </p:sp>
      <p:sp>
        <p:nvSpPr>
          <p:cNvPr id="3" name="Content Placeholder 2">
            <a:extLst>
              <a:ext uri="{FF2B5EF4-FFF2-40B4-BE49-F238E27FC236}">
                <a16:creationId xmlns:a16="http://schemas.microsoft.com/office/drawing/2014/main" id="{2CA044B7-EE79-D148-8CF9-FE3BA0FC9980}"/>
              </a:ext>
            </a:extLst>
          </p:cNvPr>
          <p:cNvSpPr>
            <a:spLocks noGrp="1"/>
          </p:cNvSpPr>
          <p:nvPr>
            <p:ph idx="1"/>
          </p:nvPr>
        </p:nvSpPr>
        <p:spPr/>
        <p:txBody>
          <a:bodyPr>
            <a:normAutofit fontScale="85000" lnSpcReduction="20000"/>
          </a:bodyPr>
          <a:lstStyle/>
          <a:p>
            <a:pPr marL="0" indent="0">
              <a:buNone/>
            </a:pPr>
            <a:r>
              <a:rPr lang="en-US">
                <a:solidFill>
                  <a:schemeClr val="accent5">
                    <a:lumMod val="40000"/>
                    <a:lumOff val="60000"/>
                  </a:schemeClr>
                </a:solidFill>
              </a:rPr>
              <a:t>সামাজিক ভূমিকা পালনে সহায়তা করা</a:t>
            </a:r>
            <a:r>
              <a:rPr lang="en-US"/>
              <a:t>  </a:t>
            </a:r>
          </a:p>
          <a:p>
            <a:pPr marL="0" indent="0">
              <a:buNone/>
            </a:pPr>
            <a:r>
              <a:rPr lang="en-US">
                <a:solidFill>
                  <a:schemeClr val="accent4">
                    <a:lumMod val="40000"/>
                    <a:lumOff val="60000"/>
                  </a:schemeClr>
                </a:solidFill>
              </a:rPr>
              <a:t>ইতিবাচক আর্থসামাজিক পরিবেশ সৃষ্টি করা</a:t>
            </a:r>
          </a:p>
          <a:p>
            <a:pPr marL="0" indent="0">
              <a:buNone/>
            </a:pPr>
            <a:r>
              <a:rPr lang="en-US">
                <a:solidFill>
                  <a:schemeClr val="accent2">
                    <a:lumMod val="60000"/>
                    <a:lumOff val="40000"/>
                  </a:schemeClr>
                </a:solidFill>
              </a:rPr>
              <a:t> সামঞ্জস্যবিধানে সহায়তা করা</a:t>
            </a:r>
          </a:p>
          <a:p>
            <a:pPr marL="0" indent="0">
              <a:buNone/>
            </a:pPr>
            <a:r>
              <a:rPr lang="en-US">
                <a:solidFill>
                  <a:schemeClr val="accent6">
                    <a:lumMod val="40000"/>
                    <a:lumOff val="60000"/>
                  </a:schemeClr>
                </a:solidFill>
              </a:rPr>
              <a:t>পরিকল্পিত ও গঠনমূলক পরিবর্তন আনয়ন</a:t>
            </a:r>
            <a:r>
              <a:rPr lang="en-US">
                <a:solidFill>
                  <a:schemeClr val="accent2">
                    <a:lumMod val="60000"/>
                    <a:lumOff val="40000"/>
                  </a:schemeClr>
                </a:solidFill>
              </a:rPr>
              <a:t> </a:t>
            </a:r>
          </a:p>
          <a:p>
            <a:pPr marL="0" indent="0">
              <a:buNone/>
            </a:pPr>
            <a:r>
              <a:rPr lang="en-US">
                <a:solidFill>
                  <a:schemeClr val="accent2">
                    <a:lumMod val="60000"/>
                    <a:lumOff val="40000"/>
                  </a:schemeClr>
                </a:solidFill>
              </a:rPr>
              <a:t>মৌল মানবিক চাহিদা পূরণ</a:t>
            </a:r>
          </a:p>
          <a:p>
            <a:pPr marL="0" indent="0">
              <a:buNone/>
            </a:pPr>
            <a:r>
              <a:rPr lang="en-US">
                <a:solidFill>
                  <a:schemeClr val="accent5">
                    <a:lumMod val="60000"/>
                    <a:lumOff val="40000"/>
                  </a:schemeClr>
                </a:solidFill>
              </a:rPr>
              <a:t>সুষম ও সামগ্রিক উন্নয়ন</a:t>
            </a:r>
          </a:p>
          <a:p>
            <a:pPr marL="0" indent="0">
              <a:buNone/>
            </a:pPr>
            <a:r>
              <a:rPr lang="en-US">
                <a:solidFill>
                  <a:schemeClr val="accent4">
                    <a:lumMod val="40000"/>
                    <a:lumOff val="60000"/>
                  </a:schemeClr>
                </a:solidFill>
              </a:rPr>
              <a:t>মানব সম্পদের উন্নয়ন </a:t>
            </a:r>
          </a:p>
          <a:p>
            <a:pPr marL="0" indent="0">
              <a:buNone/>
            </a:pPr>
            <a:r>
              <a:rPr lang="en-US">
                <a:solidFill>
                  <a:schemeClr val="accent6">
                    <a:lumMod val="60000"/>
                    <a:lumOff val="40000"/>
                  </a:schemeClr>
                </a:solidFill>
              </a:rPr>
              <a:t>স্বাবলম্বী মনোভাব গড়ে তোলা</a:t>
            </a:r>
          </a:p>
          <a:p>
            <a:pPr marL="0" indent="0">
              <a:buNone/>
            </a:pPr>
            <a:r>
              <a:rPr lang="en-US">
                <a:solidFill>
                  <a:schemeClr val="accent2">
                    <a:lumMod val="40000"/>
                    <a:lumOff val="60000"/>
                  </a:schemeClr>
                </a:solidFill>
              </a:rPr>
              <a:t>গণতান্ত্রিক সমাজব্যবস্থা গড়ে তোলা</a:t>
            </a:r>
          </a:p>
          <a:p>
            <a:pPr marL="0" indent="0">
              <a:buNone/>
            </a:pPr>
            <a:r>
              <a:rPr lang="en-US">
                <a:solidFill>
                  <a:schemeClr val="accent5">
                    <a:lumMod val="60000"/>
                    <a:lumOff val="40000"/>
                  </a:schemeClr>
                </a:solidFill>
              </a:rPr>
              <a:t>অধিকার ও দায়িত্ব সচেতন করা  </a:t>
            </a:r>
            <a:r>
              <a:rPr lang="en-US">
                <a:solidFill>
                  <a:schemeClr val="accent2">
                    <a:lumMod val="40000"/>
                    <a:lumOff val="60000"/>
                  </a:schemeClr>
                </a:solidFill>
              </a:rPr>
              <a:t>  </a:t>
            </a:r>
          </a:p>
          <a:p>
            <a:pPr marL="0" indent="0">
              <a:buNone/>
            </a:pPr>
            <a:r>
              <a:rPr lang="en-US">
                <a:solidFill>
                  <a:schemeClr val="accent6">
                    <a:lumMod val="60000"/>
                    <a:lumOff val="40000"/>
                  </a:schemeClr>
                </a:solidFill>
              </a:rPr>
              <a:t> </a:t>
            </a:r>
            <a:r>
              <a:rPr lang="en-US">
                <a:solidFill>
                  <a:schemeClr val="accent4">
                    <a:lumMod val="40000"/>
                    <a:lumOff val="60000"/>
                  </a:schemeClr>
                </a:solidFill>
              </a:rPr>
              <a:t> </a:t>
            </a:r>
            <a:r>
              <a:rPr lang="en-US">
                <a:solidFill>
                  <a:schemeClr val="accent5">
                    <a:lumMod val="60000"/>
                    <a:lumOff val="40000"/>
                  </a:schemeClr>
                </a:solidFill>
              </a:rPr>
              <a:t> </a:t>
            </a:r>
            <a:r>
              <a:rPr lang="en-US">
                <a:solidFill>
                  <a:schemeClr val="accent2">
                    <a:lumMod val="60000"/>
                    <a:lumOff val="40000"/>
                  </a:schemeClr>
                </a:solidFill>
              </a:rPr>
              <a:t>    </a:t>
            </a:r>
            <a:r>
              <a:rPr lang="en-US">
                <a:solidFill>
                  <a:schemeClr val="accent4">
                    <a:lumMod val="40000"/>
                    <a:lumOff val="60000"/>
                  </a:schemeClr>
                </a:solidFill>
              </a:rPr>
              <a:t>  </a:t>
            </a:r>
          </a:p>
        </p:txBody>
      </p:sp>
    </p:spTree>
    <p:extLst>
      <p:ext uri="{BB962C8B-B14F-4D97-AF65-F5344CB8AC3E}">
        <p14:creationId xmlns:p14="http://schemas.microsoft.com/office/powerpoint/2010/main" val="2015597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825CF0-1CA8-A443-B228-88A652CC103B}"/>
              </a:ext>
            </a:extLst>
          </p:cNvPr>
          <p:cNvSpPr>
            <a:spLocks noGrp="1"/>
          </p:cNvSpPr>
          <p:nvPr>
            <p:ph idx="1"/>
          </p:nvPr>
        </p:nvSpPr>
        <p:spPr/>
        <p:txBody>
          <a:bodyPr/>
          <a:lstStyle/>
          <a:p>
            <a:pPr marL="0" indent="0">
              <a:buNone/>
            </a:pPr>
            <a:r>
              <a:rPr lang="en-US">
                <a:solidFill>
                  <a:schemeClr val="accent2">
                    <a:lumMod val="60000"/>
                    <a:lumOff val="40000"/>
                  </a:schemeClr>
                </a:solidFill>
              </a:rPr>
              <a:t>সামাজিক সাম্য ও ন্যায়বিচার  প্রতিষ্ঠা করা  </a:t>
            </a:r>
            <a:r>
              <a:rPr lang="en-US"/>
              <a:t>    </a:t>
            </a:r>
          </a:p>
          <a:p>
            <a:pPr marL="0" indent="0">
              <a:buNone/>
            </a:pPr>
            <a:r>
              <a:rPr lang="en-US">
                <a:solidFill>
                  <a:schemeClr val="accent5">
                    <a:lumMod val="60000"/>
                    <a:lumOff val="40000"/>
                  </a:schemeClr>
                </a:solidFill>
              </a:rPr>
              <a:t>দৃষ্টিভঙ্গির পরিবর্তনসাধন করা</a:t>
            </a:r>
          </a:p>
          <a:p>
            <a:pPr marL="0" indent="0">
              <a:buNone/>
            </a:pPr>
            <a:r>
              <a:rPr lang="en-US"/>
              <a:t> </a:t>
            </a:r>
            <a:r>
              <a:rPr lang="en-US">
                <a:solidFill>
                  <a:schemeClr val="accent4">
                    <a:lumMod val="40000"/>
                    <a:lumOff val="60000"/>
                  </a:schemeClr>
                </a:solidFill>
              </a:rPr>
              <a:t>পারস্পরিক সম্পর্কের উন্নয়ন  </a:t>
            </a:r>
            <a:r>
              <a:rPr lang="en-US"/>
              <a:t> </a:t>
            </a:r>
          </a:p>
          <a:p>
            <a:pPr marL="0" indent="0">
              <a:buNone/>
            </a:pPr>
            <a:r>
              <a:rPr lang="en-US">
                <a:solidFill>
                  <a:schemeClr val="accent6">
                    <a:lumMod val="60000"/>
                    <a:lumOff val="40000"/>
                  </a:schemeClr>
                </a:solidFill>
              </a:rPr>
              <a:t>সমস্যার বৈজ্ঞানিক সমাধান  </a:t>
            </a:r>
          </a:p>
          <a:p>
            <a:pPr marL="0" indent="0">
              <a:buNone/>
            </a:pPr>
            <a:r>
              <a:rPr lang="en-US">
                <a:solidFill>
                  <a:schemeClr val="accent5">
                    <a:lumMod val="60000"/>
                    <a:lumOff val="40000"/>
                  </a:schemeClr>
                </a:solidFill>
              </a:rPr>
              <a:t>জাতীয় উন্নয়নের লক্ষ্য অর্জন  </a:t>
            </a:r>
          </a:p>
        </p:txBody>
      </p:sp>
    </p:spTree>
    <p:extLst>
      <p:ext uri="{BB962C8B-B14F-4D97-AF65-F5344CB8AC3E}">
        <p14:creationId xmlns:p14="http://schemas.microsoft.com/office/powerpoint/2010/main" val="2430540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43271-93D8-DC4D-B3B0-CCCA31ECBA59}"/>
              </a:ext>
            </a:extLst>
          </p:cNvPr>
          <p:cNvSpPr>
            <a:spLocks noGrp="1"/>
          </p:cNvSpPr>
          <p:nvPr>
            <p:ph type="title"/>
          </p:nvPr>
        </p:nvSpPr>
        <p:spPr>
          <a:xfrm>
            <a:off x="500460" y="355600"/>
            <a:ext cx="10515600" cy="1325563"/>
          </a:xfrm>
        </p:spPr>
        <p:txBody>
          <a:bodyPr/>
          <a:lstStyle/>
          <a:p>
            <a:r>
              <a:rPr lang="en-US">
                <a:solidFill>
                  <a:schemeClr val="accent6">
                    <a:lumMod val="75000"/>
                  </a:schemeClr>
                </a:solidFill>
              </a:rPr>
              <a:t>সমাজকল্যাণ ও সমাজকর্মের মধ্যে সম্পর্ক</a:t>
            </a:r>
            <a:r>
              <a:rPr lang="en-US"/>
              <a:t>     </a:t>
            </a:r>
          </a:p>
        </p:txBody>
      </p:sp>
      <p:sp>
        <p:nvSpPr>
          <p:cNvPr id="4" name="Text Placeholder 3">
            <a:extLst>
              <a:ext uri="{FF2B5EF4-FFF2-40B4-BE49-F238E27FC236}">
                <a16:creationId xmlns:a16="http://schemas.microsoft.com/office/drawing/2014/main" id="{ECD2E4A4-7B16-F046-B4DF-ABC5A608CDAE}"/>
              </a:ext>
            </a:extLst>
          </p:cNvPr>
          <p:cNvSpPr>
            <a:spLocks noGrp="1"/>
          </p:cNvSpPr>
          <p:nvPr>
            <p:ph type="body" idx="1"/>
          </p:nvPr>
        </p:nvSpPr>
        <p:spPr/>
        <p:txBody>
          <a:bodyPr/>
          <a:lstStyle/>
          <a:p>
            <a:r>
              <a:rPr lang="en-US">
                <a:solidFill>
                  <a:srgbClr val="7030A0"/>
                </a:solidFill>
              </a:rPr>
              <a:t>সম্পর্ক</a:t>
            </a:r>
            <a:r>
              <a:rPr lang="en-US"/>
              <a:t> </a:t>
            </a:r>
          </a:p>
        </p:txBody>
      </p:sp>
      <p:sp>
        <p:nvSpPr>
          <p:cNvPr id="3" name="Content Placeholder 2">
            <a:extLst>
              <a:ext uri="{FF2B5EF4-FFF2-40B4-BE49-F238E27FC236}">
                <a16:creationId xmlns:a16="http://schemas.microsoft.com/office/drawing/2014/main" id="{D269B6E8-335E-4A4C-A4A9-2D5F3512CAF4}"/>
              </a:ext>
            </a:extLst>
          </p:cNvPr>
          <p:cNvSpPr>
            <a:spLocks noGrp="1"/>
          </p:cNvSpPr>
          <p:nvPr>
            <p:ph sz="half" idx="2"/>
          </p:nvPr>
        </p:nvSpPr>
        <p:spPr/>
        <p:txBody>
          <a:bodyPr>
            <a:normAutofit fontScale="92500" lnSpcReduction="10000"/>
          </a:bodyPr>
          <a:lstStyle/>
          <a:p>
            <a:pPr marL="0" indent="0">
              <a:buNone/>
            </a:pPr>
            <a:r>
              <a:rPr lang="en-US">
                <a:solidFill>
                  <a:schemeClr val="accent5">
                    <a:lumMod val="60000"/>
                    <a:lumOff val="40000"/>
                  </a:schemeClr>
                </a:solidFill>
              </a:rPr>
              <a:t>প্রাতিষ্ঠানিক সেবায় বিশ্বাসী</a:t>
            </a:r>
            <a:r>
              <a:rPr lang="en-US"/>
              <a:t>  </a:t>
            </a:r>
          </a:p>
          <a:p>
            <a:pPr marL="0" indent="0">
              <a:buNone/>
            </a:pPr>
            <a:r>
              <a:rPr lang="en-US">
                <a:solidFill>
                  <a:schemeClr val="accent2">
                    <a:lumMod val="60000"/>
                    <a:lumOff val="40000"/>
                  </a:schemeClr>
                </a:solidFill>
              </a:rPr>
              <a:t>বস্তিগত ও অবস্তুগত সম্পদের কার্যকর ব্যবহার নিশ্চিত করে</a:t>
            </a:r>
          </a:p>
          <a:p>
            <a:pPr marL="0" indent="0">
              <a:buNone/>
            </a:pPr>
            <a:r>
              <a:rPr lang="en-US">
                <a:solidFill>
                  <a:schemeClr val="accent5">
                    <a:lumMod val="60000"/>
                    <a:lumOff val="40000"/>
                  </a:schemeClr>
                </a:solidFill>
              </a:rPr>
              <a:t>সুসংগঠিত সেবা কার্যক্রম, নীতি ও আদর্শের প্রকাশ করে     </a:t>
            </a:r>
            <a:r>
              <a:rPr lang="en-US">
                <a:solidFill>
                  <a:schemeClr val="accent2">
                    <a:lumMod val="60000"/>
                    <a:lumOff val="40000"/>
                  </a:schemeClr>
                </a:solidFill>
              </a:rPr>
              <a:t>  </a:t>
            </a:r>
            <a:endParaRPr lang="en-US">
              <a:solidFill>
                <a:schemeClr val="accent5">
                  <a:lumMod val="60000"/>
                  <a:lumOff val="40000"/>
                </a:schemeClr>
              </a:solidFill>
            </a:endParaRPr>
          </a:p>
          <a:p>
            <a:pPr marL="0" indent="0">
              <a:buNone/>
            </a:pPr>
            <a:r>
              <a:rPr lang="en-US">
                <a:solidFill>
                  <a:schemeClr val="accent2">
                    <a:lumMod val="60000"/>
                    <a:lumOff val="40000"/>
                  </a:schemeClr>
                </a:solidFill>
              </a:rPr>
              <a:t>ব্যক্তি ও দলের অবস্থার ইতিবাচক পরিবর্তন ঘটায়</a:t>
            </a:r>
          </a:p>
          <a:p>
            <a:pPr marL="0" indent="0">
              <a:buNone/>
            </a:pPr>
            <a:r>
              <a:rPr lang="en-US">
                <a:solidFill>
                  <a:schemeClr val="accent5">
                    <a:lumMod val="60000"/>
                    <a:lumOff val="40000"/>
                  </a:schemeClr>
                </a:solidFill>
              </a:rPr>
              <a:t>সমস্যার প্রতিকার,প্রতিরোধ ও উন্নয়নমূলক কার্যক্রমে বিশ্বাসী</a:t>
            </a:r>
            <a:r>
              <a:rPr lang="en-US">
                <a:solidFill>
                  <a:schemeClr val="accent2">
                    <a:lumMod val="60000"/>
                    <a:lumOff val="40000"/>
                  </a:schemeClr>
                </a:solidFill>
              </a:rPr>
              <a:t>      </a:t>
            </a:r>
            <a:endParaRPr lang="en-US"/>
          </a:p>
        </p:txBody>
      </p:sp>
      <p:sp>
        <p:nvSpPr>
          <p:cNvPr id="5" name="Text Placeholder 4">
            <a:extLst>
              <a:ext uri="{FF2B5EF4-FFF2-40B4-BE49-F238E27FC236}">
                <a16:creationId xmlns:a16="http://schemas.microsoft.com/office/drawing/2014/main" id="{2EE2E406-67BB-8342-B518-730E65D8EA61}"/>
              </a:ext>
            </a:extLst>
          </p:cNvPr>
          <p:cNvSpPr>
            <a:spLocks noGrp="1"/>
          </p:cNvSpPr>
          <p:nvPr>
            <p:ph type="body" sz="quarter" idx="3"/>
          </p:nvPr>
        </p:nvSpPr>
        <p:spPr/>
        <p:txBody>
          <a:bodyPr/>
          <a:lstStyle/>
          <a:p>
            <a:r>
              <a:rPr lang="en-US">
                <a:solidFill>
                  <a:srgbClr val="7030A0"/>
                </a:solidFill>
              </a:rPr>
              <a:t>পার্থক্য</a:t>
            </a:r>
            <a:r>
              <a:rPr lang="en-US"/>
              <a:t> </a:t>
            </a:r>
          </a:p>
        </p:txBody>
      </p:sp>
      <p:sp>
        <p:nvSpPr>
          <p:cNvPr id="6" name="Content Placeholder 5">
            <a:extLst>
              <a:ext uri="{FF2B5EF4-FFF2-40B4-BE49-F238E27FC236}">
                <a16:creationId xmlns:a16="http://schemas.microsoft.com/office/drawing/2014/main" id="{5B5A3048-CF22-3A4A-8D52-564D3A252800}"/>
              </a:ext>
            </a:extLst>
          </p:cNvPr>
          <p:cNvSpPr>
            <a:spLocks noGrp="1"/>
          </p:cNvSpPr>
          <p:nvPr>
            <p:ph sz="quarter" idx="4"/>
          </p:nvPr>
        </p:nvSpPr>
        <p:spPr/>
        <p:txBody>
          <a:bodyPr>
            <a:normAutofit fontScale="92500" lnSpcReduction="10000"/>
          </a:bodyPr>
          <a:lstStyle/>
          <a:p>
            <a:pPr marL="0" indent="0">
              <a:buNone/>
            </a:pPr>
            <a:r>
              <a:rPr lang="en-US">
                <a:solidFill>
                  <a:schemeClr val="accent2">
                    <a:lumMod val="60000"/>
                    <a:lumOff val="40000"/>
                  </a:schemeClr>
                </a:solidFill>
              </a:rPr>
              <a:t>প্রাচীনকালে সমাজকল্যাণের উত্পত্তি ; সমাজকর্মের উত্পত্তি শিল্প বিপ্লব পরবর্তি সময়ে।  </a:t>
            </a:r>
            <a:r>
              <a:rPr lang="en-US"/>
              <a:t> </a:t>
            </a:r>
          </a:p>
          <a:p>
            <a:pPr marL="0" indent="0">
              <a:buNone/>
            </a:pPr>
            <a:r>
              <a:rPr lang="en-US">
                <a:solidFill>
                  <a:schemeClr val="accent5"/>
                </a:solidFill>
              </a:rPr>
              <a:t>সমাজকল্যাণ দানশীলতা নির্ভর; সমাজকর্ম বৈজ্ঞানিক পদ্ধতি মেনে চলে</a:t>
            </a:r>
          </a:p>
          <a:p>
            <a:pPr marL="0" indent="0">
              <a:buNone/>
            </a:pPr>
            <a:r>
              <a:rPr lang="en-US">
                <a:solidFill>
                  <a:schemeClr val="accent2">
                    <a:lumMod val="60000"/>
                    <a:lumOff val="40000"/>
                  </a:schemeClr>
                </a:solidFill>
              </a:rPr>
              <a:t>সমাজকর্মে পেশাগত মূল্যবোধ ও ব্যবহারিক নীতিমালা আছে; সমাজকল্যাণে নেই      </a:t>
            </a:r>
            <a:r>
              <a:rPr lang="en-US"/>
              <a:t>        </a:t>
            </a:r>
          </a:p>
        </p:txBody>
      </p:sp>
    </p:spTree>
    <p:extLst>
      <p:ext uri="{BB962C8B-B14F-4D97-AF65-F5344CB8AC3E}">
        <p14:creationId xmlns:p14="http://schemas.microsoft.com/office/powerpoint/2010/main" val="1900898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62E41-7115-2C4A-B83C-63C7F8AAE4AE}"/>
              </a:ext>
            </a:extLst>
          </p:cNvPr>
          <p:cNvSpPr>
            <a:spLocks noGrp="1"/>
          </p:cNvSpPr>
          <p:nvPr>
            <p:ph type="title"/>
          </p:nvPr>
        </p:nvSpPr>
        <p:spPr>
          <a:xfrm>
            <a:off x="964804" y="311546"/>
            <a:ext cx="10515600" cy="5921375"/>
          </a:xfrm>
        </p:spPr>
        <p:txBody>
          <a:bodyPr/>
          <a:lstStyle/>
          <a:p>
            <a:r>
              <a:rPr lang="en-US">
                <a:solidFill>
                  <a:schemeClr val="accent2"/>
                </a:solidFill>
              </a:rPr>
              <a:t>একক কাজঃ</a:t>
            </a:r>
            <a:br>
              <a:rPr lang="en-US"/>
            </a:br>
            <a:r>
              <a:rPr lang="en-US"/>
              <a:t>সমাজকর্ম ও সসমাজকল্যাণের সম্পর্ক ও পার্থক্য লেখ    </a:t>
            </a:r>
          </a:p>
        </p:txBody>
      </p:sp>
      <p:pic>
        <p:nvPicPr>
          <p:cNvPr id="3" name="Picture 3">
            <a:extLst>
              <a:ext uri="{FF2B5EF4-FFF2-40B4-BE49-F238E27FC236}">
                <a16:creationId xmlns:a16="http://schemas.microsoft.com/office/drawing/2014/main" id="{181B3B05-14B4-9C4C-A8F7-35103DE23E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1578" y="625079"/>
            <a:ext cx="3048000" cy="2268140"/>
          </a:xfrm>
          <a:prstGeom prst="rect">
            <a:avLst/>
          </a:prstGeom>
        </p:spPr>
      </p:pic>
    </p:spTree>
    <p:extLst>
      <p:ext uri="{BB962C8B-B14F-4D97-AF65-F5344CB8AC3E}">
        <p14:creationId xmlns:p14="http://schemas.microsoft.com/office/powerpoint/2010/main" val="2201378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BFE1-091B-E24E-A2DE-422A295649C0}"/>
              </a:ext>
            </a:extLst>
          </p:cNvPr>
          <p:cNvSpPr>
            <a:spLocks noGrp="1"/>
          </p:cNvSpPr>
          <p:nvPr>
            <p:ph type="title"/>
          </p:nvPr>
        </p:nvSpPr>
        <p:spPr/>
        <p:txBody>
          <a:bodyPr/>
          <a:lstStyle/>
          <a:p>
            <a:r>
              <a:rPr lang="en-US">
                <a:solidFill>
                  <a:schemeClr val="accent1"/>
                </a:solidFill>
              </a:rPr>
              <a:t>দলীয় কাজঃ</a:t>
            </a:r>
          </a:p>
        </p:txBody>
      </p:sp>
      <p:pic>
        <p:nvPicPr>
          <p:cNvPr id="5" name="Picture 5">
            <a:extLst>
              <a:ext uri="{FF2B5EF4-FFF2-40B4-BE49-F238E27FC236}">
                <a16:creationId xmlns:a16="http://schemas.microsoft.com/office/drawing/2014/main" id="{75526332-F332-D844-A1A3-FCDB89C9F7F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24000" y="2410619"/>
            <a:ext cx="3810000" cy="3181350"/>
          </a:xfrm>
        </p:spPr>
      </p:pic>
      <p:sp>
        <p:nvSpPr>
          <p:cNvPr id="4" name="Content Placeholder 3">
            <a:extLst>
              <a:ext uri="{FF2B5EF4-FFF2-40B4-BE49-F238E27FC236}">
                <a16:creationId xmlns:a16="http://schemas.microsoft.com/office/drawing/2014/main" id="{A7A3DE20-C916-6D4F-99CB-AA5D08BC33EE}"/>
              </a:ext>
            </a:extLst>
          </p:cNvPr>
          <p:cNvSpPr>
            <a:spLocks noGrp="1"/>
          </p:cNvSpPr>
          <p:nvPr>
            <p:ph sz="half" idx="2"/>
          </p:nvPr>
        </p:nvSpPr>
        <p:spPr/>
        <p:txBody>
          <a:bodyPr/>
          <a:lstStyle/>
          <a:p>
            <a:pPr marL="0" indent="0">
              <a:buNone/>
            </a:pPr>
            <a:r>
              <a:rPr lang="en-US"/>
              <a:t>সমাজকল্যাণের লক্ষ্য ও উদ্দেশ্যগুলো আলোচনা করআ।      </a:t>
            </a:r>
          </a:p>
        </p:txBody>
      </p:sp>
    </p:spTree>
    <p:extLst>
      <p:ext uri="{BB962C8B-B14F-4D97-AF65-F5344CB8AC3E}">
        <p14:creationId xmlns:p14="http://schemas.microsoft.com/office/powerpoint/2010/main" val="1476673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FA682-4B14-9841-B061-D99C5C094E27}"/>
              </a:ext>
            </a:extLst>
          </p:cNvPr>
          <p:cNvSpPr>
            <a:spLocks noGrp="1"/>
          </p:cNvSpPr>
          <p:nvPr>
            <p:ph type="title"/>
          </p:nvPr>
        </p:nvSpPr>
        <p:spPr/>
        <p:txBody>
          <a:bodyPr/>
          <a:lstStyle/>
          <a:p>
            <a:r>
              <a:rPr lang="en-US">
                <a:solidFill>
                  <a:schemeClr val="accent1"/>
                </a:solidFill>
              </a:rPr>
              <a:t>মূল্যায়ন</a:t>
            </a:r>
            <a:r>
              <a:rPr lang="en-US"/>
              <a:t>  </a:t>
            </a:r>
          </a:p>
        </p:txBody>
      </p:sp>
      <p:sp>
        <p:nvSpPr>
          <p:cNvPr id="3" name="Content Placeholder 2">
            <a:extLst>
              <a:ext uri="{FF2B5EF4-FFF2-40B4-BE49-F238E27FC236}">
                <a16:creationId xmlns:a16="http://schemas.microsoft.com/office/drawing/2014/main" id="{A05857E0-55A7-EE45-97CE-86D450CA443E}"/>
              </a:ext>
            </a:extLst>
          </p:cNvPr>
          <p:cNvSpPr>
            <a:spLocks noGrp="1"/>
          </p:cNvSpPr>
          <p:nvPr>
            <p:ph idx="1"/>
          </p:nvPr>
        </p:nvSpPr>
        <p:spPr/>
        <p:txBody>
          <a:bodyPr/>
          <a:lstStyle/>
          <a:p>
            <a:pPr marL="0" indent="0">
              <a:buNone/>
            </a:pPr>
            <a:r>
              <a:rPr lang="en-US"/>
              <a:t>Introduction to social welfare গ্রন্থটি কার লেখা ? </a:t>
            </a:r>
          </a:p>
          <a:p>
            <a:pPr marL="0" indent="0">
              <a:buNone/>
            </a:pPr>
            <a:r>
              <a:rPr lang="en-US"/>
              <a:t>---------------    </a:t>
            </a:r>
          </a:p>
        </p:txBody>
      </p:sp>
    </p:spTree>
    <p:extLst>
      <p:ext uri="{BB962C8B-B14F-4D97-AF65-F5344CB8AC3E}">
        <p14:creationId xmlns:p14="http://schemas.microsoft.com/office/powerpoint/2010/main" val="228996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62202-6278-6349-A85A-E15BCB50A02E}"/>
              </a:ext>
            </a:extLst>
          </p:cNvPr>
          <p:cNvSpPr>
            <a:spLocks noGrp="1"/>
          </p:cNvSpPr>
          <p:nvPr>
            <p:ph type="title"/>
          </p:nvPr>
        </p:nvSpPr>
        <p:spPr>
          <a:xfrm>
            <a:off x="4588668" y="221459"/>
            <a:ext cx="10515600" cy="1325563"/>
          </a:xfrm>
        </p:spPr>
        <p:txBody>
          <a:bodyPr/>
          <a:lstStyle/>
          <a:p>
            <a:r>
              <a:rPr lang="en-US">
                <a:solidFill>
                  <a:schemeClr val="accent1"/>
                </a:solidFill>
              </a:rPr>
              <a:t>শিক্ষক পরিচিতি  </a:t>
            </a:r>
          </a:p>
        </p:txBody>
      </p:sp>
      <p:sp>
        <p:nvSpPr>
          <p:cNvPr id="3" name="Content Placeholder 2">
            <a:extLst>
              <a:ext uri="{FF2B5EF4-FFF2-40B4-BE49-F238E27FC236}">
                <a16:creationId xmlns:a16="http://schemas.microsoft.com/office/drawing/2014/main" id="{BF799EF1-F28B-D84A-AA4A-D70D6FD36C02}"/>
              </a:ext>
            </a:extLst>
          </p:cNvPr>
          <p:cNvSpPr>
            <a:spLocks noGrp="1"/>
          </p:cNvSpPr>
          <p:nvPr>
            <p:ph idx="1"/>
          </p:nvPr>
        </p:nvSpPr>
        <p:spPr>
          <a:xfrm>
            <a:off x="3654623" y="2506662"/>
            <a:ext cx="10515600" cy="4351338"/>
          </a:xfrm>
        </p:spPr>
        <p:txBody>
          <a:bodyPr/>
          <a:lstStyle/>
          <a:p>
            <a:pPr marL="0" indent="0">
              <a:buNone/>
            </a:pPr>
            <a:r>
              <a:rPr lang="en-US"/>
              <a:t>এ এস এম রবিউল ইসলাম </a:t>
            </a:r>
          </a:p>
          <a:p>
            <a:pPr marL="0" indent="0">
              <a:buNone/>
            </a:pPr>
            <a:r>
              <a:rPr lang="en-US"/>
              <a:t>প্রভাষক, সমাজকর্ম</a:t>
            </a:r>
          </a:p>
          <a:p>
            <a:pPr marL="0" indent="0">
              <a:buNone/>
            </a:pPr>
            <a:r>
              <a:rPr lang="en-US"/>
              <a:t>আদিতমারী সরকারি কলেজ </a:t>
            </a:r>
          </a:p>
          <a:p>
            <a:pPr marL="0" indent="0">
              <a:buNone/>
            </a:pPr>
            <a:r>
              <a:rPr lang="en-US"/>
              <a:t>আদিতমারী, লালমনিরহাট । </a:t>
            </a:r>
          </a:p>
          <a:p>
            <a:pPr marL="0" indent="0">
              <a:buNone/>
            </a:pPr>
            <a:r>
              <a:rPr lang="en-US"/>
              <a:t>ইমেইলঃ </a:t>
            </a:r>
            <a:r>
              <a:rPr lang="en-US">
                <a:hlinkClick r:id="rId2"/>
              </a:rPr>
              <a:t>rabiul.agc.sw@gmail</a:t>
            </a:r>
            <a:r>
              <a:rPr lang="en-US"/>
              <a:t>. com        </a:t>
            </a:r>
          </a:p>
        </p:txBody>
      </p:sp>
      <p:sp>
        <p:nvSpPr>
          <p:cNvPr id="4" name="Frame 3">
            <a:extLst>
              <a:ext uri="{FF2B5EF4-FFF2-40B4-BE49-F238E27FC236}">
                <a16:creationId xmlns:a16="http://schemas.microsoft.com/office/drawing/2014/main" id="{58BD91CB-96FA-A04F-8C66-4FABEF48AF06}"/>
              </a:ext>
            </a:extLst>
          </p:cNvPr>
          <p:cNvSpPr/>
          <p:nvPr/>
        </p:nvSpPr>
        <p:spPr>
          <a:xfrm>
            <a:off x="2678906" y="1611910"/>
            <a:ext cx="7215188" cy="451842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56477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E793B-688A-004B-A429-9A44E601F72C}"/>
              </a:ext>
            </a:extLst>
          </p:cNvPr>
          <p:cNvSpPr>
            <a:spLocks noGrp="1"/>
          </p:cNvSpPr>
          <p:nvPr>
            <p:ph type="title"/>
          </p:nvPr>
        </p:nvSpPr>
        <p:spPr/>
        <p:txBody>
          <a:bodyPr/>
          <a:lstStyle/>
          <a:p>
            <a:r>
              <a:rPr lang="en-US">
                <a:solidFill>
                  <a:schemeClr val="accent1"/>
                </a:solidFill>
              </a:rPr>
              <a:t>কনটেন্ট দেখার জন্য আন্তরিক ধন্যবাদ</a:t>
            </a:r>
            <a:r>
              <a:rPr lang="en-US">
                <a:solidFill>
                  <a:srgbClr val="92D050"/>
                </a:solidFill>
              </a:rPr>
              <a:t> </a:t>
            </a:r>
            <a:r>
              <a:rPr lang="en-US"/>
              <a:t>    </a:t>
            </a:r>
          </a:p>
        </p:txBody>
      </p:sp>
      <p:pic>
        <p:nvPicPr>
          <p:cNvPr id="5" name="Picture 5">
            <a:extLst>
              <a:ext uri="{FF2B5EF4-FFF2-40B4-BE49-F238E27FC236}">
                <a16:creationId xmlns:a16="http://schemas.microsoft.com/office/drawing/2014/main" id="{7C3C908C-B3A4-1C43-8DFA-13D004FB1A2D}"/>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60922" y="1825625"/>
            <a:ext cx="3893343" cy="4351338"/>
          </a:xfrm>
        </p:spPr>
      </p:pic>
      <p:sp>
        <p:nvSpPr>
          <p:cNvPr id="4" name="Content Placeholder 3">
            <a:extLst>
              <a:ext uri="{FF2B5EF4-FFF2-40B4-BE49-F238E27FC236}">
                <a16:creationId xmlns:a16="http://schemas.microsoft.com/office/drawing/2014/main" id="{006ED30D-CBC3-114D-81BA-BF3C45F92F45}"/>
              </a:ext>
            </a:extLst>
          </p:cNvPr>
          <p:cNvSpPr>
            <a:spLocks noGrp="1"/>
          </p:cNvSpPr>
          <p:nvPr>
            <p:ph sz="half" idx="2"/>
          </p:nvPr>
        </p:nvSpPr>
        <p:spPr>
          <a:xfrm>
            <a:off x="6172200" y="1825625"/>
            <a:ext cx="5181600" cy="4351338"/>
          </a:xfrm>
        </p:spPr>
        <p:txBody>
          <a:bodyPr>
            <a:normAutofit/>
          </a:bodyPr>
          <a:lstStyle/>
          <a:p>
            <a:pPr marL="0" indent="0">
              <a:buNone/>
            </a:pPr>
            <a:r>
              <a:rPr lang="en-US" sz="3600">
                <a:solidFill>
                  <a:srgbClr val="7030A0"/>
                </a:solidFill>
              </a:rPr>
              <a:t>আন্তরিক ধন্যবাদ</a:t>
            </a:r>
            <a:r>
              <a:rPr lang="en-US" sz="3600">
                <a:solidFill>
                  <a:schemeClr val="accent5"/>
                </a:solidFill>
              </a:rPr>
              <a:t>  </a:t>
            </a:r>
          </a:p>
        </p:txBody>
      </p:sp>
    </p:spTree>
    <p:extLst>
      <p:ext uri="{BB962C8B-B14F-4D97-AF65-F5344CB8AC3E}">
        <p14:creationId xmlns:p14="http://schemas.microsoft.com/office/powerpoint/2010/main" val="482283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59EB7-A286-DD4C-AEEA-AD229AC2F9E4}"/>
              </a:ext>
            </a:extLst>
          </p:cNvPr>
          <p:cNvSpPr>
            <a:spLocks noGrp="1"/>
          </p:cNvSpPr>
          <p:nvPr>
            <p:ph type="title"/>
          </p:nvPr>
        </p:nvSpPr>
        <p:spPr>
          <a:xfrm>
            <a:off x="3499246" y="561578"/>
            <a:ext cx="10515600" cy="1325563"/>
          </a:xfrm>
        </p:spPr>
        <p:txBody>
          <a:bodyPr/>
          <a:lstStyle/>
          <a:p>
            <a:r>
              <a:rPr lang="en-US">
                <a:solidFill>
                  <a:schemeClr val="accent1"/>
                </a:solidFill>
              </a:rPr>
              <a:t>পাঠ পরিচিতি</a:t>
            </a:r>
            <a:r>
              <a:rPr lang="en-US"/>
              <a:t>  </a:t>
            </a:r>
          </a:p>
        </p:txBody>
      </p:sp>
      <p:sp>
        <p:nvSpPr>
          <p:cNvPr id="3" name="Content Placeholder 2">
            <a:extLst>
              <a:ext uri="{FF2B5EF4-FFF2-40B4-BE49-F238E27FC236}">
                <a16:creationId xmlns:a16="http://schemas.microsoft.com/office/drawing/2014/main" id="{2A1C2228-39AF-554C-979C-E26FAC57746D}"/>
              </a:ext>
            </a:extLst>
          </p:cNvPr>
          <p:cNvSpPr>
            <a:spLocks noGrp="1"/>
          </p:cNvSpPr>
          <p:nvPr>
            <p:ph idx="1"/>
          </p:nvPr>
        </p:nvSpPr>
        <p:spPr>
          <a:xfrm>
            <a:off x="2820591" y="2879328"/>
            <a:ext cx="10515600" cy="4351338"/>
          </a:xfrm>
        </p:spPr>
        <p:txBody>
          <a:bodyPr/>
          <a:lstStyle/>
          <a:p>
            <a:pPr marL="0" indent="0">
              <a:buNone/>
            </a:pPr>
            <a:r>
              <a:rPr lang="en-US"/>
              <a:t>শ্রেণিঃ একাদশ </a:t>
            </a:r>
          </a:p>
          <a:p>
            <a:pPr marL="0" indent="0">
              <a:buNone/>
            </a:pPr>
            <a:r>
              <a:rPr lang="en-US"/>
              <a:t>বিষয়ঃ সমাজকর্ম</a:t>
            </a:r>
          </a:p>
          <a:p>
            <a:pPr marL="0" indent="0">
              <a:buNone/>
            </a:pPr>
            <a:r>
              <a:rPr lang="en-US"/>
              <a:t>প্রথম পত্র </a:t>
            </a:r>
          </a:p>
          <a:p>
            <a:pPr marL="0" indent="0">
              <a:buNone/>
            </a:pPr>
            <a:r>
              <a:rPr lang="en-US"/>
              <a:t>অধ্যায়ঃ চতুর্থ </a:t>
            </a:r>
          </a:p>
          <a:p>
            <a:pPr marL="0" indent="0">
              <a:buNone/>
            </a:pPr>
            <a:r>
              <a:rPr lang="en-US"/>
              <a:t> সমাজকর্ম সম্পর্কিত প্রত্যয়সমূহ</a:t>
            </a:r>
          </a:p>
          <a:p>
            <a:pPr marL="0" indent="0">
              <a:buNone/>
            </a:pPr>
            <a:r>
              <a:rPr lang="en-US"/>
              <a:t>Concepts Related to Social Work      </a:t>
            </a:r>
          </a:p>
        </p:txBody>
      </p:sp>
      <p:sp>
        <p:nvSpPr>
          <p:cNvPr id="4" name="Frame 3">
            <a:extLst>
              <a:ext uri="{FF2B5EF4-FFF2-40B4-BE49-F238E27FC236}">
                <a16:creationId xmlns:a16="http://schemas.microsoft.com/office/drawing/2014/main" id="{64BEE256-04F5-0B42-B51E-7E336CD132F7}"/>
              </a:ext>
            </a:extLst>
          </p:cNvPr>
          <p:cNvSpPr/>
          <p:nvPr/>
        </p:nvSpPr>
        <p:spPr>
          <a:xfrm>
            <a:off x="1875234" y="2089547"/>
            <a:ext cx="7393782" cy="45720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80572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8ADF5-3249-DD41-9D6F-94A22EE79900}"/>
              </a:ext>
            </a:extLst>
          </p:cNvPr>
          <p:cNvSpPr>
            <a:spLocks noGrp="1"/>
          </p:cNvSpPr>
          <p:nvPr>
            <p:ph type="title"/>
          </p:nvPr>
        </p:nvSpPr>
        <p:spPr/>
        <p:txBody>
          <a:bodyPr/>
          <a:lstStyle/>
          <a:p>
            <a:r>
              <a:rPr lang="en-US">
                <a:solidFill>
                  <a:schemeClr val="accent1"/>
                </a:solidFill>
              </a:rPr>
              <a:t>আজকের পাঠ   </a:t>
            </a:r>
          </a:p>
        </p:txBody>
      </p:sp>
      <p:sp>
        <p:nvSpPr>
          <p:cNvPr id="3" name="Content Placeholder 2">
            <a:extLst>
              <a:ext uri="{FF2B5EF4-FFF2-40B4-BE49-F238E27FC236}">
                <a16:creationId xmlns:a16="http://schemas.microsoft.com/office/drawing/2014/main" id="{4E6C2736-3A8B-434B-A349-19A8E3A60444}"/>
              </a:ext>
            </a:extLst>
          </p:cNvPr>
          <p:cNvSpPr>
            <a:spLocks noGrp="1"/>
          </p:cNvSpPr>
          <p:nvPr>
            <p:ph idx="1"/>
          </p:nvPr>
        </p:nvSpPr>
        <p:spPr/>
        <p:txBody>
          <a:bodyPr/>
          <a:lstStyle/>
          <a:p>
            <a:pPr marL="0" indent="0">
              <a:buNone/>
            </a:pPr>
            <a:r>
              <a:rPr lang="en-US"/>
              <a:t>সমাজকল্যাণের ধারণা। </a:t>
            </a:r>
          </a:p>
          <a:p>
            <a:pPr marL="0" indent="0">
              <a:buNone/>
            </a:pPr>
            <a:r>
              <a:rPr lang="en-US"/>
              <a:t>সমাজকল্যাণের লক্ষ্য ও উদ্দেশ্য । </a:t>
            </a:r>
          </a:p>
          <a:p>
            <a:pPr marL="0" indent="0">
              <a:buNone/>
            </a:pPr>
            <a:r>
              <a:rPr lang="en-US"/>
              <a:t>সমাজকল্যাণ ও সমাজকর্মের সম্পর্ক।    </a:t>
            </a:r>
          </a:p>
        </p:txBody>
      </p:sp>
    </p:spTree>
    <p:extLst>
      <p:ext uri="{BB962C8B-B14F-4D97-AF65-F5344CB8AC3E}">
        <p14:creationId xmlns:p14="http://schemas.microsoft.com/office/powerpoint/2010/main" val="2942215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3A8EE-CF96-834A-9557-BD18297EDEC7}"/>
              </a:ext>
            </a:extLst>
          </p:cNvPr>
          <p:cNvSpPr>
            <a:spLocks noGrp="1"/>
          </p:cNvSpPr>
          <p:nvPr>
            <p:ph type="title"/>
          </p:nvPr>
        </p:nvSpPr>
        <p:spPr>
          <a:xfrm>
            <a:off x="838200" y="-115094"/>
            <a:ext cx="10515600" cy="1940719"/>
          </a:xfrm>
        </p:spPr>
        <p:txBody>
          <a:bodyPr/>
          <a:lstStyle/>
          <a:p>
            <a:r>
              <a:rPr lang="en-US">
                <a:solidFill>
                  <a:schemeClr val="accent5"/>
                </a:solidFill>
              </a:rPr>
              <a:t>শিখনফল</a:t>
            </a:r>
            <a:r>
              <a:rPr lang="en-US"/>
              <a:t>  </a:t>
            </a:r>
          </a:p>
        </p:txBody>
      </p:sp>
      <p:sp>
        <p:nvSpPr>
          <p:cNvPr id="3" name="Content Placeholder 2">
            <a:extLst>
              <a:ext uri="{FF2B5EF4-FFF2-40B4-BE49-F238E27FC236}">
                <a16:creationId xmlns:a16="http://schemas.microsoft.com/office/drawing/2014/main" id="{9C7925FE-7A8F-9040-88B8-0E31A46D87C0}"/>
              </a:ext>
            </a:extLst>
          </p:cNvPr>
          <p:cNvSpPr>
            <a:spLocks noGrp="1"/>
          </p:cNvSpPr>
          <p:nvPr>
            <p:ph idx="1"/>
          </p:nvPr>
        </p:nvSpPr>
        <p:spPr>
          <a:xfrm>
            <a:off x="838200" y="1825625"/>
            <a:ext cx="10515600" cy="4351338"/>
          </a:xfrm>
        </p:spPr>
        <p:txBody>
          <a:bodyPr/>
          <a:lstStyle/>
          <a:p>
            <a:pPr marL="0" indent="0">
              <a:buNone/>
            </a:pPr>
            <a:r>
              <a:rPr lang="en-US"/>
              <a:t> সমাজকল্যাণের ধারণা ব্যাখ্যা করতে পারবে । </a:t>
            </a:r>
          </a:p>
          <a:p>
            <a:pPr marL="0" indent="0">
              <a:buNone/>
            </a:pPr>
            <a:r>
              <a:rPr lang="en-US"/>
              <a:t>সমাজকল্যাণের লক্ষ্য উদ্দেশ্য বর্ণনা করতে পারবে ।     </a:t>
            </a:r>
          </a:p>
          <a:p>
            <a:pPr marL="0" indent="0">
              <a:buNone/>
            </a:pPr>
            <a:r>
              <a:rPr lang="en-US"/>
              <a:t>সমাজকল্যাণ ও সমাজকর্মের সম্পর্ক ব্যাখ্যা করতে পারবে ।     </a:t>
            </a:r>
          </a:p>
        </p:txBody>
      </p:sp>
    </p:spTree>
    <p:extLst>
      <p:ext uri="{BB962C8B-B14F-4D97-AF65-F5344CB8AC3E}">
        <p14:creationId xmlns:p14="http://schemas.microsoft.com/office/powerpoint/2010/main" val="2344203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E02D827E-707A-E649-AF93-0E64A6FD19C1}"/>
              </a:ext>
            </a:extLst>
          </p:cNvPr>
          <p:cNvSpPr/>
          <p:nvPr/>
        </p:nvSpPr>
        <p:spPr>
          <a:xfrm>
            <a:off x="1607344" y="1321594"/>
            <a:ext cx="9233297" cy="4875609"/>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65AA372B-1A23-6E46-920D-A2B3F3A002C0}"/>
              </a:ext>
            </a:extLst>
          </p:cNvPr>
          <p:cNvSpPr txBox="1"/>
          <p:nvPr/>
        </p:nvSpPr>
        <p:spPr>
          <a:xfrm>
            <a:off x="3750469" y="3429000"/>
            <a:ext cx="6834187" cy="707886"/>
          </a:xfrm>
          <a:prstGeom prst="rect">
            <a:avLst/>
          </a:prstGeom>
          <a:noFill/>
        </p:spPr>
        <p:txBody>
          <a:bodyPr wrap="square">
            <a:spAutoFit/>
          </a:bodyPr>
          <a:lstStyle/>
          <a:p>
            <a:r>
              <a:rPr lang="en-US" sz="4000">
                <a:solidFill>
                  <a:srgbClr val="FF0000"/>
                </a:solidFill>
              </a:rPr>
              <a:t>সমাজকল্যাণের ধারণা</a:t>
            </a:r>
            <a:r>
              <a:rPr lang="en-US"/>
              <a:t>  </a:t>
            </a:r>
          </a:p>
        </p:txBody>
      </p:sp>
    </p:spTree>
    <p:extLst>
      <p:ext uri="{BB962C8B-B14F-4D97-AF65-F5344CB8AC3E}">
        <p14:creationId xmlns:p14="http://schemas.microsoft.com/office/powerpoint/2010/main" val="1682687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21823-6545-DC4C-B18F-12CDE201DCBB}"/>
              </a:ext>
            </a:extLst>
          </p:cNvPr>
          <p:cNvSpPr>
            <a:spLocks noGrp="1"/>
          </p:cNvSpPr>
          <p:nvPr>
            <p:ph type="title"/>
          </p:nvPr>
        </p:nvSpPr>
        <p:spPr/>
        <p:txBody>
          <a:bodyPr/>
          <a:lstStyle/>
          <a:p>
            <a:r>
              <a:rPr lang="en-US">
                <a:solidFill>
                  <a:schemeClr val="accent2">
                    <a:lumMod val="60000"/>
                    <a:lumOff val="40000"/>
                  </a:schemeClr>
                </a:solidFill>
              </a:rPr>
              <a:t>সমাজকল্যাণের ধারণা </a:t>
            </a:r>
            <a:br>
              <a:rPr lang="en-US">
                <a:solidFill>
                  <a:schemeClr val="accent2">
                    <a:lumMod val="60000"/>
                    <a:lumOff val="40000"/>
                  </a:schemeClr>
                </a:solidFill>
              </a:rPr>
            </a:br>
            <a:r>
              <a:rPr lang="en-US">
                <a:solidFill>
                  <a:schemeClr val="accent2">
                    <a:lumMod val="60000"/>
                    <a:lumOff val="40000"/>
                  </a:schemeClr>
                </a:solidFill>
              </a:rPr>
              <a:t>Concept of Social  Welfare    </a:t>
            </a:r>
            <a:r>
              <a:rPr lang="en-US"/>
              <a:t>  </a:t>
            </a:r>
          </a:p>
        </p:txBody>
      </p:sp>
      <p:sp>
        <p:nvSpPr>
          <p:cNvPr id="3" name="Content Placeholder 2">
            <a:extLst>
              <a:ext uri="{FF2B5EF4-FFF2-40B4-BE49-F238E27FC236}">
                <a16:creationId xmlns:a16="http://schemas.microsoft.com/office/drawing/2014/main" id="{EC10AA88-9C42-2243-848E-7C7AF4516094}"/>
              </a:ext>
            </a:extLst>
          </p:cNvPr>
          <p:cNvSpPr>
            <a:spLocks noGrp="1"/>
          </p:cNvSpPr>
          <p:nvPr>
            <p:ph idx="1"/>
          </p:nvPr>
        </p:nvSpPr>
        <p:spPr>
          <a:xfrm>
            <a:off x="838200" y="1690688"/>
            <a:ext cx="10515600" cy="4351338"/>
          </a:xfrm>
        </p:spPr>
        <p:txBody>
          <a:bodyPr>
            <a:normAutofit lnSpcReduction="10000"/>
          </a:bodyPr>
          <a:lstStyle/>
          <a:p>
            <a:pPr marL="0" indent="0">
              <a:buNone/>
            </a:pPr>
            <a:r>
              <a:rPr lang="en-US">
                <a:solidFill>
                  <a:schemeClr val="accent4"/>
                </a:solidFill>
              </a:rPr>
              <a:t>সাধারণভাবে</a:t>
            </a:r>
            <a:r>
              <a:rPr lang="en-US"/>
              <a:t> সমাজকল্যাণ বলতে সমাজের মানুষের জন্য কল্যাণকর কোন কার্যাবলিকে বুঝিয়ে থাকে। সমাজ হচ্ছে সাধারণ উদ্দেশ্য হাসিলের জন্য সংঘবদ্ধভাবে বসবাসরত কিছু লোকের সমাবেশ।  আর কল্যাণ হলো একটি ইতিবাচক শব্দ, যা কোনো ভালে কাজকে বুঝানোর জন্য ব্যবহৃত হয়। </a:t>
            </a:r>
          </a:p>
          <a:p>
            <a:pPr marL="0" indent="0">
              <a:buNone/>
            </a:pPr>
            <a:r>
              <a:rPr lang="en-US"/>
              <a:t> </a:t>
            </a:r>
            <a:r>
              <a:rPr lang="en-US">
                <a:solidFill>
                  <a:schemeClr val="accent4">
                    <a:lumMod val="40000"/>
                    <a:lumOff val="60000"/>
                  </a:schemeClr>
                </a:solidFill>
              </a:rPr>
              <a:t>প্রাচীন দৃষ্টিকোন থেকে</a:t>
            </a:r>
            <a:r>
              <a:rPr lang="en-US"/>
              <a:t> সসমাজকল্যাণকে সংজ্ঞায়িত করা যায় – প্রাক শিল্পযুগে ধর্মীয় অনুশাসন এবং মানবপ্রেমে আগ্রহী হয়ে বিপদগ্রস্তদের সাহায্যের জন্য গৃহীত কার্যাবলিই সমাজকল্যাণ ।  </a:t>
            </a:r>
          </a:p>
          <a:p>
            <a:pPr marL="0" indent="0">
              <a:buNone/>
            </a:pPr>
            <a:r>
              <a:rPr lang="en-US">
                <a:solidFill>
                  <a:schemeClr val="accent4">
                    <a:lumMod val="60000"/>
                    <a:lumOff val="40000"/>
                  </a:schemeClr>
                </a:solidFill>
              </a:rPr>
              <a:t>আধুনিক সমাজকল্যাণ </a:t>
            </a:r>
            <a:r>
              <a:rPr lang="en-US"/>
              <a:t>বৈজ্ঞানিক</a:t>
            </a:r>
            <a:r>
              <a:rPr lang="en-US">
                <a:solidFill>
                  <a:schemeClr val="accent4">
                    <a:lumMod val="60000"/>
                    <a:lumOff val="40000"/>
                  </a:schemeClr>
                </a:solidFill>
              </a:rPr>
              <a:t> </a:t>
            </a:r>
            <a:r>
              <a:rPr lang="en-US"/>
              <a:t>জ্ঞানের উপর প্রতিষ্ঠিত পদ্ধতি নির্ভর সুসংগঠিত সাহায্য কার্যক্রম, যা মানুষকে নিজস্ব চেষ্টায় নিজের সমস্যা সমাধানের উপযোগী গড়ে তুলে। </a:t>
            </a:r>
          </a:p>
          <a:p>
            <a:pPr marL="0" indent="0">
              <a:buNone/>
            </a:pPr>
            <a:r>
              <a:rPr lang="en-US"/>
              <a:t>        </a:t>
            </a:r>
            <a:endParaRPr lang="en-US">
              <a:solidFill>
                <a:schemeClr val="accent4">
                  <a:lumMod val="60000"/>
                  <a:lumOff val="40000"/>
                </a:schemeClr>
              </a:solidFill>
            </a:endParaRPr>
          </a:p>
        </p:txBody>
      </p:sp>
    </p:spTree>
    <p:extLst>
      <p:ext uri="{BB962C8B-B14F-4D97-AF65-F5344CB8AC3E}">
        <p14:creationId xmlns:p14="http://schemas.microsoft.com/office/powerpoint/2010/main" val="562676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49AB-51FA-7B4A-91B8-275FA0B7021B}"/>
              </a:ext>
            </a:extLst>
          </p:cNvPr>
          <p:cNvSpPr>
            <a:spLocks noGrp="1"/>
          </p:cNvSpPr>
          <p:nvPr>
            <p:ph type="title"/>
          </p:nvPr>
        </p:nvSpPr>
        <p:spPr/>
        <p:txBody>
          <a:bodyPr/>
          <a:lstStyle/>
          <a:p>
            <a:r>
              <a:rPr lang="en-US">
                <a:solidFill>
                  <a:schemeClr val="accent1"/>
                </a:solidFill>
              </a:rPr>
              <a:t>মনীষীদের মতে সমাজকল্যাণ  </a:t>
            </a:r>
            <a:r>
              <a:rPr lang="en-US"/>
              <a:t> </a:t>
            </a:r>
          </a:p>
        </p:txBody>
      </p:sp>
      <p:sp>
        <p:nvSpPr>
          <p:cNvPr id="3" name="Content Placeholder 2">
            <a:extLst>
              <a:ext uri="{FF2B5EF4-FFF2-40B4-BE49-F238E27FC236}">
                <a16:creationId xmlns:a16="http://schemas.microsoft.com/office/drawing/2014/main" id="{0AF7EAC3-5172-994D-A603-4A51D276EE54}"/>
              </a:ext>
            </a:extLst>
          </p:cNvPr>
          <p:cNvSpPr>
            <a:spLocks noGrp="1"/>
          </p:cNvSpPr>
          <p:nvPr>
            <p:ph idx="1"/>
          </p:nvPr>
        </p:nvSpPr>
        <p:spPr>
          <a:xfrm>
            <a:off x="257771" y="1690688"/>
            <a:ext cx="10515600" cy="4351338"/>
          </a:xfrm>
        </p:spPr>
        <p:txBody>
          <a:bodyPr>
            <a:normAutofit fontScale="92500" lnSpcReduction="10000"/>
          </a:bodyPr>
          <a:lstStyle/>
          <a:p>
            <a:pPr marL="0" indent="0">
              <a:buNone/>
            </a:pPr>
            <a:r>
              <a:rPr lang="en-US">
                <a:solidFill>
                  <a:schemeClr val="accent1"/>
                </a:solidFill>
              </a:rPr>
              <a:t>গারট্রড উইলসন ও জি. রাইল্যান্ড Gertrude Wilson and G.  Ryland এর মতে</a:t>
            </a:r>
            <a:r>
              <a:rPr lang="en-US"/>
              <a:t> ‘ It is an organised activity of all people for all people. ‘ অর্থাৎ এটি ( (সমাজকল্যাণ) সকল মানুষমানুষের কল্যাণের জন্য সকল মানুষের সসংঘটিত প্রচেষ্টা । </a:t>
            </a:r>
          </a:p>
          <a:p>
            <a:pPr marL="0" indent="0">
              <a:buNone/>
            </a:pPr>
            <a:r>
              <a:rPr lang="en-US"/>
              <a:t> </a:t>
            </a:r>
            <a:r>
              <a:rPr lang="en-US">
                <a:solidFill>
                  <a:schemeClr val="accent1"/>
                </a:solidFill>
              </a:rPr>
              <a:t>সমাজকর্ম বিশ্বকোষ ( Encyclopedia of social work) </a:t>
            </a:r>
            <a:r>
              <a:rPr lang="en-US"/>
              <a:t>গ্রন্থ অনুসারে,’ The term social welfare denotes the full range of organized activities of voluntary and governmental agencies that seek to prevent , alleviate,  or contribute to solution of recognised social problems or to improve the well being of individuals, gtoups or communities. </a:t>
            </a:r>
            <a:r>
              <a:rPr lang="en-US">
                <a:solidFill>
                  <a:srgbClr val="7030A0"/>
                </a:solidFill>
              </a:rPr>
              <a:t>অর্থাৎ সমাজকল্যাণ বলতে বেসরকারি  ও সরকারি প্রতিষ্ঠানের সকল সংগঠিত কার্যাবলিকেই বুঝায়,যার উদ্দেশ্য হচ্ছে স্বীকৃত সামাজিক সমস্যাবলির প্রতিরোধ দূরীকরণ বা সমাধানে সহায়তা করা অথবা ব্যক্তি ,দল বা সমষ্টির উন্নতি সাধন করা।              ,     </a:t>
            </a:r>
            <a:r>
              <a:rPr lang="en-US"/>
              <a:t>                </a:t>
            </a:r>
          </a:p>
        </p:txBody>
      </p:sp>
    </p:spTree>
    <p:extLst>
      <p:ext uri="{BB962C8B-B14F-4D97-AF65-F5344CB8AC3E}">
        <p14:creationId xmlns:p14="http://schemas.microsoft.com/office/powerpoint/2010/main" val="4063637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61D64-6887-CD4F-B457-D4ED3EBDD804}"/>
              </a:ext>
            </a:extLst>
          </p:cNvPr>
          <p:cNvSpPr>
            <a:spLocks noGrp="1"/>
          </p:cNvSpPr>
          <p:nvPr>
            <p:ph type="title"/>
          </p:nvPr>
        </p:nvSpPr>
        <p:spPr>
          <a:xfrm>
            <a:off x="1070372" y="579438"/>
            <a:ext cx="10515600" cy="1325563"/>
          </a:xfrm>
        </p:spPr>
        <p:txBody>
          <a:bodyPr>
            <a:normAutofit fontScale="90000"/>
          </a:bodyPr>
          <a:lstStyle/>
          <a:p>
            <a:r>
              <a:rPr lang="en-US">
                <a:solidFill>
                  <a:schemeClr val="accent2">
                    <a:lumMod val="60000"/>
                    <a:lumOff val="40000"/>
                  </a:schemeClr>
                </a:solidFill>
              </a:rPr>
              <a:t>সমাজকল্যাণের বহুল পরিচিত ও বিজ্ঞানসম্মত সংজ্ঞা দিয়েছেন আমেরিকার বার্কলে বিশ্ববদ্যালয়ের অধ্যাপক ওয়াল্টার আর্থার ফ্রিডল্যান্ডার (Walter Arthur Friedlander</a:t>
            </a:r>
            <a:r>
              <a:rPr lang="en-US"/>
              <a:t>)          </a:t>
            </a:r>
          </a:p>
        </p:txBody>
      </p:sp>
      <p:sp>
        <p:nvSpPr>
          <p:cNvPr id="3" name="Content Placeholder 2">
            <a:extLst>
              <a:ext uri="{FF2B5EF4-FFF2-40B4-BE49-F238E27FC236}">
                <a16:creationId xmlns:a16="http://schemas.microsoft.com/office/drawing/2014/main" id="{EF1B2419-FD5B-6343-873A-83199C84B008}"/>
              </a:ext>
            </a:extLst>
          </p:cNvPr>
          <p:cNvSpPr>
            <a:spLocks noGrp="1"/>
          </p:cNvSpPr>
          <p:nvPr>
            <p:ph idx="1"/>
          </p:nvPr>
        </p:nvSpPr>
        <p:spPr>
          <a:xfrm>
            <a:off x="838200" y="2589609"/>
            <a:ext cx="10515600" cy="4268391"/>
          </a:xfrm>
        </p:spPr>
        <p:txBody>
          <a:bodyPr/>
          <a:lstStyle/>
          <a:p>
            <a:r>
              <a:rPr lang="en-US">
                <a:solidFill>
                  <a:schemeClr val="accent1">
                    <a:lumMod val="60000"/>
                    <a:lumOff val="40000"/>
                  </a:schemeClr>
                </a:solidFill>
              </a:rPr>
              <a:t>তিনি তার </a:t>
            </a:r>
            <a:r>
              <a:rPr lang="en-US">
                <a:solidFill>
                  <a:srgbClr val="FF0000"/>
                </a:solidFill>
              </a:rPr>
              <a:t>Introduction to social welfare</a:t>
            </a:r>
            <a:r>
              <a:rPr lang="en-US">
                <a:solidFill>
                  <a:schemeClr val="accent1">
                    <a:lumMod val="60000"/>
                    <a:lumOff val="40000"/>
                  </a:schemeClr>
                </a:solidFill>
              </a:rPr>
              <a:t> গ্রন্থে বলেন’ Social welfare is the organized system of social service and institutions,  designed to aid individuals and groups to attain satisfying standard of life and health, and personal and social relationships which permit them to develop thir full capacities and to promote their community.’ </a:t>
            </a:r>
            <a:r>
              <a:rPr lang="en-US">
                <a:solidFill>
                  <a:schemeClr val="accent2">
                    <a:lumMod val="75000"/>
                  </a:schemeClr>
                </a:solidFill>
              </a:rPr>
              <a:t>অর্থাৎ সমাজকল্যাণ হলো সমাজসেবা ও প্রতিষ্ঠানের (সামাজিক) এমন এক পরিকল্পিত ও সংগঠিত পদ্ধতি যা ব্যক্তি এবং দলকে সন্তোষজনক স্বাস্থ্য এবং জীবনমান লাভ এ ব্যক্তিগত ও সামাজিক  সম্পর্ক অর্জনে সহায়তা করে, এটি তাদের পূর্ণ ক্ষমতার বিকাশ সাধন করে পরিবার ও সমষ্টির প্রয়োজনের সাথে সামঞ্জস্য রে উন্নতি লাভ করতে সহায়তা করে।          </a:t>
            </a:r>
            <a:r>
              <a:rPr lang="en-US">
                <a:solidFill>
                  <a:schemeClr val="accent1">
                    <a:lumMod val="60000"/>
                    <a:lumOff val="40000"/>
                  </a:schemeClr>
                </a:solidFill>
              </a:rPr>
              <a:t>                                      </a:t>
            </a:r>
          </a:p>
        </p:txBody>
      </p:sp>
    </p:spTree>
    <p:extLst>
      <p:ext uri="{BB962C8B-B14F-4D97-AF65-F5344CB8AC3E}">
        <p14:creationId xmlns:p14="http://schemas.microsoft.com/office/powerpoint/2010/main" val="2831436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0</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স্বাগত</vt:lpstr>
      <vt:lpstr>শিক্ষক পরিচিতি  </vt:lpstr>
      <vt:lpstr>পাঠ পরিচিতি  </vt:lpstr>
      <vt:lpstr>আজকের পাঠ   </vt:lpstr>
      <vt:lpstr>শিখনফল  </vt:lpstr>
      <vt:lpstr>PowerPoint Presentation</vt:lpstr>
      <vt:lpstr>সমাজকল্যাণের ধারণা  Concept of Social  Welfare      </vt:lpstr>
      <vt:lpstr>মনীষীদের মতে সমাজকল্যাণ   </vt:lpstr>
      <vt:lpstr>সমাজকল্যাণের বহুল পরিচিত ও বিজ্ঞানসম্মত সংজ্ঞা দিয়েছেন আমেরিকার বার্কলে বিশ্ববদ্যালয়ের অধ্যাপক ওয়াল্টার আর্থার ফ্রিডল্যান্ডার (Walter Arthur Friedlander)          </vt:lpstr>
      <vt:lpstr>PowerPoint Presentation</vt:lpstr>
      <vt:lpstr>সার্বিক আলোচনার প্রেক্ষিতে বলা যায় যে, </vt:lpstr>
      <vt:lpstr>সমাজকল্যাণের লক্ষ্য ও উদ্দেশ্য    </vt:lpstr>
      <vt:lpstr>সমাজকল্যাণের উদ্দেশ্য সম্পর্কে মনীষীদের কথা-   </vt:lpstr>
      <vt:lpstr>সমাজকল্যাণের লক্ষ্য ও উদ্দেশ্য  Amis and Objectives of Social Welfare       </vt:lpstr>
      <vt:lpstr>PowerPoint Presentation</vt:lpstr>
      <vt:lpstr>সমাজকল্যাণ ও সমাজকর্মের মধ্যে সম্পর্ক     </vt:lpstr>
      <vt:lpstr>একক কাজঃ সমাজকর্ম ও সসমাজকল্যাণের সম্পর্ক ও পার্থক্য লেখ    </vt:lpstr>
      <vt:lpstr>দলীয় কাজঃ</vt:lpstr>
      <vt:lpstr>মূল্যায়ন  </vt:lpstr>
      <vt:lpstr>কনটেন্ট দেখার জন্য আন্তরিক ধন্যবাদ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dc:title>
  <dc:creator>asm_rabiul@yahoo.com</dc:creator>
  <cp:lastModifiedBy>asm_rabiul@yahoo.com</cp:lastModifiedBy>
  <cp:revision>11</cp:revision>
  <dcterms:created xsi:type="dcterms:W3CDTF">2021-01-29T07:56:30Z</dcterms:created>
  <dcterms:modified xsi:type="dcterms:W3CDTF">2021-01-30T12:20:17Z</dcterms:modified>
</cp:coreProperties>
</file>