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sldIdLst>
    <p:sldId id="278" r:id="rId3"/>
    <p:sldId id="276" r:id="rId4"/>
    <p:sldId id="257" r:id="rId5"/>
    <p:sldId id="256" r:id="rId6"/>
    <p:sldId id="259" r:id="rId7"/>
    <p:sldId id="258" r:id="rId8"/>
    <p:sldId id="260" r:id="rId9"/>
    <p:sldId id="261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324A7EB-67BD-4B5D-A7EF-2924EF59FA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786A56-891C-487F-9343-DF6D48CF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2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A7EB-67BD-4B5D-A7EF-2924EF59FA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6A56-891C-487F-9343-DF6D48CF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3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A7EB-67BD-4B5D-A7EF-2924EF59FA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6A56-891C-487F-9343-DF6D48CF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71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A7EB-67BD-4B5D-A7EF-2924EF59FA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6A56-891C-487F-9343-DF6D48CF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2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A7EB-67BD-4B5D-A7EF-2924EF59FA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6A56-891C-487F-9343-DF6D48CF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3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A7EB-67BD-4B5D-A7EF-2924EF59FA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6A56-891C-487F-9343-DF6D48CF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2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A7EB-67BD-4B5D-A7EF-2924EF59FA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6A56-891C-487F-9343-DF6D48CF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91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324A7EB-67BD-4B5D-A7EF-2924EF59FA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6A56-891C-487F-9343-DF6D48CF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35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324A7EB-67BD-4B5D-A7EF-2924EF59FA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6A56-891C-487F-9343-DF6D48CF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51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E929-2A2D-49CA-B912-7E3181F2C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C2F-95D8-46F1-98B1-49B7930897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43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E929-2A2D-49CA-B912-7E3181F2C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C2F-95D8-46F1-98B1-49B7930897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3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A7EB-67BD-4B5D-A7EF-2924EF59FA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6A56-891C-487F-9343-DF6D48CF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80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E929-2A2D-49CA-B912-7E3181F2C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C2F-95D8-46F1-98B1-49B7930897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13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E929-2A2D-49CA-B912-7E3181F2C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C2F-95D8-46F1-98B1-49B7930897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95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E929-2A2D-49CA-B912-7E3181F2C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C2F-95D8-46F1-98B1-49B7930897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86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E929-2A2D-49CA-B912-7E3181F2C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C2F-95D8-46F1-98B1-49B7930897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12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18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E929-2A2D-49CA-B912-7E3181F2C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C2F-95D8-46F1-98B1-49B7930897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73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E929-2A2D-49CA-B912-7E3181F2C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C2F-95D8-46F1-98B1-49B7930897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99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E929-2A2D-49CA-B912-7E3181F2C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C2F-95D8-46F1-98B1-49B7930897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6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E929-2A2D-49CA-B912-7E3181F2C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C2F-95D8-46F1-98B1-49B7930897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A7EB-67BD-4B5D-A7EF-2924EF59FA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6A56-891C-487F-9343-DF6D48CF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8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A7EB-67BD-4B5D-A7EF-2924EF59FA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6A56-891C-487F-9343-DF6D48CF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4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A7EB-67BD-4B5D-A7EF-2924EF59FA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6A56-891C-487F-9343-DF6D48CF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A7EB-67BD-4B5D-A7EF-2924EF59FA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6A56-891C-487F-9343-DF6D48CF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7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A7EB-67BD-4B5D-A7EF-2924EF59FA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6A56-891C-487F-9343-DF6D48CF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3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A7EB-67BD-4B5D-A7EF-2924EF59FA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6A56-891C-487F-9343-DF6D48CF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5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A7EB-67BD-4B5D-A7EF-2924EF59FA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6A56-891C-487F-9343-DF6D48CF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5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324A7EB-67BD-4B5D-A7EF-2924EF59FA8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E786A56-891C-487F-9343-DF6D48CF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3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alpha val="7000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EE929-2A2D-49CA-B912-7E3181F2C3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25C2F-95D8-46F1-98B1-49B7930897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1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5" y="490349"/>
            <a:ext cx="10562106" cy="59424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5834867" y="591289"/>
            <a:ext cx="508504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2517" y="591289"/>
            <a:ext cx="508504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4867" y="644298"/>
            <a:ext cx="508504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14" y="4770582"/>
            <a:ext cx="11979916" cy="1508105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Lautali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Dr. Rashid Ahmed H/S &amp; College</a:t>
            </a:r>
          </a:p>
          <a:p>
            <a:pPr algn="ctr"/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Faridgonj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Chandpur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541" y="2967335"/>
            <a:ext cx="11432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উচ্চমাধ্যমিক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9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594" y="1514900"/>
            <a:ext cx="10358651" cy="165731"/>
          </a:xfrm>
        </p:spPr>
        <p:txBody>
          <a:bodyPr/>
          <a:lstStyle/>
          <a:p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balance method)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4967" y="2603500"/>
                <a:ext cx="11218459" cy="42545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ক্রমহ্রাসমান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জের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b="1" dirty="0" smtClean="0">
                    <a:ln/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Reducing </a:t>
                </a:r>
                <a:r>
                  <a:rPr lang="en-US" sz="24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balance method</a:t>
                </a:r>
                <a:r>
                  <a:rPr lang="en-US" sz="3600" b="1" dirty="0" smtClean="0">
                    <a:ln/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স্থায়ী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সম্পদের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মূল্যের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হারে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অবচয়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ধার্য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পরবর্তী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সমূহে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অবশিষ্ট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মূল্যের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মূল্য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পূর্ববর্তী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/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বছরসমূহের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অবচয়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বাদ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দিয়ে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হারে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অবচয়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ধার্যের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-ই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ক্রমহ্রাসমান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জের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pPr algn="just"/>
                <a:r>
                  <a:rPr lang="en-US" sz="32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ক্রমহ্রাসমান</a:t>
                </a:r>
                <a:r>
                  <a:rPr lang="en-US" sz="32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জের</a:t>
                </a:r>
                <a:r>
                  <a:rPr lang="en-US" sz="32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32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অবচয়ের</a:t>
                </a:r>
                <a:r>
                  <a:rPr lang="en-US" sz="32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2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0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8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1 -    </a:t>
                </a:r>
                <a:r>
                  <a:rPr lang="en-US" sz="20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ভগ্নাবশেষমূল্য</m:t>
                            </m:r>
                          </m:num>
                          <m:den>
                            <m:r>
                              <a:rPr lang="en-US" sz="2400" b="1" i="1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সম্পত্তির</m:t>
                            </m:r>
                            <m:r>
                              <a:rPr lang="en-US" sz="2400" b="1" i="1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ক্রয়মূল্য</m:t>
                            </m:r>
                            <m:r>
                              <a:rPr lang="en-US" sz="2400" b="1" i="1">
                                <a:ln/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400" dirty="0" smtClean="0"/>
                  <a:t> </a:t>
                </a:r>
              </a:p>
              <a:p>
                <a:pPr marL="0" indent="0" algn="just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967" y="2603500"/>
                <a:ext cx="11218459" cy="4254500"/>
              </a:xfrm>
              <a:blipFill rotWithShape="0">
                <a:blip r:embed="rId2"/>
                <a:stretch>
                  <a:fillRect t="-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ket 3"/>
          <p:cNvSpPr/>
          <p:nvPr/>
        </p:nvSpPr>
        <p:spPr>
          <a:xfrm>
            <a:off x="6373504" y="4977265"/>
            <a:ext cx="197892" cy="71385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ket 4"/>
          <p:cNvSpPr/>
          <p:nvPr/>
        </p:nvSpPr>
        <p:spPr>
          <a:xfrm>
            <a:off x="9266829" y="4965701"/>
            <a:ext cx="191070" cy="72541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9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balance method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10513305" cy="3416300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ক্রমহ্রাসমান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জের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অবচয়ের</a:t>
                </a:r>
                <a:r>
                  <a:rPr lang="en-US" sz="36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28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%</m:t>
                        </m:r>
                      </m:num>
                      <m:den>
                        <m:r>
                          <a:rPr lang="en-US" sz="28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আয়ুষ্কাল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× ২ </a:t>
                </a:r>
              </a:p>
              <a:p>
                <a:pPr marL="0" indent="0">
                  <a:buNone/>
                </a:pPr>
                <a:endParaRPr lang="en-US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ক্রমহ্রাসমান </a:t>
                </a:r>
                <a:r>
                  <a:rPr lang="en-US" sz="32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জের</a:t>
                </a:r>
                <a:r>
                  <a:rPr lang="en-US" sz="32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32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অবচয়ের</a:t>
                </a:r>
                <a:r>
                  <a:rPr lang="en-US" sz="32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2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বার্ষিক</m:t>
                        </m:r>
                        <m:r>
                          <a:rPr lang="en-US" sz="24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অবচয়</m:t>
                        </m:r>
                      </m:num>
                      <m:den>
                        <m:r>
                          <a:rPr lang="en-US" sz="24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সম্পত্তির</m:t>
                        </m:r>
                        <m:r>
                          <a:rPr lang="en-US" sz="24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  <m:r>
                          <a:rPr lang="en-US" sz="24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−</m:t>
                        </m:r>
                        <m:r>
                          <a:rPr lang="en-US" sz="24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ভগ্নাংশ</m:t>
                        </m:r>
                        <m:r>
                          <a:rPr lang="en-US" sz="24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×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×২</a:t>
                </a:r>
                <a:endParaRPr lang="en-US" sz="2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10513305" cy="34163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93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সুমনা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নিম্নরূপ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2603499"/>
            <a:ext cx="11243256" cy="4080635"/>
          </a:xfrm>
        </p:spPr>
        <p:txBody>
          <a:bodyPr>
            <a:normAutofit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০১/০১/২০২০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৫,০০,০০০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মেশিনটি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সংস্থাপন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১৫,০০০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৩০,০০০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আনুমানিক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আয়ুষ্কাল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মেশিনটির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ভগ্নাবশেষ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৫৫,০০০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মেশিনটি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আনুমানিক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আয়ুষ্কালে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৩,৫০,০০০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২০২০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৫০,০০০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করণীয়ঃ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মেশিনটির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অবচয়মূল্য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সরলরৈখিক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কিস্তি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(Straight line method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2800" b="1" dirty="0" smtClean="0">
                <a:ln/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2800" b="1" dirty="0" smtClean="0">
                <a:ln/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 smtClean="0">
                <a:ln/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n/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/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করণীয়ঃ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2603499"/>
            <a:ext cx="11191741" cy="413215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60000"/>
              </a:lnSpc>
            </a:pP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balance method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২০২০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অবচয়ের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60000"/>
              </a:lnSpc>
            </a:pP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of the years digits method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২০২০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অবচয়ের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60000"/>
              </a:lnSpc>
            </a:pP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(ঙ)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(Production unit </a:t>
            </a:r>
            <a:r>
              <a:rPr lang="en-US" sz="28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method)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২০২০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অবচয়ের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n/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b="1" dirty="0">
              <a:ln/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0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  </a:t>
            </a:r>
            <a:r>
              <a:rPr lang="en-US" sz="4800" b="1" dirty="0" err="1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মেশিনটির</a:t>
            </a:r>
            <a:r>
              <a:rPr lang="en-US" sz="48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8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অবচয়মূল্য</a:t>
            </a:r>
            <a:r>
              <a:rPr lang="en-US" sz="48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8" y="2354118"/>
            <a:ext cx="11000509" cy="42545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মেশিনটির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৫,০০,০০০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১৫,০০০ ”</a:t>
            </a:r>
          </a:p>
          <a:p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সংস্থাপন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</a:t>
            </a:r>
            <a:r>
              <a:rPr lang="en-US" sz="3600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৩০,০০০ ” 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৫,৪৫,০০০ 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b="1" dirty="0" smtClean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ভগ্নাবশেষ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</a:t>
            </a:r>
            <a:r>
              <a:rPr lang="en-US" sz="3600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৫৫,০০০ 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”  </a:t>
            </a:r>
          </a:p>
          <a:p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অবচয়মূল্য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</a:t>
            </a:r>
            <a:r>
              <a:rPr lang="en-US" sz="4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৪,৯০,০০০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594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09" y="973668"/>
            <a:ext cx="10903527" cy="706964"/>
          </a:xfrm>
        </p:spPr>
        <p:txBody>
          <a:bodyPr/>
          <a:lstStyle/>
          <a:p>
            <a:r>
              <a:rPr lang="en-US" sz="28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সরলরৈখিক</a:t>
            </a:r>
            <a:r>
              <a:rPr lang="en-US" sz="28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28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কিস্তি</a:t>
            </a:r>
            <a:r>
              <a:rPr lang="en-US" sz="28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(Straight line method) </a:t>
            </a:r>
            <a:r>
              <a:rPr lang="en-US" sz="28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28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28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8764" y="2603500"/>
                <a:ext cx="11152909" cy="3416300"/>
              </a:xfrm>
              <a:solidFill>
                <a:srgbClr val="92D050"/>
              </a:solidFill>
            </p:spPr>
            <p:txBody>
              <a:bodyPr>
                <a:normAutofit/>
              </a:bodyPr>
              <a:lstStyle/>
              <a:p>
                <a:r>
                  <a:rPr lang="en-US" sz="4000" b="1" dirty="0" smtClean="0">
                    <a:ln/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বার্ষিক</a:t>
                </a:r>
                <a:r>
                  <a:rPr lang="en-US" sz="4000" b="1" dirty="0">
                    <a:ln/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n/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অবচয়</a:t>
                </a:r>
                <a:r>
                  <a:rPr lang="en-US" sz="4000" b="1" dirty="0">
                    <a:ln/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সম্পত্তির</m:t>
                        </m:r>
                        <m:r>
                          <a:rPr lang="en-US" sz="4000" b="1" i="1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b="1" i="1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ক্রয়মূল্য</m:t>
                        </m:r>
                        <m:r>
                          <a:rPr lang="en-US" sz="4000" b="1" i="1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−</m:t>
                        </m:r>
                        <m:r>
                          <a:rPr lang="en-US" sz="4000" b="1" i="1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ভগ্নাবশেষ</m:t>
                        </m:r>
                        <m:r>
                          <a:rPr lang="en-US" sz="4000" b="1" i="1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b="1" i="1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</m:num>
                      <m:den>
                        <m:r>
                          <a:rPr lang="en-US" sz="4000" b="1" i="1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অনুমিত</m:t>
                        </m:r>
                        <m:r>
                          <a:rPr lang="en-US" sz="4000" b="1" i="1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US" sz="4000" b="1" i="1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আয়ুষ্কাল</m:t>
                        </m:r>
                        <m:r>
                          <a:rPr lang="en-US" sz="4000" b="1" i="1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000" dirty="0" smtClean="0">
                  <a:solidFill>
                    <a:srgbClr val="C00000"/>
                  </a:solidFill>
                </a:endParaRPr>
              </a:p>
              <a:p>
                <a:r>
                  <a:rPr lang="en-US" sz="40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40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ln/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বার্ষিক</a:t>
                </a:r>
                <a:r>
                  <a:rPr lang="en-US" sz="4000" b="1" dirty="0">
                    <a:ln/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n/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অবচয়</a:t>
                </a:r>
                <a:r>
                  <a:rPr lang="en-US" sz="4000" b="1" dirty="0">
                    <a:ln/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মোট</m:t>
                        </m:r>
                        <m:r>
                          <a:rPr lang="en-US" sz="4000" b="1" i="1" smtClean="0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b="1" i="1" smtClean="0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অবচয়মূল্য</m:t>
                        </m:r>
                      </m:num>
                      <m:den>
                        <m:r>
                          <a:rPr lang="en-US" sz="4000" b="1" i="1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অনুমিত</m:t>
                        </m:r>
                        <m:r>
                          <a:rPr lang="en-US" sz="4000" b="1" i="1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US" sz="4000" b="1" i="1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আয়ুষ্কাল</m:t>
                        </m:r>
                        <m:r>
                          <a:rPr lang="en-US" sz="4000" b="1" i="1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en-US" sz="4000" b="1" i="1" smtClean="0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1" i="1" smtClean="0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৯০</m:t>
                        </m:r>
                        <m:r>
                          <a:rPr lang="en-US" sz="4000" b="1" i="1" smtClean="0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1" i="1" smtClean="0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০০০</m:t>
                        </m:r>
                      </m:num>
                      <m:den>
                        <m:r>
                          <a:rPr lang="en-US" sz="4000" b="1" i="1" smtClean="0">
                            <a:ln/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40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৭০,০০০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764" y="2603500"/>
                <a:ext cx="11152909" cy="3416300"/>
              </a:xfrm>
              <a:blipFill rotWithShape="0">
                <a:blip r:embed="rId2"/>
                <a:stretch>
                  <a:fillRect l="-1312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43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18" y="484909"/>
            <a:ext cx="10529455" cy="1801091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balance method)</a:t>
            </a:r>
            <a:r>
              <a:rPr lang="en-US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২০২০ </a:t>
            </a:r>
            <a:r>
              <a:rPr lang="en-US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অবচয়ের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2618" y="2603500"/>
                <a:ext cx="11222182" cy="4143664"/>
              </a:xfrm>
              <a:solidFill>
                <a:schemeClr val="tx1"/>
              </a:solidFill>
            </p:spPr>
            <p:txBody>
              <a:bodyPr>
                <a:normAutofit/>
              </a:bodyPr>
              <a:lstStyle/>
              <a:p>
                <a:r>
                  <a:rPr lang="en-US" sz="4000" b="1" dirty="0" smtClean="0">
                    <a:ln/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ক্রমহ্রাসমান</a:t>
                </a:r>
                <a:r>
                  <a:rPr lang="en-US" sz="4000" b="1" dirty="0">
                    <a:ln/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n/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জের</a:t>
                </a:r>
                <a:r>
                  <a:rPr lang="en-US" sz="4000" b="1" dirty="0">
                    <a:ln/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n/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4000" b="1" dirty="0" smtClean="0">
                    <a:ln/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n/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অবচয়ের</a:t>
                </a:r>
                <a:r>
                  <a:rPr lang="en-US" sz="4000" b="1" dirty="0" smtClean="0">
                    <a:ln/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n/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4000" b="1" dirty="0" smtClean="0">
                    <a:ln/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n/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>
                            <a:ln/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4000" b="1" i="1">
                            <a:ln/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%</m:t>
                        </m:r>
                      </m:num>
                      <m:den>
                        <m:r>
                          <a:rPr lang="en-US" sz="4000" b="1" i="1">
                            <a:ln/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আয়ুষ্কাল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× ২ </a:t>
                </a:r>
              </a:p>
              <a:p>
                <a:pPr marL="0" indent="0">
                  <a:buNone/>
                </a:pPr>
                <a:r>
                  <a:rPr lang="en-US" sz="40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n/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>
                            <a:ln/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4000" b="1" i="1">
                            <a:ln/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%</m:t>
                        </m:r>
                      </m:num>
                      <m:den>
                        <m:r>
                          <a:rPr lang="en-US" sz="4000" b="1" i="1" smtClean="0">
                            <a:ln/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× ২ </a:t>
                </a:r>
                <a:r>
                  <a:rPr lang="en-US" sz="4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২৮.৫৭%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n/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২০২০ </a:t>
                </a:r>
                <a:r>
                  <a:rPr lang="en-US" sz="4400" b="1" dirty="0" err="1">
                    <a:ln/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সালের</a:t>
                </a:r>
                <a:r>
                  <a:rPr lang="en-US" sz="4400" b="1" dirty="0">
                    <a:ln/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ln/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অবচয়ের</a:t>
                </a:r>
                <a:r>
                  <a:rPr lang="en-US" sz="4400" b="1" dirty="0">
                    <a:ln/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/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lang="en-US" sz="4400" b="1" dirty="0" smtClean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400" b="1" dirty="0" smtClean="0">
                    <a:ln/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৫,৪৫,০০০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২৮.৫৭%</a:t>
                </a:r>
              </a:p>
              <a:p>
                <a:pPr marL="0" indent="0">
                  <a:buNone/>
                </a:pPr>
                <a:r>
                  <a:rPr lang="en-US" sz="4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4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১,৫৫,৭০৭ </a:t>
                </a:r>
                <a:r>
                  <a:rPr lang="en-US" sz="4400" dirty="0" err="1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44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618" y="2603500"/>
                <a:ext cx="11222182" cy="4143664"/>
              </a:xfrm>
              <a:blipFill rotWithShape="0">
                <a:blip r:embed="rId2"/>
                <a:stretch>
                  <a:fillRect l="-2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3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572" y="682722"/>
            <a:ext cx="10275046" cy="1062950"/>
          </a:xfrm>
        </p:spPr>
        <p:txBody>
          <a:bodyPr/>
          <a:lstStyle/>
          <a:p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of the years digits method)</a:t>
            </a:r>
            <a:r>
              <a:rPr lang="en-US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২০২০ </a:t>
            </a:r>
            <a:r>
              <a:rPr lang="en-US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অবচয়ের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0328" y="2603499"/>
                <a:ext cx="11152908" cy="4032827"/>
              </a:xfr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বর্ষ</a:t>
                </a:r>
                <a:r>
                  <a:rPr lang="en-US" sz="32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32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3200" b="1" dirty="0" smtClean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</a:t>
                </a:r>
                <a14:m>
                  <m:oMath xmlns:m="http://schemas.openxmlformats.org/officeDocument/2006/math">
                    <m:r>
                      <a:rPr lang="en-US" sz="3200" b="1" i="1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𝒏</m:t>
                    </m:r>
                    <m:r>
                      <a:rPr lang="en-US" sz="3200" b="1" i="1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US" sz="3200" b="1" dirty="0">
                    <a:ln/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আয়ুষ্কাল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বুঝানো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marL="0" indent="0">
                  <a:buNone/>
                </a:pPr>
                <a:r>
                  <a:rPr lang="en-US" sz="32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  <m:r>
                          <a:rPr lang="en-US" sz="3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  <m:r>
                          <a:rPr lang="en-US" sz="3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3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en-US" sz="3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=২৮</a:t>
                </a:r>
              </a:p>
              <a:p>
                <a:pPr marL="0" indent="0">
                  <a:buNone/>
                </a:pPr>
                <a:r>
                  <a:rPr lang="en-US" sz="32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২০২০ </a:t>
                </a:r>
                <a:r>
                  <a:rPr lang="en-US" sz="3200" b="1" dirty="0" err="1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সালের</a:t>
                </a:r>
                <a:r>
                  <a:rPr lang="en-US" sz="32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অবচয়ের</a:t>
                </a:r>
                <a:r>
                  <a:rPr lang="en-US" sz="32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lang="en-US" sz="3200" b="1" dirty="0" smtClean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অবচয়যোগ্য</m:t>
                        </m:r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</m:num>
                      <m:den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বর্ষসংখ্যার</m:t>
                        </m:r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সমষ্টি</m:t>
                        </m:r>
                        <m:r>
                          <a:rPr lang="en-US" sz="3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×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অবশিষ্ট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endPara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৯০</m:t>
                        </m:r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০০০</m:t>
                        </m:r>
                      </m:num>
                      <m:den>
                        <m:r>
                          <a:rPr lang="en-US" sz="3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২৮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×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  = ১,২২,৫০০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328" y="2603499"/>
                <a:ext cx="11152908" cy="4032827"/>
              </a:xfrm>
              <a:blipFill rotWithShape="0">
                <a:blip r:embed="rId2"/>
                <a:stretch>
                  <a:fillRect l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52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981" y="457199"/>
            <a:ext cx="8761413" cy="1814945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en-US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(ঙ) </a:t>
            </a:r>
            <a:r>
              <a:rPr lang="en-US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(Production unit method)</a:t>
            </a:r>
            <a:r>
              <a:rPr lang="en-US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২০২০ </a:t>
            </a:r>
            <a:r>
              <a:rPr lang="en-US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অবচয়ের</a:t>
            </a:r>
            <a:r>
              <a:rPr lang="en-US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2618" y="2603500"/>
                <a:ext cx="11180618" cy="4254500"/>
              </a:xfrm>
              <a:solidFill>
                <a:schemeClr val="tx1"/>
              </a:solidFill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 smtClean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  <a:r>
                  <a:rPr lang="en-US" sz="3600" b="1" dirty="0" err="1" smtClean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</a:t>
                </a:r>
                <a:r>
                  <a:rPr lang="en-US" sz="3600" b="1" dirty="0" smtClean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অবচয়</a:t>
                </a:r>
                <a:r>
                  <a:rPr lang="en-US" sz="3600" b="1" dirty="0" smtClean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মোট</m:t>
                        </m:r>
                        <m:r>
                          <a:rPr lang="en-US" sz="36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অবচয়</m:t>
                        </m:r>
                        <m:r>
                          <a:rPr lang="en-US" sz="36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</m:num>
                      <m:den>
                        <m:r>
                          <a:rPr lang="en-US" sz="36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আনুমানিক</m:t>
                        </m:r>
                        <m:r>
                          <a:rPr lang="en-US" sz="36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উৎপাদন</m:t>
                        </m:r>
                        <m:r>
                          <a:rPr lang="en-US" sz="36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একক</m:t>
                        </m:r>
                      </m:den>
                    </m:f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en-US" sz="36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৯০</m:t>
                        </m:r>
                        <m:r>
                          <a:rPr lang="en-US" sz="36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০০০</m:t>
                        </m:r>
                      </m:num>
                      <m:den>
                        <m:r>
                          <a:rPr lang="en-US" sz="36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en-US" sz="36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  <m:r>
                          <a:rPr lang="en-US" sz="36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b="1" i="1" smtClean="0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০০০</m:t>
                        </m:r>
                      </m:den>
                    </m:f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 smtClean="0">
                    <a:solidFill>
                      <a:schemeClr val="bg1"/>
                    </a:solidFill>
                  </a:rPr>
                  <a:t>=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১.৪০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২০২০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সালের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অবচয়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বার্ষিক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উৎপাদন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en-US" sz="36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6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</a:t>
                </a:r>
                <a:r>
                  <a:rPr lang="en-US" sz="36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অবচয়</a:t>
                </a:r>
                <a:r>
                  <a:rPr lang="en-US" sz="36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1" dirty="0" smtClean="0">
                  <a:ln/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 smtClean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৫০,০০০</a:t>
                </a:r>
                <a:r>
                  <a: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× ১.৪০ = ৭০,০০০ </a:t>
                </a:r>
                <a:r>
                  <a:rPr lang="en-US" sz="36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618" y="2603500"/>
                <a:ext cx="11180618" cy="4254500"/>
              </a:xfrm>
              <a:blipFill rotWithShape="0">
                <a:blip r:embed="rId2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73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10" y="2603499"/>
            <a:ext cx="11194472" cy="412980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prstTxWarp prst="textChevronInverted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b="1" dirty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b="1" dirty="0">
                <a:ln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dirty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3600" b="1" dirty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বর্ষসংখ্যা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বর্ষসংখ্যার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অবচয়মূল্য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3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88" y="311105"/>
            <a:ext cx="3391144" cy="4326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908314" y="4744077"/>
            <a:ext cx="8799444" cy="175432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Book Antiqua" pitchFamily="18" charset="0"/>
                <a:cs typeface="Times New Roman" panose="02020603050405020304" pitchFamily="18" charset="0"/>
              </a:rPr>
              <a:t>Mohammad Afzal </a:t>
            </a:r>
            <a:r>
              <a:rPr lang="en-US" sz="4000" b="1" dirty="0" err="1" smtClean="0">
                <a:solidFill>
                  <a:prstClr val="white"/>
                </a:solidFill>
                <a:latin typeface="Book Antiqua" pitchFamily="18" charset="0"/>
                <a:cs typeface="Times New Roman" panose="02020603050405020304" pitchFamily="18" charset="0"/>
              </a:rPr>
              <a:t>Alam</a:t>
            </a:r>
            <a:r>
              <a:rPr lang="en-US" sz="4000" b="1" dirty="0" smtClean="0">
                <a:solidFill>
                  <a:prstClr val="white"/>
                </a:solidFill>
                <a:latin typeface="Book Antiqua" pitchFamily="18" charset="0"/>
                <a:cs typeface="Times New Roman" panose="02020603050405020304" pitchFamily="18" charset="0"/>
              </a:rPr>
              <a:t> Chowdhury</a:t>
            </a:r>
            <a:endParaRPr lang="en-US" sz="4000" b="1" dirty="0">
              <a:solidFill>
                <a:prstClr val="white"/>
              </a:solidFill>
              <a:latin typeface="Book Antiqu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Book Antiqua" pitchFamily="18" charset="0"/>
                <a:cs typeface="Times New Roman" panose="02020603050405020304" pitchFamily="18" charset="0"/>
              </a:rPr>
              <a:t>Assistant Professor (Accounting)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  <a:cs typeface="Times New Roman" panose="02020603050405020304" pitchFamily="18" charset="0"/>
              </a:rPr>
              <a:t>Lautali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  <a:cs typeface="Times New Roman" panose="02020603050405020304" pitchFamily="18" charset="0"/>
              </a:rPr>
              <a:t> Dr. Rashid Ahmed H/S &amp; College</a:t>
            </a:r>
          </a:p>
          <a:p>
            <a:pPr algn="ctr"/>
            <a:r>
              <a:rPr lang="en-US" sz="2000" b="1" dirty="0" err="1">
                <a:solidFill>
                  <a:prstClr val="white"/>
                </a:solidFill>
                <a:latin typeface="Book Antiqua" pitchFamily="18" charset="0"/>
                <a:cs typeface="Times New Roman" panose="02020603050405020304" pitchFamily="18" charset="0"/>
              </a:rPr>
              <a:t>Faridgonj</a:t>
            </a:r>
            <a:r>
              <a:rPr lang="en-US" sz="2000" b="1" dirty="0">
                <a:solidFill>
                  <a:prstClr val="white"/>
                </a:solidFill>
                <a:latin typeface="Book Antiqua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Book Antiqua" pitchFamily="18" charset="0"/>
                <a:cs typeface="Times New Roman" panose="02020603050405020304" pitchFamily="18" charset="0"/>
              </a:rPr>
              <a:t>Chandpur</a:t>
            </a:r>
            <a:endParaRPr lang="en-US" sz="2000" b="1" dirty="0">
              <a:solidFill>
                <a:prstClr val="white"/>
              </a:solidFill>
              <a:latin typeface="Book Antiqu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7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4" y="973668"/>
            <a:ext cx="11207930" cy="706964"/>
          </a:xfrm>
        </p:spPr>
        <p:txBody>
          <a:bodyPr>
            <a:prstTxWarp prst="textStop">
              <a:avLst/>
            </a:prstTxWarp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666"/>
            <a:ext cx="12192000" cy="5030334"/>
          </a:xfrm>
        </p:spPr>
      </p:pic>
      <p:sp>
        <p:nvSpPr>
          <p:cNvPr id="5" name="Rectangle 4"/>
          <p:cNvSpPr/>
          <p:nvPr/>
        </p:nvSpPr>
        <p:spPr>
          <a:xfrm>
            <a:off x="151115" y="2967335"/>
            <a:ext cx="1188979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মেশিনের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২,০০,০০০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সংস্থাপন</a:t>
            </a:r>
            <a:endParaRPr lang="en-US" sz="5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২০,০০০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আয়ুষ্কাল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ভগ্নাবশেষ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৩০,০০০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48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81" y="516833"/>
            <a:ext cx="11211340" cy="1431237"/>
          </a:xfrm>
        </p:spPr>
        <p:txBody>
          <a:bodyPr>
            <a:prstTxWarp prst="textCanDown">
              <a:avLst/>
            </a:prstTxWarp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1" y="2328333"/>
            <a:ext cx="11211339" cy="44302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5821" y="2967335"/>
            <a:ext cx="10700365" cy="26468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GOODBYE</a:t>
            </a:r>
            <a:endParaRPr 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730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 algn="ctr"/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2402006"/>
            <a:ext cx="11491415" cy="40260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মেয়াদি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বিণিয়োগ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মেয়াদি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আয়ুষ্কাল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অধিককাল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ব্যবধানে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অপ্রচলনে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কর্মক্ষমতা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হ্রাসে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দরের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পতনে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সরঞ্জাম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ট্রেডমার্ক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গ্রন্থস্বত্ব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সবগুলোই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ছোঁয়া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just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নিশ্চয়ই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</a:p>
          <a:p>
            <a:pPr algn="just"/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ছোঁয়া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1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267220"/>
            <a:ext cx="10118096" cy="1339503"/>
          </a:xfrm>
        </p:spPr>
        <p:txBody>
          <a:bodyPr/>
          <a:lstStyle/>
          <a:p>
            <a:r>
              <a:rPr lang="en-US" sz="6000" b="1" dirty="0" err="1" smtClean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দৃশ্যমান</a:t>
            </a:r>
            <a:r>
              <a:rPr lang="en-US" sz="6000" b="1" dirty="0" smtClean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অদৃশ্যমান</a:t>
            </a:r>
            <a:r>
              <a:rPr lang="en-US" sz="6000" b="1" dirty="0" smtClean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6000" b="1" dirty="0" smtClean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হিসাবরক্ষণ</a:t>
            </a:r>
            <a:endParaRPr lang="en-US" sz="6000" b="1" dirty="0">
              <a:solidFill>
                <a:srgbClr val="FFC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7481" y="2606723"/>
            <a:ext cx="9717205" cy="861420"/>
          </a:xfrm>
        </p:spPr>
        <p:txBody>
          <a:bodyPr>
            <a:noAutofit/>
          </a:bodyPr>
          <a:lstStyle/>
          <a:p>
            <a:r>
              <a:rPr lang="en-US" sz="40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Accounting of Tangible &amp; Intangible Assets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7481" y="3657600"/>
            <a:ext cx="94578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উচ্চমাধ্যমিক</a:t>
            </a:r>
            <a:r>
              <a:rPr lang="en-US" sz="66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66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6600" dirty="0" err="1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6600" dirty="0" smtClean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6600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6346" y="723331"/>
            <a:ext cx="4967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7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2603500"/>
            <a:ext cx="11286698" cy="42545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ধার্যের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ধার্যের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পদ্ধতিসমূহ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ধার্যের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451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Depreciation)</a:t>
            </a:r>
            <a:endParaRPr lang="en-US" sz="13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7" y="2166772"/>
            <a:ext cx="11273050" cy="469122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ব্যবহারজনীত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ব্যবধানে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অপ্রচলনে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কর্মক্ষমতা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হ্রাসে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পতনে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মূল্যহ্রাসকে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হলো-আনুমানিক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অদৃশ্যমান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অনগদ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মূনাফা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মূনাফা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হিসাবভূক্ত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6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ধার্যের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2603499"/>
            <a:ext cx="11177516" cy="407025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ধার্যকরা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ব্যবহারজনীত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বিবর্তন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অপ্রচলন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কর্মক্ষমতা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দরের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পতন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দূর্ঘটনাজনীত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মূল্যহ্রাস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9030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ধার্যের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পদ্ধতিসমূহ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2" y="2207714"/>
            <a:ext cx="11286699" cy="4547927"/>
          </a:xfrm>
          <a:solidFill>
            <a:schemeClr val="tx1"/>
          </a:solidFill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সরলরৈখিক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কিস্তি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(Straight line method)</a:t>
            </a:r>
          </a:p>
          <a:p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balance method)</a:t>
            </a:r>
            <a:endParaRPr lang="en-US" sz="2800" b="1" dirty="0" smtClean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of the years digits </a:t>
            </a:r>
            <a:r>
              <a:rPr lang="en-US" sz="28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 smtClean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(Machine hour rate method</a:t>
            </a:r>
            <a:r>
              <a:rPr lang="en-US" sz="28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 smtClean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(Production unit method</a:t>
            </a:r>
            <a:r>
              <a:rPr lang="en-US" sz="28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 smtClean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বার্ষিকী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(Annuity method</a:t>
            </a:r>
            <a:r>
              <a:rPr lang="en-US" sz="28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 smtClean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পূণর্মূল্যায়ন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ln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(Revaluation method</a:t>
            </a:r>
            <a:r>
              <a:rPr lang="en-US" sz="28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 smtClean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(Mileage method) </a:t>
            </a:r>
            <a:endParaRPr lang="en-US" sz="2800" b="1" dirty="0" smtClean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9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923863" cy="706964"/>
          </a:xfrm>
        </p:spPr>
        <p:txBody>
          <a:bodyPr/>
          <a:lstStyle/>
          <a:p>
            <a:r>
              <a:rPr lang="en-US" b="1" dirty="0" err="1">
                <a:ln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সরলরৈখিক</a:t>
            </a:r>
            <a:r>
              <a:rPr lang="en-US" b="1" dirty="0">
                <a:ln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b="1" dirty="0">
                <a:ln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dirty="0" err="1">
                <a:ln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b="1" dirty="0">
                <a:ln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কিস্তি</a:t>
            </a:r>
            <a:r>
              <a:rPr lang="en-US" b="1" dirty="0">
                <a:ln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b="1" dirty="0">
                <a:ln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(Straight line method)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7322" y="2603499"/>
                <a:ext cx="11277600" cy="4035839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en-US" sz="14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সরলরৈখিক</a:t>
                </a:r>
                <a:r>
                  <a:rPr lang="en-US" sz="32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32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/</a:t>
                </a:r>
                <a:r>
                  <a:rPr lang="en-US" sz="3200" b="1" dirty="0" err="1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</a:t>
                </a:r>
                <a:r>
                  <a:rPr lang="en-US" sz="32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কিস্তি</a:t>
                </a:r>
                <a:r>
                  <a:rPr lang="en-US" sz="32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32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(Straight line method) 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সম্পত্তির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মূল্য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ভগ্নাবশেষমূল্য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বাদ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দিয়ে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মূল্য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বের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অবচয়মূল্য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নামে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অভিহিত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আর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অবচয়মূল্যকে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অনুমিত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আয়ূষ্কাল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বার্ষিক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অবচয়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বের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32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সরলরৈখিক</a:t>
                </a:r>
                <a:r>
                  <a:rPr lang="en-US" sz="32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32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/</a:t>
                </a:r>
                <a:r>
                  <a:rPr lang="en-US" sz="3200" b="1" dirty="0" err="1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</a:t>
                </a:r>
                <a:r>
                  <a:rPr lang="en-US" sz="32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কিস্তি</a:t>
                </a:r>
                <a:r>
                  <a:rPr lang="en-US" sz="32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32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</a:t>
                </a:r>
                <a:r>
                  <a:rPr lang="en-US" sz="32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বছরের</a:t>
                </a:r>
                <a:r>
                  <a:rPr lang="en-US" sz="32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অবচয়ের</a:t>
                </a:r>
                <a:r>
                  <a:rPr lang="en-US" sz="32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lang="en-US" sz="32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2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/</a:t>
                </a:r>
                <a:r>
                  <a:rPr lang="en-US" sz="3200" b="1" dirty="0" err="1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sz="32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32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b="1" dirty="0" err="1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বার্ষিক</a:t>
                </a:r>
                <a:r>
                  <a:rPr lang="en-US" sz="32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অবচয়</a:t>
                </a:r>
                <a:r>
                  <a:rPr lang="en-US" sz="3200" b="1" dirty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সম্পত্তির</m:t>
                        </m:r>
                        <m:r>
                          <a:rPr lang="en-US" sz="3200" b="1" i="1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ক্রয়মূল্য</m:t>
                        </m:r>
                        <m:r>
                          <a:rPr lang="en-US" sz="3200" b="1" i="1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−</m:t>
                        </m:r>
                        <m:r>
                          <a:rPr lang="en-US" sz="3200" b="1" i="1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ভগ্নাবশেষ</m:t>
                        </m:r>
                        <m:r>
                          <a:rPr lang="en-US" sz="3200" b="1" i="1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</m:num>
                      <m:den>
                        <m:r>
                          <a:rPr lang="en-US" sz="3200" b="1" i="1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অনুমিত</m:t>
                        </m:r>
                        <m:r>
                          <a:rPr lang="en-US" sz="3200" b="1" i="1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US" sz="3200" b="1" i="1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আয়ুষ্কাল</m:t>
                        </m:r>
                        <m:r>
                          <a:rPr lang="en-US" sz="3200" b="1" i="1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ভগ্নাবশেষমূল্য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স্থায়ী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সম্পদ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ব্যবহারের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অনুমিত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আয়ুষ্কাল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শেষে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উক্ত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সম্পদ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যাবে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অনুমিত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-ই </a:t>
                </a:r>
                <a:r>
                  <a:rPr lang="en-US" sz="3200" b="1" dirty="0" err="1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ভগ্নাবশেষমূল্য</a:t>
                </a:r>
                <a:r>
                  <a:rPr lang="en-US" sz="3200" b="1" dirty="0">
                    <a:ln/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322" y="2603499"/>
                <a:ext cx="11277600" cy="4035839"/>
              </a:xfrm>
              <a:blipFill rotWithShape="0">
                <a:blip r:embed="rId2"/>
                <a:stretch>
                  <a:fillRect l="-757" t="-2568" r="-1243" b="-3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63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387</TotalTime>
  <Words>873</Words>
  <Application>Microsoft Office PowerPoint</Application>
  <PresentationFormat>Widescreen</PresentationFormat>
  <Paragraphs>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Book Antiqua</vt:lpstr>
      <vt:lpstr>Calibri</vt:lpstr>
      <vt:lpstr>Calibri Light</vt:lpstr>
      <vt:lpstr>Cambria Math</vt:lpstr>
      <vt:lpstr>Century Gothic</vt:lpstr>
      <vt:lpstr>NikoshBAN</vt:lpstr>
      <vt:lpstr>Times New Roman</vt:lpstr>
      <vt:lpstr>Wingdings 3</vt:lpstr>
      <vt:lpstr>Ion Boardroom</vt:lpstr>
      <vt:lpstr>Office Theme</vt:lpstr>
      <vt:lpstr>PowerPoint Presentation</vt:lpstr>
      <vt:lpstr>PowerPoint Presentation</vt:lpstr>
      <vt:lpstr>প্রাথমিক জ্ঞান যাচাই</vt:lpstr>
      <vt:lpstr>দৃশ্যমান ও অদৃশ্যমান সম্পদের হিসাবরক্ষণ</vt:lpstr>
      <vt:lpstr>শিখনফল--</vt:lpstr>
      <vt:lpstr>অবচয়-(Depreciation)</vt:lpstr>
      <vt:lpstr>অবচয় ধার্যের কারণ</vt:lpstr>
      <vt:lpstr>অবচয় ধার্যের পদ্ধতিসমূহ</vt:lpstr>
      <vt:lpstr>সরলরৈখিক পদ্ধতি/স্থির কিস্তি পদ্ধতি (Straight line method)</vt:lpstr>
      <vt:lpstr>ক্রমহ্রাসমান জের পদ্ধতি (Reducing balance method) </vt:lpstr>
      <vt:lpstr>ক্রমহ্রাসমান জের পদ্ধতি (Reducing balance method)</vt:lpstr>
      <vt:lpstr>উদ্দীপকঃ ২০২০ সালের সুমনা এন্ড কোম্পানীর তথ্য নিম্নরূপ-</vt:lpstr>
      <vt:lpstr>তোমার করণীয়ঃ </vt:lpstr>
      <vt:lpstr>(ক)   মেশিনটির মোট অবচয়মূল্য নির্ণয়-</vt:lpstr>
      <vt:lpstr>(খ) সরলরৈখিক পদ্ধতি/স্থির কিস্তি পদ্ধতিতে (Straight line method) বার্ষিক অবচয় নির্ণয়</vt:lpstr>
      <vt:lpstr>(গ) ক্রমহ্রাসমান জের পদ্ধতিতে (Reducing balance method) ২০২০ সালের অবচয়ের পরিমান নির্ণয়</vt:lpstr>
      <vt:lpstr>(ঘ) বর্ষ সংখ্যার সমষ্টি পদ্ধতিতে (Some of the years digits method) ২০২০ সালের অবচয়ের পরিমান নির্ণয়-</vt:lpstr>
      <vt:lpstr>(ঙ) উৎপাদন একক পদ্ধতিতে (Production unit method)২০২০ সালের অবচয়ের পরিমান নির্ণয় কর। </vt:lpstr>
      <vt:lpstr>মূল্যায়ণ-</vt:lpstr>
      <vt:lpstr>বাড়ির কাজ</vt:lpstr>
      <vt:lpstr>সবাইকে ক্লাসে অংশগ্রহনের জন্য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দৃশ্যমান ও অদৃশ্যমান সম্পদের হিসাবরক্ষণ</dc:title>
  <dc:creator>Nurun Nahar</dc:creator>
  <cp:lastModifiedBy>Nurun Nahar</cp:lastModifiedBy>
  <cp:revision>50</cp:revision>
  <dcterms:created xsi:type="dcterms:W3CDTF">2021-01-30T01:19:00Z</dcterms:created>
  <dcterms:modified xsi:type="dcterms:W3CDTF">2021-01-30T14:40:55Z</dcterms:modified>
</cp:coreProperties>
</file>