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94" r:id="rId3"/>
    <p:sldId id="299" r:id="rId4"/>
    <p:sldId id="259" r:id="rId5"/>
    <p:sldId id="295" r:id="rId6"/>
    <p:sldId id="261" r:id="rId7"/>
    <p:sldId id="298" r:id="rId8"/>
    <p:sldId id="285" r:id="rId9"/>
    <p:sldId id="286" r:id="rId10"/>
    <p:sldId id="300" r:id="rId11"/>
    <p:sldId id="292" r:id="rId12"/>
    <p:sldId id="289" r:id="rId13"/>
    <p:sldId id="288" r:id="rId14"/>
    <p:sldId id="290" r:id="rId15"/>
    <p:sldId id="276" r:id="rId16"/>
    <p:sldId id="291" r:id="rId17"/>
    <p:sldId id="296" r:id="rId18"/>
    <p:sldId id="277" r:id="rId19"/>
    <p:sldId id="29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8" autoAdjust="0"/>
    <p:restoredTop sz="94615" autoAdjust="0"/>
  </p:normalViewPr>
  <p:slideViewPr>
    <p:cSldViewPr>
      <p:cViewPr varScale="1">
        <p:scale>
          <a:sx n="70" d="100"/>
          <a:sy n="70" d="100"/>
        </p:scale>
        <p:origin x="12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03846-8971-4528-A840-09E9DBE1C832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3C1CE-1968-425A-A5D3-45F53714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69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3C1CE-1968-425A-A5D3-45F537141C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07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 । 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01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আনবেন</a:t>
            </a:r>
            <a:r>
              <a:rPr lang="en-US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4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55504E-D3E5-44E8-8884-FC5036C11BB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88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প্রথমে শব্দ বলবেন এবং শিক্ষার্থীদের কাজে শব্দের অর্থ জানতে চাইবেন। শিক্ষার্থীরা উত্তর দিতে না পারলে শিক্ষক ছবি দেখিয়ে সাহায্য করবেন তারপরেও শব্দার্থ না বলতে পারলে অর্থ দেখাবেন।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18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প্রথমে শব্দ বলবেন এবং শিক্ষার্থীদের কাজে শব্দের অর্থ জানতে চাইবেন। শিক্ষার্থীরা উত্তর দিতে না পারলে শিক্ষক ছবি দেখিয়ে সাহায্য করবেন তারপরেও শব্দার্থ না বলতে পারলে অর্থ দেখাবেন।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18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3C1CE-1968-425A-A5D3-45F537141C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07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প্রয়োজনে একক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কাজের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প্রশ্ন পরিবর্তন করে নিতে পারেন। </a:t>
            </a:r>
            <a:endParaRPr lang="en-US" sz="12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09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প্রয়োজনে জোড়ায়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কাজের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প্রশ্ন পরিবর্তন করে নিতে পারেন।  </a:t>
            </a:r>
            <a:endParaRPr lang="en-US" sz="1200" kern="1200" dirty="0" smtClean="0">
              <a:solidFill>
                <a:schemeClr val="tx1"/>
              </a:solidFill>
              <a:effectLst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22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যে Option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BD893-B77D-46B5-9F8C-8407F9E333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9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29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336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491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28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19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36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755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4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15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79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201" y="82062"/>
            <a:ext cx="8991600" cy="6699738"/>
          </a:xfrm>
          <a:prstGeom prst="rect">
            <a:avLst/>
          </a:prstGeom>
          <a:noFill/>
          <a:ln w="190500" cap="rnd">
            <a:solidFill>
              <a:srgbClr val="C00000"/>
            </a:solidFill>
            <a:round/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AA268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  <p:sldLayoutId id="2147483667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f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8" y="152400"/>
            <a:ext cx="8806462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8" y="3581400"/>
            <a:ext cx="8806462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19938909">
            <a:off x="539151" y="2451386"/>
            <a:ext cx="79460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8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8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1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1200" y="228600"/>
            <a:ext cx="3200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27892" y="685800"/>
            <a:ext cx="8382000" cy="1371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192" y="2333685"/>
            <a:ext cx="8915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বাংলা সনের প্রথম মাসের প্রথম দিন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পয়লা বৈশাখ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বাঙালির নববর্ষ উৎসব। পয়লা বৈশাখ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অসাম্প্রদায়িক চেতনার উৎসব,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বাঙালির স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র্বশ্রেষ্ঠ সাংস্কৃতিক উৎসব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বিশ্বের সব মানুষের সুখ-শান্তি-সমৃদ্ধি ও কল্যানের প্রত্যাশা নিয়ে নববর্ষ উদ্‌যাপন করা হয়।পয়লা বৈশাখে একে অন্যকে  বলি ‘শুভ নববর্ষ’।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344" y="395049"/>
            <a:ext cx="1941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>
                <a:solidFill>
                  <a:srgbClr val="FF0000"/>
                </a:solidFill>
              </a:rPr>
              <a:t>পাঠ বিশ্লেষণ</a:t>
            </a:r>
            <a:endParaRPr lang="en-GB" sz="3600" b="1" u="sng" dirty="0">
              <a:solidFill>
                <a:srgbClr val="FF0000"/>
              </a:solidFill>
            </a:endParaRPr>
          </a:p>
        </p:txBody>
      </p:sp>
      <p:pic>
        <p:nvPicPr>
          <p:cNvPr id="6" name="Picture 2" descr="C:\Users\Shishir_2\pohela boisak 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9387" y="205582"/>
            <a:ext cx="3240106" cy="18518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3075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844" y="2246194"/>
            <a:ext cx="8839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পয়লা বৈশাখ বা বাংলা নববর্ষ  বাঙালির  জাতীয় উৎসব। এইদিনে পরষ্পরের মধ্যে শুভেচ্ছা বিনিময়, খাওয়া-দাওয়া,গান-বাজনা,খেলাধুলা,মেলা ও প্রদশর্নী ইত্যাদি আনন্দ উৎসবে বাঙালিরা মেতে থাকে। তাঁরা সারা বছরের অন্যান্য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দিনগুলি  থেকে সম্পূর্ণ স্বতন্ত্রভাবে দিনটিকে গৌরবমণ্ডিত করে রাখতে চায়।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52400"/>
            <a:ext cx="301625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" y="463898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>
                <a:solidFill>
                  <a:srgbClr val="FF0000"/>
                </a:solidFill>
              </a:rPr>
              <a:t>পাঠ বিশ্লেষণ</a:t>
            </a:r>
            <a:endParaRPr lang="en-GB" sz="3600" b="1" u="sng" dirty="0">
              <a:solidFill>
                <a:srgbClr val="FF0000"/>
              </a:solidFill>
            </a:endParaRPr>
          </a:p>
        </p:txBody>
      </p:sp>
      <p:pic>
        <p:nvPicPr>
          <p:cNvPr id="6" name="Picture 5" descr="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52400"/>
            <a:ext cx="32004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325" y="2246194"/>
            <a:ext cx="46482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9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4786" y="867366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মদন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তিতুমীর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পান্ডে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গোবিন্দ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মুনীর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চৌধূরীর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8600" y="2971800"/>
            <a:ext cx="8610601" cy="3733799"/>
            <a:chOff x="1516548" y="3567828"/>
            <a:chExt cx="10247601" cy="329017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1016" y="3567828"/>
              <a:ext cx="1931101" cy="2305050"/>
            </a:xfrm>
            <a:prstGeom prst="rect">
              <a:avLst/>
            </a:prstGeom>
            <a:ln w="38100" cap="sq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2389" y="3567828"/>
              <a:ext cx="1975922" cy="2305050"/>
            </a:xfrm>
            <a:prstGeom prst="rect">
              <a:avLst/>
            </a:prstGeom>
            <a:ln w="38100" cap="sq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827" y="3567828"/>
              <a:ext cx="1810495" cy="2305050"/>
            </a:xfrm>
            <a:prstGeom prst="rect">
              <a:avLst/>
            </a:prstGeom>
            <a:ln w="38100" cap="sq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8538" y="3567828"/>
              <a:ext cx="1685611" cy="2305050"/>
            </a:xfrm>
            <a:prstGeom prst="rect">
              <a:avLst/>
            </a:prstGeom>
            <a:ln w="38100" cap="sq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34" b="13352"/>
            <a:stretch/>
          </p:blipFill>
          <p:spPr>
            <a:xfrm>
              <a:off x="1516548" y="3567828"/>
              <a:ext cx="1975922" cy="2305050"/>
            </a:xfrm>
            <a:prstGeom prst="rect">
              <a:avLst/>
            </a:prstGeom>
            <a:ln w="38100" cap="sq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Folded Corner 8"/>
            <p:cNvSpPr/>
            <p:nvPr/>
          </p:nvSpPr>
          <p:spPr>
            <a:xfrm>
              <a:off x="1516548" y="5872878"/>
              <a:ext cx="2044606" cy="985117"/>
            </a:xfrm>
            <a:prstGeom prst="foldedCorner">
              <a:avLst>
                <a:gd name="adj" fmla="val 50000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মীর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মদন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মোহন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লাল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Folded Corner 9"/>
            <p:cNvSpPr/>
            <p:nvPr/>
          </p:nvSpPr>
          <p:spPr>
            <a:xfrm>
              <a:off x="3711016" y="6018661"/>
              <a:ext cx="1917807" cy="839337"/>
            </a:xfrm>
            <a:prstGeom prst="foldedCorner">
              <a:avLst>
                <a:gd name="adj" fmla="val 50000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তিতুমীর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Folded Corner 10"/>
            <p:cNvSpPr/>
            <p:nvPr/>
          </p:nvSpPr>
          <p:spPr>
            <a:xfrm>
              <a:off x="5876630" y="6018663"/>
              <a:ext cx="1991680" cy="839337"/>
            </a:xfrm>
            <a:prstGeom prst="foldedCorner">
              <a:avLst>
                <a:gd name="adj" fmla="val 50000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মঙ্গল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পান্ডে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Folded Corner 11"/>
            <p:cNvSpPr/>
            <p:nvPr/>
          </p:nvSpPr>
          <p:spPr>
            <a:xfrm>
              <a:off x="8018172" y="6018660"/>
              <a:ext cx="1798058" cy="839337"/>
            </a:xfrm>
            <a:prstGeom prst="foldedCorner">
              <a:avLst>
                <a:gd name="adj" fmla="val 50000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গোবিন্দ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দেব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Folded Corner 12"/>
            <p:cNvSpPr/>
            <p:nvPr/>
          </p:nvSpPr>
          <p:spPr>
            <a:xfrm>
              <a:off x="10058849" y="6018659"/>
              <a:ext cx="1705299" cy="839337"/>
            </a:xfrm>
            <a:prstGeom prst="foldedCorner">
              <a:avLst>
                <a:gd name="adj" fmla="val 50000"/>
              </a:avLst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 </a:t>
              </a:r>
            </a:p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মুনীর</a:t>
              </a:r>
              <a:r>
                <a:rPr lang="en-US" sz="2400" b="1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চৌধূরী</a:t>
              </a:r>
              <a:endPara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706706" y="221035"/>
            <a:ext cx="3455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>
                <a:solidFill>
                  <a:srgbClr val="FF0000"/>
                </a:solidFill>
              </a:rPr>
              <a:t>পাঠ বিশ্লেষণ</a:t>
            </a:r>
            <a:endParaRPr lang="en-GB" sz="3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4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136745"/>
            <a:ext cx="3137848" cy="3359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057400" y="4738805"/>
            <a:ext cx="5181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মঙ্গল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শোভাযাত্রা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754" y="1136745"/>
            <a:ext cx="2718746" cy="3359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990272" y="247407"/>
            <a:ext cx="3105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>
                <a:solidFill>
                  <a:srgbClr val="FF0000"/>
                </a:solidFill>
              </a:rPr>
              <a:t>পাঠ বিশ্লেষণ</a:t>
            </a:r>
            <a:endParaRPr lang="en-GB" sz="3600" b="1" u="sng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1" y="1136744"/>
            <a:ext cx="2590800" cy="3359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310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344" y="1371600"/>
            <a:ext cx="428301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371600"/>
            <a:ext cx="4191000" cy="289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84557" y="4419600"/>
            <a:ext cx="45251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পান্তা</a:t>
            </a:r>
            <a:r>
              <a:rPr lang="en-US" sz="6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atin typeface="NikoshBAN" pitchFamily="2" charset="0"/>
                <a:cs typeface="NikoshBAN" pitchFamily="2" charset="0"/>
              </a:rPr>
              <a:t>ইলিশ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210066"/>
            <a:ext cx="325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>
                <a:solidFill>
                  <a:srgbClr val="FF0000"/>
                </a:solidFill>
              </a:rPr>
              <a:t>পাঠ বিশ্লেষণ</a:t>
            </a:r>
            <a:endParaRPr lang="en-GB" sz="3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4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762" y="1066800"/>
            <a:ext cx="40386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59762" y="5486400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বৈশাখী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মেলা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NAGOR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6962" y="1071551"/>
            <a:ext cx="3883638" cy="3805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916181" y="5424845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নাগর দোলা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8038" y="304800"/>
            <a:ext cx="3180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>
                <a:solidFill>
                  <a:srgbClr val="FF0000"/>
                </a:solidFill>
              </a:rPr>
              <a:t>পাঠ বিশ্লেষণ</a:t>
            </a:r>
            <a:endParaRPr lang="en-GB" sz="3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56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1447799"/>
            <a:ext cx="4281486" cy="3581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447799"/>
            <a:ext cx="4191000" cy="3581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28600" y="5410200"/>
            <a:ext cx="4281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নৌকাবাইচ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54102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হালখাতা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6458" y="430704"/>
            <a:ext cx="308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u="sng" dirty="0">
                <a:solidFill>
                  <a:srgbClr val="FF0000"/>
                </a:solidFill>
              </a:rPr>
              <a:t>পাঠ বিশ্লেষণ</a:t>
            </a:r>
            <a:endParaRPr lang="en-GB" sz="3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6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4572000"/>
            <a:ext cx="8686799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‘কবীর চৌধুরী’ চৌধুরী সম্পর্কে পাঁচটি বাক্য লিখ।</a:t>
            </a:r>
            <a:endParaRPr lang="bn-BD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128338" y="428948"/>
            <a:ext cx="2940423" cy="764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>
            <a:prstTxWarp prst="textDeflateBottom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n-BD" altLang="en-US" sz="6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altLang="en-US" sz="6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3" b="12650"/>
          <a:stretch/>
        </p:blipFill>
        <p:spPr bwMode="auto">
          <a:xfrm>
            <a:off x="2133600" y="1524000"/>
            <a:ext cx="4876800" cy="2666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92845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722" y="366062"/>
            <a:ext cx="847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2019300" y="703702"/>
            <a:ext cx="5105400" cy="92333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numCol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bn-BD" alt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alt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964672"/>
            <a:ext cx="8763000" cy="46474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ক-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bn-BD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স্বাধীন বাংলাদেশে নববর্ষের দিনটি  কীভাবে উৎসবমুখর হয়ে উঠে?</a:t>
            </a:r>
            <a:endParaRPr lang="en-US" sz="4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হালখাতা অনুষ্ঠানটি পালন করা হয় কেন?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49211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28600" y="4268427"/>
            <a:ext cx="8610600" cy="2286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স্বাদেশিকতা,সোৎসাহ, নওরোজ ও হালখাতা শব্দগুলো  দিয়ে একটি করে বাক্য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590800" y="461748"/>
            <a:ext cx="434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>
            <a:prstTxWarp prst="textDeflateBottom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n-BD" altLang="en-US" sz="60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altLang="en-US" sz="6000" b="1" u="sng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43462"/>
            <a:ext cx="6477000" cy="23951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790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/>
        </p:nvSpPr>
        <p:spPr>
          <a:xfrm>
            <a:off x="285750" y="1676400"/>
            <a:ext cx="6572250" cy="4652468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মোঃ </a:t>
            </a:r>
            <a:r>
              <a:rPr lang="en-US" sz="4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মোকলেছ</a:t>
            </a:r>
            <a:r>
              <a:rPr lang="en-US" sz="4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উদ্দিন</a:t>
            </a:r>
            <a:r>
              <a:rPr lang="en-US" sz="4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</a:p>
          <a:p>
            <a:r>
              <a:rPr lang="bn-BD" sz="28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সিনিয়র শিক্ষক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নান্দিয়া</a:t>
            </a:r>
            <a:r>
              <a:rPr lang="en-US" sz="28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b="1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সাঙ্গুন</a:t>
            </a:r>
            <a:r>
              <a:rPr lang="en-US" sz="28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আদর্শ </a:t>
            </a:r>
            <a:r>
              <a:rPr lang="en-US" sz="2800" b="1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দাখিল</a:t>
            </a:r>
            <a:r>
              <a:rPr lang="en-US" sz="28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28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মাদ্রাসা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শ্রীপুর</a:t>
            </a:r>
            <a:r>
              <a:rPr lang="en-US" sz="28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,</a:t>
            </a:r>
            <a:r>
              <a:rPr lang="bn-BD" sz="28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2800" b="1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গাজীপুর</a:t>
            </a:r>
            <a:r>
              <a:rPr lang="en-US" sz="28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৷</a:t>
            </a:r>
            <a:endParaRPr lang="en-US" sz="4000" b="1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NikoshBAN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b="1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মোবাইল</a:t>
            </a:r>
            <a:r>
              <a:rPr lang="en-US" sz="24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- </a:t>
            </a:r>
            <a:r>
              <a:rPr lang="en-US" sz="28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01715202812</a:t>
            </a:r>
          </a:p>
          <a:p>
            <a:pPr>
              <a:lnSpc>
                <a:spcPct val="150000"/>
              </a:lnSpc>
              <a:defRPr/>
            </a:pPr>
            <a:r>
              <a:rPr lang="en-US" sz="28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ই-</a:t>
            </a:r>
            <a:r>
              <a:rPr lang="en-US" sz="2800" b="1" i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মেইল</a:t>
            </a:r>
            <a:r>
              <a:rPr lang="en-US" sz="2800" b="1" i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 - rmoklesuddin12@gmail.com</a:t>
            </a:r>
            <a:endParaRPr lang="en-US" sz="2800" b="1" i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914400" y="747236"/>
            <a:ext cx="3733800" cy="1219200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/>
                <a:solidFill>
                  <a:schemeClr val="bg1"/>
                </a:solidFill>
              </a:rPr>
              <a:t>শিক্ষক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পরিচিতি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715000" y="747236"/>
            <a:ext cx="3264694" cy="12192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ln/>
                <a:solidFill>
                  <a:schemeClr val="bg1"/>
                </a:solidFill>
              </a:rPr>
              <a:t>পাঠ</a:t>
            </a:r>
            <a:r>
              <a:rPr lang="en-US" sz="3600" b="1" dirty="0">
                <a:ln/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ln/>
                <a:solidFill>
                  <a:schemeClr val="bg1"/>
                </a:solidFill>
              </a:rPr>
              <a:t>পরিচিতি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750" y="3684171"/>
            <a:ext cx="2571750" cy="26117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019801" y="2172454"/>
            <a:ext cx="2911700" cy="1015663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শ্রেণী-নবম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/দশম</a:t>
            </a:r>
          </a:p>
          <a:p>
            <a:r>
              <a:rPr lang="en-GB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- বাংলা সাহিত্য</a:t>
            </a:r>
          </a:p>
          <a:p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২০২১</a:t>
            </a:r>
          </a:p>
        </p:txBody>
      </p:sp>
    </p:spTree>
    <p:extLst>
      <p:ext uri="{BB962C8B-B14F-4D97-AF65-F5344CB8AC3E}">
        <p14:creationId xmlns:p14="http://schemas.microsoft.com/office/powerpoint/2010/main" val="139385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133600" y="199052"/>
            <a:ext cx="5170389" cy="918233"/>
          </a:xfrm>
          <a:prstGeom prst="ribbon2">
            <a:avLst/>
          </a:prstGeom>
          <a:noFill/>
          <a:ln w="28575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44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w Cen M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476" y="1244618"/>
            <a:ext cx="8763000" cy="107721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BD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ঐতিহাসিক আবুল ফজল ‘নববর্ষ’কে কী বলেছেন?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476" y="3562560"/>
            <a:ext cx="8762999" cy="58477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সাম্রাজ্যবাদ কী?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478" y="5791200"/>
            <a:ext cx="8762997" cy="58477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BD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বৈশাখী মেলা কেন তাৎপর্যপূর্ন?</a:t>
            </a:r>
            <a:endParaRPr lang="en-US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478" y="4395065"/>
            <a:ext cx="8762998" cy="107721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‘বুর্জোয়া বিলাস’ বলতে কোন শ্রেণির মানুষের শখ বোঝায়?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476" y="2593808"/>
            <a:ext cx="8762999" cy="58477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নববর্ষের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67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454" y="304800"/>
            <a:ext cx="6934200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এসো উত্তর মিলিয়ে দেখি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954" y="1295400"/>
            <a:ext cx="8839200" cy="50167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এদেশের জনগনের নওরোজ বলে উল্লেখ করেছেন।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বৈশাখী মেলা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অন্য রাষ্ট্রের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কর্তৃত্ব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মূলক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রাজনৈতিক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কূটকৌশল।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মধ্যবিত্ত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আপনজনদের মিলন হয় বলে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0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665320"/>
            <a:ext cx="8763000" cy="6629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পয়লা বৈশাখকে লেখক কোন কারণে শ্রেষ্ঠ উৎসব বলেছেন?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8450902" y="3773791"/>
            <a:ext cx="34626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4014148">
            <a:off x="8495212" y="2642719"/>
            <a:ext cx="257644" cy="39595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2637267"/>
            <a:ext cx="3833814" cy="65013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ঐক্যের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38270" y="2628452"/>
            <a:ext cx="3377930" cy="6501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(খ)সংস্কৃতির 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5047" y="3550758"/>
            <a:ext cx="3859893" cy="6109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(গ) সামাজিকতার 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40991" y="3610696"/>
            <a:ext cx="3375209" cy="59955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ঘ) ঐতিহ্যের </a:t>
            </a:r>
            <a:endParaRPr 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09800" y="914400"/>
            <a:ext cx="50292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Multiply 12"/>
          <p:cNvSpPr/>
          <p:nvPr/>
        </p:nvSpPr>
        <p:spPr>
          <a:xfrm>
            <a:off x="4158260" y="2766632"/>
            <a:ext cx="342900" cy="54864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4179681" y="3725295"/>
            <a:ext cx="34626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091" y="4385256"/>
            <a:ext cx="8763000" cy="6023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কবীর চৌধুরীর জন্ম 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 সাল?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8450902" y="5969896"/>
            <a:ext cx="34626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4014148">
            <a:off x="3621604" y="5234407"/>
            <a:ext cx="257644" cy="39595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9111" y="5128842"/>
            <a:ext cx="2823394" cy="58674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১৯২৩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878538" y="5882334"/>
            <a:ext cx="3015110" cy="59048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(ঘ) ১৯২৬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82010" y="5886076"/>
            <a:ext cx="2823394" cy="5867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গ) ১৯২৫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91972" y="5103884"/>
            <a:ext cx="3001676" cy="5867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১৯২৪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8450902" y="5129415"/>
            <a:ext cx="34626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3612856" y="6031230"/>
            <a:ext cx="346262" cy="5029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Up Ribbon 23"/>
          <p:cNvSpPr/>
          <p:nvPr/>
        </p:nvSpPr>
        <p:spPr>
          <a:xfrm>
            <a:off x="2514600" y="152400"/>
            <a:ext cx="4013996" cy="771310"/>
          </a:xfrm>
          <a:prstGeom prst="ribbon2">
            <a:avLst/>
          </a:prstGeom>
          <a:noFill/>
          <a:ln w="28575"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 lIns="91410" tIns="45705" rIns="91410" bIns="45705">
            <a:spAutoFit/>
          </a:bodyPr>
          <a:lstStyle/>
          <a:p>
            <a:pPr algn="ctr">
              <a:defRPr/>
            </a:pPr>
            <a:r>
              <a:rPr lang="bn-BD" sz="3600" b="1" kern="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11616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1083035"/>
            <a:ext cx="8763000" cy="37937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‘ধর্ম যার যার ,উৎসব সবার’ উদ্দীপকের চেতনার মূলে রয়েছে-</a:t>
            </a:r>
          </a:p>
          <a:p>
            <a:pPr marL="571500" indent="-571500">
              <a:buAutoNum type="romanLcPeriod"/>
            </a:pPr>
            <a:endParaRPr lang="bn-IN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AutoNum type="romanLcPeriod"/>
            </a:pP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সাম্প্রদায়িক সম্প্রীতি </a:t>
            </a:r>
          </a:p>
          <a:p>
            <a:pPr marL="571500" indent="-571500">
              <a:buAutoNum type="romanLcPeriod"/>
            </a:pP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জাতীয় ঐক্য</a:t>
            </a:r>
          </a:p>
          <a:p>
            <a:pPr marL="571500" indent="-571500">
              <a:buAutoNum type="romanLcPeriod"/>
            </a:pP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সাম্যবাদী মনোভাব</a:t>
            </a:r>
          </a:p>
          <a:p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কোনটি </a:t>
            </a:r>
            <a:r>
              <a:rPr lang="bn-BD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সঠিক ?</a:t>
            </a:r>
            <a:r>
              <a:rPr lang="en-US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8243038" y="5056324"/>
            <a:ext cx="34626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5056324"/>
            <a:ext cx="2495550" cy="5575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81600" y="5006164"/>
            <a:ext cx="2438400" cy="5575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5963357"/>
            <a:ext cx="2495550" cy="5130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81600" y="6030509"/>
            <a:ext cx="2438400" cy="533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,ii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iii. </a:t>
            </a:r>
          </a:p>
        </p:txBody>
      </p:sp>
      <p:sp>
        <p:nvSpPr>
          <p:cNvPr id="10" name="Oval 9"/>
          <p:cNvSpPr/>
          <p:nvPr/>
        </p:nvSpPr>
        <p:spPr>
          <a:xfrm>
            <a:off x="1600200" y="321035"/>
            <a:ext cx="5789905" cy="762000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3056973" y="6068609"/>
            <a:ext cx="34626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Multiply 11"/>
          <p:cNvSpPr/>
          <p:nvPr/>
        </p:nvSpPr>
        <p:spPr>
          <a:xfrm>
            <a:off x="3124836" y="5135037"/>
            <a:ext cx="34626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Half Frame 12"/>
          <p:cNvSpPr/>
          <p:nvPr/>
        </p:nvSpPr>
        <p:spPr>
          <a:xfrm rot="14014148">
            <a:off x="8287347" y="6135304"/>
            <a:ext cx="257644" cy="359956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5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30606" y="533400"/>
            <a:ext cx="3991116" cy="932229"/>
          </a:xfrm>
          <a:prstGeom prst="roundRect">
            <a:avLst>
              <a:gd name="adj" fmla="val 1971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10" tIns="45705" rIns="91410" bIns="45705">
            <a:spAutoFit/>
          </a:bodyPr>
          <a:lstStyle/>
          <a:p>
            <a:pPr algn="ctr"/>
            <a:r>
              <a:rPr lang="bn-BD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841" y="1495199"/>
            <a:ext cx="3384645" cy="2214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206563" y="3739242"/>
            <a:ext cx="8839200" cy="2800767"/>
          </a:xfrm>
          <a:prstGeom prst="rect">
            <a:avLst/>
          </a:prstGeo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সর্বজনীন উৎসব হিসেবে পয়লা বৈশাখের গুরুত্ব ও</a:t>
            </a:r>
          </a:p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তাৎপর্য তোমার নিজের ভাষায় দশটি বাক্যে লিখে আনবে।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12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629508" y="609599"/>
            <a:ext cx="6142892" cy="1025455"/>
          </a:xfrm>
          <a:prstGeom prst="roundRect">
            <a:avLst>
              <a:gd name="adj" fmla="val 1971"/>
            </a:avLst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10" tIns="45705" rIns="91410" bIns="45705">
            <a:prstTxWarp prst="textWave1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ln w="1905"/>
              <a:solidFill>
                <a:prstClr val="black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05000"/>
            <a:ext cx="88392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636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Frame 7"/>
          <p:cNvSpPr/>
          <p:nvPr/>
        </p:nvSpPr>
        <p:spPr>
          <a:xfrm>
            <a:off x="76200" y="152400"/>
            <a:ext cx="9067800" cy="6553200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048655" name="Rectangle 10"/>
          <p:cNvSpPr/>
          <p:nvPr/>
        </p:nvSpPr>
        <p:spPr>
          <a:xfrm>
            <a:off x="296110" y="5341316"/>
            <a:ext cx="8466890" cy="10107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3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দৃশ্য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endParaRPr lang="en-US" sz="1350" dirty="0"/>
          </a:p>
        </p:txBody>
      </p:sp>
      <p:pic>
        <p:nvPicPr>
          <p:cNvPr id="2097185" name="Picture 3" descr="C:\Users\Shishir_2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953" y="1234301"/>
            <a:ext cx="2463049" cy="1836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9718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390" y="1234301"/>
            <a:ext cx="2187297" cy="1836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9718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077" y="1234301"/>
            <a:ext cx="2371745" cy="17966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97189" name="Picture 6" descr="C:\Users\Shishir_2\Pohela_boishakh_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07213" y="3317050"/>
            <a:ext cx="2229650" cy="1632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97190" name="Picture 2" descr="C:\Users\Shishir_2\pohela boisak 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8449" y="3306635"/>
            <a:ext cx="2269373" cy="1758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53" y="3222852"/>
            <a:ext cx="2463049" cy="176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701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9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9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4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3604846"/>
            <a:ext cx="4343399" cy="2057400"/>
          </a:xfrm>
          <a:prstGeom prst="rect">
            <a:avLst/>
          </a:prstGeom>
        </p:spPr>
      </p:pic>
      <p:pic>
        <p:nvPicPr>
          <p:cNvPr id="6" name="Picture 5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84024" y="854769"/>
            <a:ext cx="4155175" cy="2233246"/>
          </a:xfrm>
          <a:prstGeom prst="rect">
            <a:avLst/>
          </a:prstGeom>
        </p:spPr>
      </p:pic>
      <p:pic>
        <p:nvPicPr>
          <p:cNvPr id="7" name="Picture 6" descr="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4024" y="3684184"/>
            <a:ext cx="4158107" cy="2022231"/>
          </a:xfrm>
          <a:prstGeom prst="rect">
            <a:avLst/>
          </a:prstGeom>
        </p:spPr>
      </p:pic>
      <p:pic>
        <p:nvPicPr>
          <p:cNvPr id="8" name="Picture 7" descr="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2401" y="830288"/>
            <a:ext cx="4362450" cy="2209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29381" y="5712670"/>
            <a:ext cx="3064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বৈশাখের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অনুষ্ঠান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47273" y="3105072"/>
            <a:ext cx="1391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পান্তা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ইলিশ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1455" y="5725180"/>
            <a:ext cx="1411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মুখো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 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85545" y="3088015"/>
            <a:ext cx="1843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আলপনা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11973" y="133904"/>
            <a:ext cx="534865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n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401" y="6248400"/>
            <a:ext cx="8991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সাথে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কোন বিষয়ের মিল রয়েছে? 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33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rame 3"/>
          <p:cNvSpPr>
            <a:spLocks/>
          </p:cNvSpPr>
          <p:nvPr/>
        </p:nvSpPr>
        <p:spPr bwMode="auto">
          <a:xfrm>
            <a:off x="152400" y="228600"/>
            <a:ext cx="8839200" cy="6400800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lIns="77800" tIns="38900" rIns="77800" bIns="38900" anchor="ctr"/>
          <a:lstStyle/>
          <a:p>
            <a:endParaRPr lang="en-US" sz="1191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381000" y="457200"/>
            <a:ext cx="8483220" cy="59436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77800" tIns="38900" rIns="77800" bIns="38900" anchor="ctr"/>
          <a:lstStyle/>
          <a:p>
            <a:endParaRPr lang="en-US" sz="1191"/>
          </a:p>
        </p:txBody>
      </p:sp>
      <p:grpSp>
        <p:nvGrpSpPr>
          <p:cNvPr id="8" name="Group 7"/>
          <p:cNvGrpSpPr/>
          <p:nvPr/>
        </p:nvGrpSpPr>
        <p:grpSpPr>
          <a:xfrm>
            <a:off x="609600" y="3590362"/>
            <a:ext cx="8077200" cy="2734237"/>
            <a:chOff x="1752600" y="4772989"/>
            <a:chExt cx="8686800" cy="2085011"/>
          </a:xfrm>
        </p:grpSpPr>
        <p:sp>
          <p:nvSpPr>
            <p:cNvPr id="10" name="Flowchart: Alternate Process 9"/>
            <p:cNvSpPr/>
            <p:nvPr/>
          </p:nvSpPr>
          <p:spPr>
            <a:xfrm>
              <a:off x="1752600" y="5943600"/>
              <a:ext cx="8686800" cy="914400"/>
            </a:xfrm>
            <a:prstGeom prst="flowChartAlternateProcess">
              <a:avLst/>
            </a:prstGeom>
            <a:noFill/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7800" tIns="38900" rIns="77800" bIns="38900" numCol="1" rtlCol="0" anchor="ctr">
              <a:prstTxWarp prst="textPlain">
                <a:avLst/>
              </a:prstTxWarp>
            </a:bodyPr>
            <a:lstStyle/>
            <a:p>
              <a:pPr algn="ctr">
                <a:defRPr/>
              </a:pPr>
              <a:r>
                <a:rPr lang="en-US" sz="4368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“</a:t>
              </a:r>
              <a:r>
                <a:rPr lang="bn-BD" sz="4368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পহেলা বৈশাখ</a:t>
              </a:r>
              <a:r>
                <a:rPr lang="en-US" sz="4368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’’</a:t>
              </a:r>
              <a:r>
                <a:rPr lang="en-US" sz="2912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-  </a:t>
              </a:r>
              <a:r>
                <a:rPr lang="en-US" sz="2383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কবির</a:t>
              </a:r>
              <a:r>
                <a:rPr lang="en-US" sz="2383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383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চৌধুরী</a:t>
              </a:r>
              <a:endParaRPr lang="en-US" sz="2383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81864" y="4772989"/>
              <a:ext cx="5982419" cy="892480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2648" dirty="0" err="1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2648" dirty="0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648" dirty="0" err="1">
                  <a:ln w="18415" cmpd="sng">
                    <a:solidFill>
                      <a:srgbClr val="FFFF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2648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8" descr="pb-2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73204" y="914399"/>
            <a:ext cx="3529853" cy="22187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s543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35842" y="914400"/>
            <a:ext cx="3630707" cy="22187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143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52400" y="649728"/>
            <a:ext cx="8686800" cy="6095999"/>
          </a:xfrm>
          <a:prstGeom prst="horizontalScroll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IN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---</a:t>
            </a:r>
            <a:endParaRPr lang="bn-BD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চিতি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পারবে;  </a:t>
            </a:r>
            <a:endPara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 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 বাক্য গঠন করতে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 নববর্ষের উৎপত্তি ও বিকাশের বিভিন্ন দিক সম্পর্কে    বলতে পারবে;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সার্বজনীন উৎস হিসেবে জাতীয় জীবনে বাংলা নববর্ষের গুরুত্ব ও প্রভাব সম্পর্কে ব্যাখ্যা করতে পারবে।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1400" y="193517"/>
            <a:ext cx="2209800" cy="46758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228600" y="1540811"/>
            <a:ext cx="8686800" cy="3975086"/>
          </a:xfrm>
          <a:prstGeom prst="round2DiagRect">
            <a:avLst>
              <a:gd name="adj1" fmla="val 15000"/>
              <a:gd name="adj2" fmla="val 31154"/>
            </a:avLst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03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Frame 7"/>
          <p:cNvSpPr/>
          <p:nvPr/>
        </p:nvSpPr>
        <p:spPr>
          <a:xfrm>
            <a:off x="0" y="152400"/>
            <a:ext cx="9144000" cy="6629400"/>
          </a:xfrm>
          <a:prstGeom prst="frame">
            <a:avLst>
              <a:gd name="adj1" fmla="val 1953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048667" name="Rectangle 19"/>
          <p:cNvSpPr/>
          <p:nvPr/>
        </p:nvSpPr>
        <p:spPr>
          <a:xfrm>
            <a:off x="0" y="152400"/>
            <a:ext cx="9144000" cy="6477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48668" name="Down Arrow Callout 21"/>
          <p:cNvSpPr/>
          <p:nvPr/>
        </p:nvSpPr>
        <p:spPr>
          <a:xfrm>
            <a:off x="4242958" y="390689"/>
            <a:ext cx="1469529" cy="1485900"/>
          </a:xfrm>
          <a:prstGeom prst="downArrowCallou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4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69" name="Rounded Rectangle 22"/>
          <p:cNvSpPr/>
          <p:nvPr/>
        </p:nvSpPr>
        <p:spPr>
          <a:xfrm>
            <a:off x="5925525" y="533400"/>
            <a:ext cx="2958255" cy="1230862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জন্মঃ</a:t>
            </a:r>
            <a:endParaRPr lang="bn-IN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১৯২৩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৯ ই </a:t>
            </a:r>
            <a:r>
              <a:rPr lang="en-US" sz="2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ফেব্রুয়ারী</a:t>
            </a:r>
            <a:endParaRPr lang="bn-BD" sz="24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48670" name="Rounded Rectangle 23"/>
          <p:cNvSpPr/>
          <p:nvPr/>
        </p:nvSpPr>
        <p:spPr>
          <a:xfrm>
            <a:off x="5887335" y="4644872"/>
            <a:ext cx="2963463" cy="1830776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 জীবন </a:t>
            </a:r>
          </a:p>
          <a:p>
            <a:pPr algn="ctr"/>
            <a:r>
              <a:rPr lang="bn-IN" sz="2000" b="1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আধ্যাপক ইংরেজি বিভাগ ঢাকা বিশ্ববিদ্যালয়,অধ্যক্ষ- ব্রজমোহন কলেজ বরিশাল।    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8671" name="Rounded Rectangle 24"/>
          <p:cNvSpPr/>
          <p:nvPr/>
        </p:nvSpPr>
        <p:spPr>
          <a:xfrm>
            <a:off x="350454" y="772601"/>
            <a:ext cx="3530677" cy="872243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মৃত্যুঃ </a:t>
            </a:r>
          </a:p>
          <a:p>
            <a:pPr algn="ctr"/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২০১১ সালের ১৩ ডিসেম্বর ।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2" name="Rounded Rectangle 25"/>
          <p:cNvSpPr/>
          <p:nvPr/>
        </p:nvSpPr>
        <p:spPr>
          <a:xfrm>
            <a:off x="156470" y="1764262"/>
            <a:ext cx="3895209" cy="2533159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8" algn="ctr"/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ছয়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সঙ্গি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পুশকিন,ও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অন্যান্য,বঙ্গবন্ধু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মুজিব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সুর,শহিদের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প্রতিক্ষায়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lvl="8" algn="ctr"/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ছোট গল্প- চেখভের গল্প,চুম্বন,কাফকার নির্বাচিত গল্প।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73" name="Rounded Rectangle 26"/>
          <p:cNvSpPr/>
          <p:nvPr/>
        </p:nvSpPr>
        <p:spPr>
          <a:xfrm>
            <a:off x="6002750" y="1970312"/>
            <a:ext cx="2952245" cy="2222456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জন্মস্থান  </a:t>
            </a:r>
          </a:p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bn-IN" sz="24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dirty="0" smtClean="0">
              <a:ln>
                <a:solidFill>
                  <a:schemeClr val="tx1"/>
                </a:solidFill>
              </a:ln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পিতা</a:t>
            </a:r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– আবদুল হালিম চৌধুরী</a:t>
            </a:r>
          </a:p>
          <a:p>
            <a:pPr algn="ctr"/>
            <a:r>
              <a:rPr lang="bn-IN" sz="2000" dirty="0">
                <a:ln>
                  <a:solidFill>
                    <a:schemeClr val="tx1"/>
                  </a:solidFill>
                </a:ln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মাতা– আফিয়া বেগম । </a:t>
            </a:r>
          </a:p>
          <a:p>
            <a:pPr algn="ctr"/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000" dirty="0"/>
          </a:p>
        </p:txBody>
      </p:sp>
      <p:sp>
        <p:nvSpPr>
          <p:cNvPr id="1048674" name="Rounded Rectangle 27"/>
          <p:cNvSpPr/>
          <p:nvPr/>
        </p:nvSpPr>
        <p:spPr>
          <a:xfrm>
            <a:off x="156470" y="4429328"/>
            <a:ext cx="5642831" cy="2200071"/>
          </a:xfrm>
          <a:prstGeom prst="roundRect">
            <a:avLst/>
          </a:prstGeom>
          <a:solidFill>
            <a:srgbClr val="EECEE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শিক্ষাগত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যোগ্যতাঃ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 এস সি -১৯৩৮ সালে  ঢাকা কলেজিয়েট স্কুল।</a:t>
            </a:r>
          </a:p>
          <a:p>
            <a:pPr algn="ctr"/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এইচ এস সি ১৯৪০ ঢাকা ইন্টার মিডিয়েট কলেজ।</a:t>
            </a: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১৯৪৩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সাহিত্যে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স্নাতক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0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097198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904" y="1878431"/>
            <a:ext cx="1720241" cy="16417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8676" name="Rounded Rectangle 14"/>
          <p:cNvSpPr/>
          <p:nvPr/>
        </p:nvSpPr>
        <p:spPr>
          <a:xfrm>
            <a:off x="4107046" y="3625890"/>
            <a:ext cx="1818479" cy="7151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1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কবীর চৌধুরী</a:t>
            </a:r>
            <a:endParaRPr lang="en-US" sz="21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72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7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7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7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7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7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7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7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7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68" grpId="0" animBg="1"/>
      <p:bldP spid="1048669" grpId="0" animBg="1"/>
      <p:bldP spid="1048670" grpId="0" animBg="1"/>
      <p:bldP spid="1048671" grpId="0" animBg="1"/>
      <p:bldP spid="1048672" grpId="0" animBg="1"/>
      <p:bldP spid="1048673" grpId="0" animBg="1"/>
      <p:bldP spid="1048674" grpId="0" animBg="1"/>
      <p:bldP spid="104867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8031" y="271711"/>
            <a:ext cx="8915400" cy="729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নতুন শব্দের অর্থ জেনে 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77002" y="1180912"/>
            <a:ext cx="2618598" cy="1384761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হালখাতা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77002" y="3046798"/>
            <a:ext cx="2618598" cy="1363579"/>
          </a:xfrm>
          <a:prstGeom prst="homePlat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নওরোজ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97948" y="4798297"/>
            <a:ext cx="2628551" cy="1384206"/>
          </a:xfrm>
          <a:prstGeom prst="homePlate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ক্ষীণ দৃষ্টি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338" y="1180912"/>
            <a:ext cx="2590800" cy="1638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Pentagon 23"/>
          <p:cNvSpPr/>
          <p:nvPr/>
        </p:nvSpPr>
        <p:spPr>
          <a:xfrm rot="10800000">
            <a:off x="5971876" y="1219105"/>
            <a:ext cx="2791124" cy="1498872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9793" y="1232884"/>
            <a:ext cx="27956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2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নতুন বছরের </a:t>
            </a:r>
          </a:p>
          <a:p>
            <a:pPr lvl="0" algn="ctr"/>
            <a:r>
              <a:rPr lang="bn-BD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হিসাব নিকাশের জন্য </a:t>
            </a:r>
          </a:p>
          <a:p>
            <a:pPr lvl="0" algn="ctr"/>
            <a:r>
              <a:rPr lang="bn-BD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নতুন খাতা খোলার </a:t>
            </a:r>
          </a:p>
          <a:p>
            <a:pPr lvl="0" algn="ctr"/>
            <a:r>
              <a:rPr lang="bn-BD" sz="2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উৎসব</a:t>
            </a:r>
          </a:p>
          <a:p>
            <a:pPr lvl="0"/>
            <a:endParaRPr lang="bn-BD" sz="24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Pentagon 24"/>
          <p:cNvSpPr/>
          <p:nvPr/>
        </p:nvSpPr>
        <p:spPr>
          <a:xfrm rot="10800000">
            <a:off x="6019799" y="2971794"/>
            <a:ext cx="2768353" cy="1447801"/>
          </a:xfrm>
          <a:prstGeom prst="homePlat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Pentagon 25"/>
          <p:cNvSpPr/>
          <p:nvPr/>
        </p:nvSpPr>
        <p:spPr>
          <a:xfrm rot="10800000">
            <a:off x="6020432" y="4696250"/>
            <a:ext cx="2791124" cy="1486252"/>
          </a:xfrm>
          <a:prstGeom prst="homePlate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1876" y="5056233"/>
            <a:ext cx="2839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সংকীর্ণ দৃষ্টি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2200" y="3189979"/>
            <a:ext cx="2590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নতুন বছরের প্রথম দিন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35" y="2983442"/>
            <a:ext cx="2590800" cy="1712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143" y="4829004"/>
            <a:ext cx="2590800" cy="1576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334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24" grpId="0" animBg="1"/>
      <p:bldP spid="25" grpId="0" animBg="1"/>
      <p:bldP spid="26" grpId="0" animBg="1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5043" y="266322"/>
            <a:ext cx="8758971" cy="7292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 কিছু </a:t>
            </a:r>
            <a:r>
              <a:rPr lang="bn-IN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 শব্দের অর্থ জেনে </a:t>
            </a:r>
            <a:r>
              <a:rPr lang="bn-BD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IN" sz="36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endParaRPr lang="en-US" sz="36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15043" y="1372480"/>
            <a:ext cx="2810211" cy="1344792"/>
          </a:xfrm>
          <a:prstGeom prst="homePlate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রাখিবন্ধন 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15043" y="3276599"/>
            <a:ext cx="2739172" cy="1328605"/>
          </a:xfrm>
          <a:prstGeom prst="homePlat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স্বাদেশিকতা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15043" y="5105400"/>
            <a:ext cx="2756757" cy="1295399"/>
          </a:xfrm>
          <a:prstGeom prst="homePlate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সোৎসাহ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1229140"/>
            <a:ext cx="2590802" cy="15902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Pentagon 23"/>
          <p:cNvSpPr/>
          <p:nvPr/>
        </p:nvSpPr>
        <p:spPr>
          <a:xfrm rot="10800000">
            <a:off x="5791199" y="1229139"/>
            <a:ext cx="3182815" cy="1640013"/>
          </a:xfrm>
          <a:prstGeom prst="homePlate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</a:srgbClr>
              </a:gs>
              <a:gs pos="50000">
                <a:srgbClr val="FF3399">
                  <a:tint val="44500"/>
                  <a:satMod val="160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0" y="1399639"/>
            <a:ext cx="335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শ্রাবণ পূর্নিমায় প্রিয়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জনের হাতে মঙ্গল 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কামনায় রাখি বেঁধে 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দেয়া হয়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bn-BD" sz="2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Pentagon 24"/>
          <p:cNvSpPr/>
          <p:nvPr/>
        </p:nvSpPr>
        <p:spPr>
          <a:xfrm rot="10800000">
            <a:off x="5943600" y="3273261"/>
            <a:ext cx="3030414" cy="1359694"/>
          </a:xfrm>
          <a:prstGeom prst="homePlat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Pentagon 25"/>
          <p:cNvSpPr/>
          <p:nvPr/>
        </p:nvSpPr>
        <p:spPr>
          <a:xfrm rot="10800000">
            <a:off x="5943600" y="5037063"/>
            <a:ext cx="3030414" cy="1363735"/>
          </a:xfrm>
          <a:prstGeom prst="homePlate">
            <a:avLst/>
          </a:prstGeom>
          <a:gradFill flip="none" rotWithShape="1">
            <a:gsLst>
              <a:gs pos="0">
                <a:srgbClr val="009900">
                  <a:tint val="66000"/>
                  <a:satMod val="160000"/>
                </a:srgbClr>
              </a:gs>
              <a:gs pos="50000">
                <a:srgbClr val="009900">
                  <a:tint val="44500"/>
                  <a:satMod val="160000"/>
                </a:srgbClr>
              </a:gs>
              <a:gs pos="100000">
                <a:srgbClr val="0099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5122460"/>
            <a:ext cx="2725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উৎসাহের সাথে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599" y="3483114"/>
            <a:ext cx="30304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891777"/>
            <a:ext cx="2590801" cy="1509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399" y="3047999"/>
            <a:ext cx="2590801" cy="15849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062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24" grpId="0" animBg="1"/>
      <p:bldP spid="25" grpId="0" animBg="1"/>
      <p:bldP spid="26" grpId="0" animBg="1"/>
      <p:bldP spid="4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829</Words>
  <Application>Microsoft Office PowerPoint</Application>
  <PresentationFormat>On-screen Show (4:3)</PresentationFormat>
  <Paragraphs>163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Garamond</vt:lpstr>
      <vt:lpstr>NikoshBAN</vt:lpstr>
      <vt:lpstr>SutonnyMJ</vt:lpstr>
      <vt:lpstr>Times New Roman</vt:lpstr>
      <vt:lpstr>Tw Cen MT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City computer</dc:creator>
  <cp:lastModifiedBy>MoklesPC</cp:lastModifiedBy>
  <cp:revision>100</cp:revision>
  <dcterms:created xsi:type="dcterms:W3CDTF">2006-08-16T00:00:00Z</dcterms:created>
  <dcterms:modified xsi:type="dcterms:W3CDTF">2021-01-30T15:38:38Z</dcterms:modified>
</cp:coreProperties>
</file>