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9" r:id="rId4"/>
    <p:sldId id="275" r:id="rId5"/>
    <p:sldId id="263" r:id="rId6"/>
    <p:sldId id="261" r:id="rId7"/>
    <p:sldId id="262" r:id="rId8"/>
    <p:sldId id="264" r:id="rId9"/>
    <p:sldId id="265" r:id="rId10"/>
    <p:sldId id="266" r:id="rId11"/>
    <p:sldId id="269" r:id="rId12"/>
    <p:sldId id="267" r:id="rId13"/>
    <p:sldId id="270" r:id="rId14"/>
    <p:sldId id="272" r:id="rId15"/>
    <p:sldId id="274" r:id="rId16"/>
    <p:sldId id="276" r:id="rId17"/>
    <p:sldId id="277"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9" d="100"/>
          <a:sy n="59" d="100"/>
        </p:scale>
        <p:origin x="-1098" y="-23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1/31/2021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1/31/2021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hyperlink" Target="mailto:m.marufctg@gmail.com"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4000" cy="6858000"/>
            <a:chOff x="0" y="0"/>
            <a:chExt cx="9144000" cy="6858000"/>
          </a:xfrm>
        </p:grpSpPr>
        <p:sp>
          <p:nvSpPr>
            <p:cNvPr id="2" name="Frame 1"/>
            <p:cNvSpPr/>
            <p:nvPr/>
          </p:nvSpPr>
          <p:spPr>
            <a:xfrm>
              <a:off x="0" y="0"/>
              <a:ext cx="9144000" cy="6858000"/>
            </a:xfrm>
            <a:prstGeom prst="frame">
              <a:avLst>
                <a:gd name="adj1" fmla="val 1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3" name="Picture 2" descr="images (1).jfif"/>
            <p:cNvPicPr>
              <a:picLocks noChangeAspect="1"/>
            </p:cNvPicPr>
            <p:nvPr/>
          </p:nvPicPr>
          <p:blipFill>
            <a:blip r:embed="rId2"/>
            <a:stretch>
              <a:fillRect/>
            </a:stretch>
          </p:blipFill>
          <p:spPr>
            <a:xfrm>
              <a:off x="152400" y="152400"/>
              <a:ext cx="8839200" cy="6553199"/>
            </a:xfrm>
            <a:prstGeom prst="rect">
              <a:avLst/>
            </a:prstGeom>
          </p:spPr>
        </p:pic>
        <p:pic>
          <p:nvPicPr>
            <p:cNvPr id="5" name="Picture 4" descr="download.jfif"/>
            <p:cNvPicPr>
              <a:picLocks noChangeAspect="1"/>
            </p:cNvPicPr>
            <p:nvPr/>
          </p:nvPicPr>
          <p:blipFill>
            <a:blip r:embed="rId3"/>
            <a:stretch>
              <a:fillRect/>
            </a:stretch>
          </p:blipFill>
          <p:spPr>
            <a:xfrm>
              <a:off x="152400" y="152401"/>
              <a:ext cx="3352800" cy="1371599"/>
            </a:xfrm>
            <a:prstGeom prst="rect">
              <a:avLst/>
            </a:prstGeom>
          </p:spPr>
        </p:pic>
      </p:grpSp>
      <p:pic>
        <p:nvPicPr>
          <p:cNvPr id="7" name="Picture 6" descr="334-welcome.gif"/>
          <p:cNvPicPr>
            <a:picLocks noChangeAspect="1"/>
          </p:cNvPicPr>
          <p:nvPr/>
        </p:nvPicPr>
        <p:blipFill>
          <a:blip r:embed="rId4"/>
          <a:stretch>
            <a:fillRect/>
          </a:stretch>
        </p:blipFill>
        <p:spPr>
          <a:xfrm>
            <a:off x="6782400" y="3276600"/>
            <a:ext cx="2361600" cy="31242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29200" y="2057400"/>
            <a:ext cx="2667001" cy="1295400"/>
            <a:chOff x="4343400" y="1447800"/>
            <a:chExt cx="2745442" cy="1295400"/>
          </a:xfrm>
        </p:grpSpPr>
        <p:sp>
          <p:nvSpPr>
            <p:cNvPr id="3" name="Horizontal Scroll 2"/>
            <p:cNvSpPr/>
            <p:nvPr/>
          </p:nvSpPr>
          <p:spPr>
            <a:xfrm>
              <a:off x="4343400" y="1447800"/>
              <a:ext cx="2667000" cy="1295400"/>
            </a:xfrm>
            <a:prstGeom prst="horizontalScroll">
              <a:avLst>
                <a:gd name="adj" fmla="val 250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57166" y="1828800"/>
              <a:ext cx="2431676"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العمل الانفردي</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pic>
        <p:nvPicPr>
          <p:cNvPr id="9" name="Picture 8" descr="images (2).jfif"/>
          <p:cNvPicPr>
            <a:picLocks noChangeAspect="1"/>
          </p:cNvPicPr>
          <p:nvPr/>
        </p:nvPicPr>
        <p:blipFill>
          <a:blip r:embed="rId2"/>
          <a:stretch>
            <a:fillRect/>
          </a:stretch>
        </p:blipFill>
        <p:spPr>
          <a:xfrm>
            <a:off x="7696200" y="1752600"/>
            <a:ext cx="1447800" cy="5105400"/>
          </a:xfrm>
          <a:prstGeom prst="rect">
            <a:avLst/>
          </a:prstGeom>
        </p:spPr>
      </p:pic>
      <p:sp>
        <p:nvSpPr>
          <p:cNvPr id="10" name="Frame 9"/>
          <p:cNvSpPr/>
          <p:nvPr/>
        </p:nvSpPr>
        <p:spPr>
          <a:xfrm>
            <a:off x="0" y="0"/>
            <a:ext cx="9144000" cy="6858000"/>
          </a:xfrm>
          <a:prstGeom prst="frame">
            <a:avLst>
              <a:gd name="adj1" fmla="val 149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371600" y="4038600"/>
            <a:ext cx="57150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3600" dirty="0" smtClean="0">
                <a:solidFill>
                  <a:schemeClr val="tx1"/>
                </a:solidFill>
                <a:latin typeface="Arial" pitchFamily="34" charset="0"/>
                <a:cs typeface="Arial" pitchFamily="34" charset="0"/>
              </a:rPr>
              <a:t>استخرج الكلمات المفردة من النص و حوّلها إلى الجموع مع تكوين الجمل </a:t>
            </a:r>
            <a:endParaRPr lang="en-US" sz="3600" dirty="0">
              <a:solidFill>
                <a:schemeClr val="tx1"/>
              </a:solidFill>
              <a:latin typeface="Arial" pitchFamily="34" charset="0"/>
              <a:cs typeface="Arial" pitchFamily="34" charset="0"/>
            </a:endParaRPr>
          </a:p>
        </p:txBody>
      </p:sp>
      <p:grpSp>
        <p:nvGrpSpPr>
          <p:cNvPr id="18" name="Group 17"/>
          <p:cNvGrpSpPr/>
          <p:nvPr/>
        </p:nvGrpSpPr>
        <p:grpSpPr>
          <a:xfrm>
            <a:off x="5334000" y="685800"/>
            <a:ext cx="2133600" cy="1295400"/>
            <a:chOff x="5334000" y="685800"/>
            <a:chExt cx="2133600" cy="1295400"/>
          </a:xfrm>
          <a:effectLst>
            <a:glow rad="228600">
              <a:schemeClr val="accent1">
                <a:satMod val="175000"/>
                <a:alpha val="40000"/>
              </a:schemeClr>
            </a:glow>
          </a:effectLst>
        </p:grpSpPr>
        <p:sp>
          <p:nvSpPr>
            <p:cNvPr id="16" name="Cloud 15"/>
            <p:cNvSpPr/>
            <p:nvPr/>
          </p:nvSpPr>
          <p:spPr>
            <a:xfrm>
              <a:off x="5334000" y="685800"/>
              <a:ext cx="2133600" cy="1295400"/>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486400" y="990600"/>
              <a:ext cx="1905000" cy="646331"/>
            </a:xfrm>
            <a:prstGeom prst="rect">
              <a:avLst/>
            </a:prstGeom>
            <a:noFill/>
          </p:spPr>
          <p:txBody>
            <a:bodyPr wrap="square" rtlCol="0">
              <a:spAutoFit/>
            </a:bodyPr>
            <a:lstStyle/>
            <a:p>
              <a:r>
                <a:rPr lang="ar-SA" sz="3600" dirty="0" smtClean="0">
                  <a:solidFill>
                    <a:schemeClr val="bg1"/>
                  </a:solidFill>
                </a:rPr>
                <a:t>سبعة دقائق</a:t>
              </a:r>
              <a:endParaRPr lang="en-US" sz="3600" dirty="0">
                <a:solidFill>
                  <a:schemeClr val="bg1"/>
                </a:solidFill>
              </a:endParaRPr>
            </a:p>
          </p:txBody>
        </p:sp>
      </p:grpSp>
      <p:pic>
        <p:nvPicPr>
          <p:cNvPr id="12" name="Picture 11" descr="PicsArt_02-21-08.33.30.jpg"/>
          <p:cNvPicPr>
            <a:picLocks noChangeAspect="1"/>
          </p:cNvPicPr>
          <p:nvPr/>
        </p:nvPicPr>
        <p:blipFill>
          <a:blip r:embed="rId3"/>
          <a:srcRect l="16667" t="22222" r="5000" b="8889"/>
          <a:stretch>
            <a:fillRect/>
          </a:stretch>
        </p:blipFill>
        <p:spPr>
          <a:xfrm>
            <a:off x="762000" y="990600"/>
            <a:ext cx="4043516"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trips(down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80">
                                          <p:stCondLst>
                                            <p:cond delay="0"/>
                                          </p:stCondLst>
                                        </p:cTn>
                                        <p:tgtEl>
                                          <p:spTgt spid="18"/>
                                        </p:tgtEl>
                                      </p:cBhvr>
                                    </p:animEffect>
                                    <p:anim calcmode="lin" valueType="num">
                                      <p:cBhvr>
                                        <p:cTn id="1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4" dur="26">
                                          <p:stCondLst>
                                            <p:cond delay="650"/>
                                          </p:stCondLst>
                                        </p:cTn>
                                        <p:tgtEl>
                                          <p:spTgt spid="18"/>
                                        </p:tgtEl>
                                      </p:cBhvr>
                                      <p:to x="100000" y="60000"/>
                                    </p:animScale>
                                    <p:animScale>
                                      <p:cBhvr>
                                        <p:cTn id="25" dur="166" decel="50000">
                                          <p:stCondLst>
                                            <p:cond delay="676"/>
                                          </p:stCondLst>
                                        </p:cTn>
                                        <p:tgtEl>
                                          <p:spTgt spid="18"/>
                                        </p:tgtEl>
                                      </p:cBhvr>
                                      <p:to x="100000" y="100000"/>
                                    </p:animScale>
                                    <p:animScale>
                                      <p:cBhvr>
                                        <p:cTn id="26" dur="26">
                                          <p:stCondLst>
                                            <p:cond delay="1312"/>
                                          </p:stCondLst>
                                        </p:cTn>
                                        <p:tgtEl>
                                          <p:spTgt spid="18"/>
                                        </p:tgtEl>
                                      </p:cBhvr>
                                      <p:to x="100000" y="80000"/>
                                    </p:animScale>
                                    <p:animScale>
                                      <p:cBhvr>
                                        <p:cTn id="27" dur="166" decel="50000">
                                          <p:stCondLst>
                                            <p:cond delay="1338"/>
                                          </p:stCondLst>
                                        </p:cTn>
                                        <p:tgtEl>
                                          <p:spTgt spid="18"/>
                                        </p:tgtEl>
                                      </p:cBhvr>
                                      <p:to x="100000" y="100000"/>
                                    </p:animScale>
                                    <p:animScale>
                                      <p:cBhvr>
                                        <p:cTn id="28" dur="26">
                                          <p:stCondLst>
                                            <p:cond delay="1642"/>
                                          </p:stCondLst>
                                        </p:cTn>
                                        <p:tgtEl>
                                          <p:spTgt spid="18"/>
                                        </p:tgtEl>
                                      </p:cBhvr>
                                      <p:to x="100000" y="90000"/>
                                    </p:animScale>
                                    <p:animScale>
                                      <p:cBhvr>
                                        <p:cTn id="29" dur="166" decel="50000">
                                          <p:stCondLst>
                                            <p:cond delay="1668"/>
                                          </p:stCondLst>
                                        </p:cTn>
                                        <p:tgtEl>
                                          <p:spTgt spid="18"/>
                                        </p:tgtEl>
                                      </p:cBhvr>
                                      <p:to x="100000" y="100000"/>
                                    </p:animScale>
                                    <p:animScale>
                                      <p:cBhvr>
                                        <p:cTn id="30" dur="26">
                                          <p:stCondLst>
                                            <p:cond delay="1808"/>
                                          </p:stCondLst>
                                        </p:cTn>
                                        <p:tgtEl>
                                          <p:spTgt spid="18"/>
                                        </p:tgtEl>
                                      </p:cBhvr>
                                      <p:to x="100000" y="95000"/>
                                    </p:animScale>
                                    <p:animScale>
                                      <p:cBhvr>
                                        <p:cTn id="31"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142216-2109780320.jpg"/>
          <p:cNvPicPr>
            <a:picLocks noChangeAspect="1"/>
          </p:cNvPicPr>
          <p:nvPr/>
        </p:nvPicPr>
        <p:blipFill>
          <a:blip r:embed="rId2"/>
          <a:stretch>
            <a:fillRect/>
          </a:stretch>
        </p:blipFill>
        <p:spPr>
          <a:xfrm>
            <a:off x="4826708" y="4267200"/>
            <a:ext cx="4164892" cy="2446401"/>
          </a:xfrm>
          <a:prstGeom prst="rect">
            <a:avLst/>
          </a:prstGeom>
          <a:effectLst>
            <a:innerShdw blurRad="114300">
              <a:prstClr val="black"/>
            </a:innerShdw>
          </a:effectLst>
        </p:spPr>
      </p:pic>
      <p:pic>
        <p:nvPicPr>
          <p:cNvPr id="4" name="Picture 3" descr="unnamed.png"/>
          <p:cNvPicPr>
            <a:picLocks noChangeAspect="1"/>
          </p:cNvPicPr>
          <p:nvPr/>
        </p:nvPicPr>
        <p:blipFill>
          <a:blip r:embed="rId3"/>
          <a:stretch>
            <a:fillRect/>
          </a:stretch>
        </p:blipFill>
        <p:spPr>
          <a:xfrm>
            <a:off x="152400" y="1295400"/>
            <a:ext cx="3962400" cy="2667000"/>
          </a:xfrm>
          <a:prstGeom prst="roundRect">
            <a:avLst>
              <a:gd name="adj" fmla="val 8594"/>
            </a:avLst>
          </a:prstGeom>
          <a:solidFill>
            <a:srgbClr val="FFFFFF">
              <a:shade val="85000"/>
            </a:srgbClr>
          </a:solidFill>
          <a:ln>
            <a:noFill/>
          </a:ln>
          <a:effectLst>
            <a:innerShdw blurRad="63500" dist="50800">
              <a:prstClr val="black">
                <a:alpha val="50000"/>
              </a:prstClr>
            </a:innerShdw>
            <a:reflection blurRad="12700" stA="38000" endPos="28000" dist="5000" dir="5400000" sy="-100000" algn="bl" rotWithShape="0"/>
          </a:effectLst>
        </p:spPr>
      </p:pic>
      <p:sp>
        <p:nvSpPr>
          <p:cNvPr id="5" name="TextBox 4"/>
          <p:cNvSpPr txBox="1"/>
          <p:nvPr/>
        </p:nvSpPr>
        <p:spPr>
          <a:xfrm>
            <a:off x="4191000" y="1295400"/>
            <a:ext cx="4800600" cy="2677656"/>
          </a:xfrm>
          <a:prstGeom prst="rect">
            <a:avLst/>
          </a:prstGeom>
          <a:solidFill>
            <a:schemeClr val="accent6">
              <a:lumMod val="40000"/>
              <a:lumOff val="60000"/>
            </a:schemeClr>
          </a:solidFill>
          <a:scene3d>
            <a:camera prst="orthographicFront"/>
            <a:lightRig rig="threePt" dir="t"/>
          </a:scene3d>
          <a:sp3d>
            <a:bevelT prst="relaxedInset"/>
          </a:sp3d>
        </p:spPr>
        <p:txBody>
          <a:bodyPr wrap="square" rtlCol="0">
            <a:spAutoFit/>
          </a:bodyPr>
          <a:lstStyle/>
          <a:p>
            <a:pPr algn="ctr" rtl="1"/>
            <a:r>
              <a:rPr lang="ar-SA" sz="2400" b="1" u="sng" dirty="0" smtClean="0">
                <a:solidFill>
                  <a:srgbClr val="FF0000"/>
                </a:solidFill>
              </a:rPr>
              <a:t>مسجد قباء </a:t>
            </a:r>
            <a:r>
              <a:rPr lang="ar-SA" sz="2400" dirty="0" smtClean="0"/>
              <a:t>: هو أول مسجد بني في الإسلام بعد الهجرة، وأول مسجد بني في المدينة النبوية، ومن حيث الأولية</a:t>
            </a:r>
            <a:endParaRPr lang="en-US" sz="2400" dirty="0" smtClean="0"/>
          </a:p>
          <a:p>
            <a:pPr algn="ctr"/>
            <a:r>
              <a:rPr lang="ar-SA" sz="2400" u="sng" dirty="0" smtClean="0">
                <a:solidFill>
                  <a:srgbClr val="FF0000"/>
                </a:solidFill>
              </a:rPr>
              <a:t>فإن المسجد الحرام </a:t>
            </a:r>
            <a:r>
              <a:rPr lang="ar-SA" sz="2400" dirty="0" smtClean="0"/>
              <a:t>أول بيت وضع للناس ومسجد قباء أول مسجد بناه المسلمون، يقع إلى الجنوب من المدينة المنورة، بني المسجد من قبل النبي ة وذلك حينما هاجر من مكة متوجها إلى المدينة، </a:t>
            </a:r>
            <a:endParaRPr lang="en-US" sz="2400" dirty="0"/>
          </a:p>
        </p:txBody>
      </p:sp>
      <p:sp>
        <p:nvSpPr>
          <p:cNvPr id="8" name="TextBox 7"/>
          <p:cNvSpPr txBox="1"/>
          <p:nvPr/>
        </p:nvSpPr>
        <p:spPr>
          <a:xfrm>
            <a:off x="152400" y="4267200"/>
            <a:ext cx="4572000" cy="23083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ar-SA" sz="2400" b="1" dirty="0" smtClean="0">
                <a:solidFill>
                  <a:srgbClr val="FFFF00"/>
                </a:solidFill>
              </a:rPr>
              <a:t>لمسجد قباء فضل عظيم</a:t>
            </a:r>
            <a:r>
              <a:rPr lang="ar-SA" sz="2400" dirty="0" smtClean="0"/>
              <a:t>، </a:t>
            </a:r>
            <a:r>
              <a:rPr lang="ar-SA" sz="2400" b="1" dirty="0" smtClean="0">
                <a:solidFill>
                  <a:srgbClr val="002060"/>
                </a:solidFill>
              </a:rPr>
              <a:t>فقد ورد فيه قول الرسول له :</a:t>
            </a:r>
            <a:r>
              <a:rPr lang="ar-SA" sz="2400" dirty="0" smtClean="0"/>
              <a:t> من تطهر في بيته ثم أتی مسجد قباء وصلى فيه كان له كأجر عمرة، كما ورد في صحيح البخاري وصحيح مسلم أن النبي كان يأتي مسجد قباء كل سبت ماشيا وراكبا فيصلي فيه ركعتين</a:t>
            </a:r>
            <a:endParaRPr lang="en-US" sz="2400" dirty="0"/>
          </a:p>
        </p:txBody>
      </p:sp>
      <p:sp>
        <p:nvSpPr>
          <p:cNvPr id="9" name="TextBox 8"/>
          <p:cNvSpPr txBox="1"/>
          <p:nvPr/>
        </p:nvSpPr>
        <p:spPr>
          <a:xfrm>
            <a:off x="2133600" y="457200"/>
            <a:ext cx="4648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ar-SA"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نبذة من تاريخ مسجد قبا و فضله  </a:t>
            </a:r>
            <a:endParaRPr lang="en-US"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pic>
        <p:nvPicPr>
          <p:cNvPr id="12" name="Picture 11" descr="64333be087a3f3e58e625a497f3d2a61.jpg"/>
          <p:cNvPicPr>
            <a:picLocks noChangeAspect="1"/>
          </p:cNvPicPr>
          <p:nvPr/>
        </p:nvPicPr>
        <p:blipFill>
          <a:blip r:embed="rId4" cstate="print"/>
          <a:srcRect l="9249" t="3970"/>
          <a:stretch>
            <a:fillRect/>
          </a:stretch>
        </p:blipFill>
        <p:spPr>
          <a:xfrm>
            <a:off x="152400" y="152400"/>
            <a:ext cx="1981199" cy="1066799"/>
          </a:xfrm>
          <a:prstGeom prst="rect">
            <a:avLst/>
          </a:prstGeom>
        </p:spPr>
      </p:pic>
      <p:pic>
        <p:nvPicPr>
          <p:cNvPr id="13" name="Picture 12" descr="64333be087a3f3e58e625a497f3d2a61.jpg"/>
          <p:cNvPicPr>
            <a:picLocks noChangeAspect="1"/>
          </p:cNvPicPr>
          <p:nvPr/>
        </p:nvPicPr>
        <p:blipFill>
          <a:blip r:embed="rId5" cstate="print"/>
          <a:srcRect l="9249" t="3970"/>
          <a:stretch>
            <a:fillRect/>
          </a:stretch>
        </p:blipFill>
        <p:spPr>
          <a:xfrm rot="5400000">
            <a:off x="7390447" y="-380042"/>
            <a:ext cx="1068705" cy="21336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905051215301530.jpg"/>
          <p:cNvPicPr>
            <a:picLocks noChangeAspect="1"/>
          </p:cNvPicPr>
          <p:nvPr/>
        </p:nvPicPr>
        <p:blipFill>
          <a:blip r:embed="rId2"/>
          <a:stretch>
            <a:fillRect/>
          </a:stretch>
        </p:blipFill>
        <p:spPr>
          <a:xfrm>
            <a:off x="2438400" y="609600"/>
            <a:ext cx="3276601"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609600" y="3200400"/>
            <a:ext cx="8077200"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3200" dirty="0" smtClean="0"/>
              <a:t>ذكر العلامة عماد الدين ابن كثير في كتابه "البداية والنهاية" هذه الخطبة عن ابن جرير. وهو يقول : حدثني يونس بن عبد الأعلى أخبرنا ابن وهب عن سعید بن عبد الرحمن الجمحي أنه بلغه عن خطبة النبي صلى الله عليه وسلم في أول جمعة صلاها بالمدينة في بني سالم بن عمرو بن عوف نه .</a:t>
            </a:r>
            <a:endParaRPr lang="en-US" sz="3200" dirty="0" smtClean="0"/>
          </a:p>
        </p:txBody>
      </p:sp>
      <p:sp>
        <p:nvSpPr>
          <p:cNvPr id="9" name="Frame 8"/>
          <p:cNvSpPr/>
          <p:nvPr/>
        </p:nvSpPr>
        <p:spPr>
          <a:xfrm>
            <a:off x="0" y="0"/>
            <a:ext cx="9144000" cy="6858000"/>
          </a:xfrm>
          <a:prstGeom prst="frame">
            <a:avLst>
              <a:gd name="adj1" fmla="val 1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64333be087a3f3e58e625a497f3d2a61.jpg"/>
          <p:cNvPicPr>
            <a:picLocks noChangeAspect="1"/>
          </p:cNvPicPr>
          <p:nvPr/>
        </p:nvPicPr>
        <p:blipFill>
          <a:blip r:embed="rId3"/>
          <a:srcRect l="9249" t="3970"/>
          <a:stretch>
            <a:fillRect/>
          </a:stretch>
        </p:blipFill>
        <p:spPr>
          <a:xfrm>
            <a:off x="152400" y="152400"/>
            <a:ext cx="2249905" cy="3048000"/>
          </a:xfrm>
          <a:prstGeom prst="rect">
            <a:avLst/>
          </a:prstGeom>
        </p:spPr>
      </p:pic>
      <p:pic>
        <p:nvPicPr>
          <p:cNvPr id="12" name="Picture 11" descr="64333be087a3f3e58e625a497f3d2a61.jpg"/>
          <p:cNvPicPr>
            <a:picLocks noChangeAspect="1"/>
          </p:cNvPicPr>
          <p:nvPr/>
        </p:nvPicPr>
        <p:blipFill>
          <a:blip r:embed="rId3"/>
          <a:srcRect l="9249" t="3970"/>
          <a:stretch>
            <a:fillRect/>
          </a:stretch>
        </p:blipFill>
        <p:spPr>
          <a:xfrm rot="5400000">
            <a:off x="6496050" y="666750"/>
            <a:ext cx="3048000" cy="2019300"/>
          </a:xfrm>
          <a:prstGeom prst="rect">
            <a:avLst/>
          </a:prstGeom>
        </p:spPr>
      </p:pic>
      <p:pic>
        <p:nvPicPr>
          <p:cNvPr id="7" name="Picture 6" descr="ابن_كثير.png"/>
          <p:cNvPicPr>
            <a:picLocks noChangeAspect="1"/>
          </p:cNvPicPr>
          <p:nvPr/>
        </p:nvPicPr>
        <p:blipFill>
          <a:blip r:embed="rId4"/>
          <a:stretch>
            <a:fillRect/>
          </a:stretch>
        </p:blipFill>
        <p:spPr>
          <a:xfrm>
            <a:off x="5791200" y="1066800"/>
            <a:ext cx="1600200" cy="16002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3200400"/>
            <a:ext cx="1745584" cy="646331"/>
          </a:xfrm>
          <a:prstGeom prst="rect">
            <a:avLst/>
          </a:prstGeom>
          <a:solidFill>
            <a:schemeClr val="bg1"/>
          </a:solidFill>
        </p:spPr>
        <p:txBody>
          <a:bodyPr wrap="square" rtlCol="0">
            <a:spAutoFit/>
          </a:bodyPr>
          <a:lstStyle/>
          <a:p>
            <a:endParaRPr lang="ar-SA" sz="3600" dirty="0" smtClean="0">
              <a:solidFill>
                <a:schemeClr val="tx1">
                  <a:lumMod val="95000"/>
                  <a:lumOff val="5000"/>
                </a:schemeClr>
              </a:solidFill>
            </a:endParaRPr>
          </a:p>
        </p:txBody>
      </p:sp>
      <p:pic>
        <p:nvPicPr>
          <p:cNvPr id="9" name="Picture 8" descr="images (2).jfif"/>
          <p:cNvPicPr>
            <a:picLocks noChangeAspect="1"/>
          </p:cNvPicPr>
          <p:nvPr/>
        </p:nvPicPr>
        <p:blipFill>
          <a:blip r:embed="rId2"/>
          <a:stretch>
            <a:fillRect/>
          </a:stretch>
        </p:blipFill>
        <p:spPr>
          <a:xfrm>
            <a:off x="7696200" y="1752600"/>
            <a:ext cx="1447800" cy="5105400"/>
          </a:xfrm>
          <a:prstGeom prst="rect">
            <a:avLst/>
          </a:prstGeom>
        </p:spPr>
      </p:pic>
      <p:sp>
        <p:nvSpPr>
          <p:cNvPr id="10" name="Frame 9"/>
          <p:cNvSpPr/>
          <p:nvPr/>
        </p:nvSpPr>
        <p:spPr>
          <a:xfrm>
            <a:off x="0" y="0"/>
            <a:ext cx="9144000" cy="6858000"/>
          </a:xfrm>
          <a:prstGeom prst="frame">
            <a:avLst>
              <a:gd name="adj1" fmla="val 149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17"/>
          <p:cNvGrpSpPr/>
          <p:nvPr/>
        </p:nvGrpSpPr>
        <p:grpSpPr>
          <a:xfrm>
            <a:off x="6553200" y="381000"/>
            <a:ext cx="2133600" cy="1295400"/>
            <a:chOff x="5334000" y="685800"/>
            <a:chExt cx="2133600" cy="1295400"/>
          </a:xfrm>
          <a:solidFill>
            <a:srgbClr val="002060"/>
          </a:solidFill>
          <a:effectLst>
            <a:glow rad="228600">
              <a:schemeClr val="accent1">
                <a:satMod val="175000"/>
                <a:alpha val="40000"/>
              </a:schemeClr>
            </a:glow>
          </a:effectLst>
        </p:grpSpPr>
        <p:sp>
          <p:nvSpPr>
            <p:cNvPr id="16" name="Cloud 15"/>
            <p:cNvSpPr/>
            <p:nvPr/>
          </p:nvSpPr>
          <p:spPr>
            <a:xfrm>
              <a:off x="5334000" y="685800"/>
              <a:ext cx="2133600" cy="1295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486400" y="990600"/>
              <a:ext cx="1905000" cy="646331"/>
            </a:xfrm>
            <a:prstGeom prst="rect">
              <a:avLst/>
            </a:prstGeom>
            <a:grpFill/>
          </p:spPr>
          <p:txBody>
            <a:bodyPr wrap="square" rtlCol="0">
              <a:spAutoFit/>
            </a:bodyPr>
            <a:lstStyle/>
            <a:p>
              <a:r>
                <a:rPr lang="ar-SA" sz="3600" dirty="0" smtClean="0">
                  <a:solidFill>
                    <a:schemeClr val="bg1"/>
                  </a:solidFill>
                </a:rPr>
                <a:t>ثمانية دقائق</a:t>
              </a:r>
              <a:endParaRPr lang="en-US" sz="3600" dirty="0">
                <a:solidFill>
                  <a:schemeClr val="bg1"/>
                </a:solidFill>
              </a:endParaRPr>
            </a:p>
          </p:txBody>
        </p:sp>
      </p:grpSp>
      <p:sp>
        <p:nvSpPr>
          <p:cNvPr id="11" name="TextBox 10"/>
          <p:cNvSpPr txBox="1"/>
          <p:nvPr/>
        </p:nvSpPr>
        <p:spPr>
          <a:xfrm>
            <a:off x="838200" y="4343400"/>
            <a:ext cx="6400800" cy="1200329"/>
          </a:xfrm>
          <a:prstGeom prst="rect">
            <a:avLst/>
          </a:prstGeom>
          <a:ln w="76200">
            <a:solidFill>
              <a:srgbClr val="00B050"/>
            </a:solidFill>
          </a:ln>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3600" dirty="0" smtClean="0"/>
              <a:t>تحدث مع زميلك عن بناء مسجد قبا و فضله باللغة العربية </a:t>
            </a:r>
            <a:endParaRPr lang="en-US" sz="3600" dirty="0"/>
          </a:p>
        </p:txBody>
      </p:sp>
      <p:grpSp>
        <p:nvGrpSpPr>
          <p:cNvPr id="18" name="Group 17"/>
          <p:cNvGrpSpPr/>
          <p:nvPr/>
        </p:nvGrpSpPr>
        <p:grpSpPr>
          <a:xfrm>
            <a:off x="3886200" y="1295400"/>
            <a:ext cx="2743200" cy="2133600"/>
            <a:chOff x="1524000" y="838200"/>
            <a:chExt cx="2819400" cy="2286000"/>
          </a:xfrm>
        </p:grpSpPr>
        <p:sp>
          <p:nvSpPr>
            <p:cNvPr id="14" name="7-Point Star 13"/>
            <p:cNvSpPr/>
            <p:nvPr/>
          </p:nvSpPr>
          <p:spPr>
            <a:xfrm>
              <a:off x="1524000" y="838200"/>
              <a:ext cx="2819400" cy="2286000"/>
            </a:xfrm>
            <a:prstGeom prst="star7">
              <a:avLst>
                <a:gd name="adj" fmla="val 24232"/>
                <a:gd name="hf" fmla="val 102572"/>
                <a:gd name="vf" fmla="val 105210"/>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TextBox 14"/>
            <p:cNvSpPr txBox="1"/>
            <p:nvPr/>
          </p:nvSpPr>
          <p:spPr>
            <a:xfrm>
              <a:off x="2385483" y="1409700"/>
              <a:ext cx="1143000" cy="1286067"/>
            </a:xfrm>
            <a:prstGeom prst="rect">
              <a:avLst/>
            </a:prstGeom>
            <a:noFill/>
          </p:spPr>
          <p:txBody>
            <a:bodyPr wrap="square" rtlCol="0">
              <a:spAutoFit/>
            </a:bodyPr>
            <a:lstStyle/>
            <a:p>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العمل </a:t>
              </a:r>
            </a:p>
            <a:p>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الثنائي</a:t>
              </a:r>
              <a:endParaRPr lang="ar-SA"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9" name="Picture 18" descr="images (32).jfif"/>
          <p:cNvPicPr>
            <a:picLocks noChangeAspect="1"/>
          </p:cNvPicPr>
          <p:nvPr/>
        </p:nvPicPr>
        <p:blipFill>
          <a:blip r:embed="rId3"/>
          <a:srcRect l="10000" t="29382" r="769" b="515"/>
          <a:stretch>
            <a:fillRect/>
          </a:stretch>
        </p:blipFill>
        <p:spPr>
          <a:xfrm>
            <a:off x="533400" y="990600"/>
            <a:ext cx="3182615"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71600" y="1600200"/>
          <a:ext cx="6934200" cy="481905"/>
        </p:xfrm>
        <a:graphic>
          <a:graphicData uri="http://schemas.openxmlformats.org/drawingml/2006/table">
            <a:tbl>
              <a:tblPr firstRow="1" bandRow="1">
                <a:tableStyleId>{5C22544A-7EE6-4342-B048-85BDC9FD1C3A}</a:tableStyleId>
              </a:tblPr>
              <a:tblGrid>
                <a:gridCol w="1733550"/>
                <a:gridCol w="1733550"/>
                <a:gridCol w="1733550"/>
                <a:gridCol w="1733550"/>
              </a:tblGrid>
              <a:tr h="481905">
                <a:tc>
                  <a:txBody>
                    <a:bodyPr/>
                    <a:lstStyle/>
                    <a:p>
                      <a:pPr algn="ctr"/>
                      <a:r>
                        <a:rPr lang="ar-SA" sz="2400" dirty="0" smtClean="0">
                          <a:solidFill>
                            <a:schemeClr val="tx1"/>
                          </a:solidFill>
                        </a:rPr>
                        <a:t>اِقْدَمْ</a:t>
                      </a:r>
                      <a:endParaRPr lang="en-US" sz="2400" dirty="0">
                        <a:solidFill>
                          <a:schemeClr val="tx1"/>
                        </a:solidFill>
                      </a:endParaRPr>
                    </a:p>
                  </a:txBody>
                  <a:tcPr>
                    <a:solidFill>
                      <a:schemeClr val="accent1">
                        <a:lumMod val="60000"/>
                        <a:lumOff val="40000"/>
                      </a:schemeClr>
                    </a:solidFill>
                  </a:tcPr>
                </a:tc>
                <a:tc>
                  <a:txBody>
                    <a:bodyPr/>
                    <a:lstStyle/>
                    <a:p>
                      <a:pPr algn="ctr"/>
                      <a:r>
                        <a:rPr lang="ar-SA" sz="2400" dirty="0" smtClean="0">
                          <a:solidFill>
                            <a:schemeClr val="tx1"/>
                          </a:solidFill>
                        </a:rPr>
                        <a:t>يَقْدَمُ</a:t>
                      </a:r>
                      <a:endParaRPr lang="en-US" sz="2400" dirty="0">
                        <a:solidFill>
                          <a:schemeClr val="tx1"/>
                        </a:solidFill>
                      </a:endParaRPr>
                    </a:p>
                  </a:txBody>
                  <a:tcPr>
                    <a:solidFill>
                      <a:schemeClr val="accent1">
                        <a:lumMod val="60000"/>
                        <a:lumOff val="40000"/>
                      </a:schemeClr>
                    </a:solidFill>
                  </a:tcPr>
                </a:tc>
                <a:tc>
                  <a:txBody>
                    <a:bodyPr/>
                    <a:lstStyle/>
                    <a:p>
                      <a:pPr algn="ctr"/>
                      <a:r>
                        <a:rPr lang="ar-SA" sz="2400" dirty="0" smtClean="0">
                          <a:solidFill>
                            <a:schemeClr val="tx1"/>
                          </a:solidFill>
                        </a:rPr>
                        <a:t>قَدِمَ</a:t>
                      </a:r>
                      <a:endParaRPr lang="en-US" sz="2400" dirty="0">
                        <a:solidFill>
                          <a:schemeClr val="tx1"/>
                        </a:solidFill>
                      </a:endParaRPr>
                    </a:p>
                  </a:txBody>
                  <a:tcPr>
                    <a:solidFill>
                      <a:schemeClr val="accent1">
                        <a:lumMod val="60000"/>
                        <a:lumOff val="40000"/>
                      </a:schemeClr>
                    </a:solidFill>
                  </a:tcPr>
                </a:tc>
                <a:tc>
                  <a:txBody>
                    <a:bodyPr/>
                    <a:lstStyle/>
                    <a:p>
                      <a:pPr algn="ctr"/>
                      <a:r>
                        <a:rPr lang="ar-SA" sz="2400" dirty="0" smtClean="0">
                          <a:solidFill>
                            <a:schemeClr val="tx1"/>
                          </a:solidFill>
                        </a:rPr>
                        <a:t>قَدِمَ</a:t>
                      </a:r>
                      <a:endParaRPr lang="en-US" sz="2400" dirty="0">
                        <a:solidFill>
                          <a:schemeClr val="tx1"/>
                        </a:solidFill>
                      </a:endParaRPr>
                    </a:p>
                  </a:txBody>
                  <a:tcPr>
                    <a:solidFill>
                      <a:schemeClr val="accent1">
                        <a:lumMod val="60000"/>
                        <a:lumOff val="40000"/>
                      </a:schemeClr>
                    </a:solidFill>
                  </a:tcPr>
                </a:tc>
              </a:tr>
            </a:tbl>
          </a:graphicData>
        </a:graphic>
      </p:graphicFrame>
      <p:graphicFrame>
        <p:nvGraphicFramePr>
          <p:cNvPr id="3" name="Table 2"/>
          <p:cNvGraphicFramePr>
            <a:graphicFrameLocks noGrp="1"/>
          </p:cNvGraphicFramePr>
          <p:nvPr/>
        </p:nvGraphicFramePr>
        <p:xfrm>
          <a:off x="1371600" y="990600"/>
          <a:ext cx="6934200" cy="579120"/>
        </p:xfrm>
        <a:graphic>
          <a:graphicData uri="http://schemas.openxmlformats.org/drawingml/2006/table">
            <a:tbl>
              <a:tblPr firstRow="1" bandRow="1">
                <a:tableStyleId>{5C22544A-7EE6-4342-B048-85BDC9FD1C3A}</a:tableStyleId>
              </a:tblPr>
              <a:tblGrid>
                <a:gridCol w="1733550"/>
                <a:gridCol w="1733550"/>
                <a:gridCol w="1733550"/>
                <a:gridCol w="1733550"/>
              </a:tblGrid>
              <a:tr h="502920">
                <a:tc>
                  <a:txBody>
                    <a:bodyPr/>
                    <a:lstStyle/>
                    <a:p>
                      <a:pPr algn="ctr"/>
                      <a:r>
                        <a:rPr lang="ar-SA" sz="3200" dirty="0" smtClean="0">
                          <a:solidFill>
                            <a:schemeClr val="bg1"/>
                          </a:solidFill>
                        </a:rPr>
                        <a:t>الأمر</a:t>
                      </a:r>
                      <a:endParaRPr lang="en-US" sz="3200" dirty="0">
                        <a:solidFill>
                          <a:schemeClr val="bg1"/>
                        </a:solidFill>
                      </a:endParaRPr>
                    </a:p>
                  </a:txBody>
                  <a:tcPr>
                    <a:solidFill>
                      <a:srgbClr val="002060"/>
                    </a:solidFill>
                  </a:tcPr>
                </a:tc>
                <a:tc>
                  <a:txBody>
                    <a:bodyPr/>
                    <a:lstStyle/>
                    <a:p>
                      <a:pPr algn="ctr"/>
                      <a:r>
                        <a:rPr lang="ar-SA" sz="3200" dirty="0" smtClean="0">
                          <a:solidFill>
                            <a:schemeClr val="bg1"/>
                          </a:solidFill>
                        </a:rPr>
                        <a:t>المضارع</a:t>
                      </a:r>
                      <a:endParaRPr lang="en-US" sz="3200" dirty="0">
                        <a:solidFill>
                          <a:schemeClr val="bg1"/>
                        </a:solidFill>
                      </a:endParaRPr>
                    </a:p>
                  </a:txBody>
                  <a:tcPr>
                    <a:solidFill>
                      <a:srgbClr val="002060"/>
                    </a:solidFill>
                  </a:tcPr>
                </a:tc>
                <a:tc>
                  <a:txBody>
                    <a:bodyPr/>
                    <a:lstStyle/>
                    <a:p>
                      <a:pPr algn="ctr"/>
                      <a:r>
                        <a:rPr lang="ar-SA" sz="3200" dirty="0" smtClean="0">
                          <a:solidFill>
                            <a:schemeClr val="bg1"/>
                          </a:solidFill>
                        </a:rPr>
                        <a:t>الماضي</a:t>
                      </a:r>
                      <a:endParaRPr lang="en-US" sz="3200" dirty="0">
                        <a:solidFill>
                          <a:schemeClr val="bg1"/>
                        </a:solidFill>
                      </a:endParaRPr>
                    </a:p>
                  </a:txBody>
                  <a:tcPr>
                    <a:solidFill>
                      <a:srgbClr val="002060"/>
                    </a:solidFill>
                  </a:tcPr>
                </a:tc>
                <a:tc>
                  <a:txBody>
                    <a:bodyPr/>
                    <a:lstStyle/>
                    <a:p>
                      <a:pPr algn="ctr"/>
                      <a:r>
                        <a:rPr lang="ar-SA" sz="3200" dirty="0" smtClean="0">
                          <a:solidFill>
                            <a:schemeClr val="bg1"/>
                          </a:solidFill>
                        </a:rPr>
                        <a:t>الأفعال </a:t>
                      </a:r>
                      <a:endParaRPr lang="en-US" sz="2000" dirty="0">
                        <a:solidFill>
                          <a:schemeClr val="bg1"/>
                        </a:solidFill>
                      </a:endParaRPr>
                    </a:p>
                  </a:txBody>
                  <a:tcPr>
                    <a:solidFill>
                      <a:srgbClr val="002060"/>
                    </a:solidFill>
                  </a:tcPr>
                </a:tc>
              </a:tr>
            </a:tbl>
          </a:graphicData>
        </a:graphic>
      </p:graphicFrame>
      <p:graphicFrame>
        <p:nvGraphicFramePr>
          <p:cNvPr id="4" name="Table 3"/>
          <p:cNvGraphicFramePr>
            <a:graphicFrameLocks noGrp="1"/>
          </p:cNvGraphicFramePr>
          <p:nvPr/>
        </p:nvGraphicFramePr>
        <p:xfrm>
          <a:off x="1371600" y="2057400"/>
          <a:ext cx="6934200" cy="457200"/>
        </p:xfrm>
        <a:graphic>
          <a:graphicData uri="http://schemas.openxmlformats.org/drawingml/2006/table">
            <a:tbl>
              <a:tblPr firstRow="1" bandRow="1">
                <a:tableStyleId>{5C22544A-7EE6-4342-B048-85BDC9FD1C3A}</a:tableStyleId>
              </a:tblPr>
              <a:tblGrid>
                <a:gridCol w="1733550"/>
                <a:gridCol w="1733550"/>
                <a:gridCol w="1733550"/>
                <a:gridCol w="1733550"/>
              </a:tblGrid>
              <a:tr h="0">
                <a:tc>
                  <a:txBody>
                    <a:bodyPr/>
                    <a:lstStyle/>
                    <a:p>
                      <a:pPr algn="ctr"/>
                      <a:r>
                        <a:rPr lang="ar-SA" sz="2400" dirty="0" smtClean="0">
                          <a:solidFill>
                            <a:schemeClr val="tx1"/>
                          </a:solidFill>
                        </a:rPr>
                        <a:t>أَسِّسْ</a:t>
                      </a:r>
                      <a:endParaRPr lang="en-US" sz="2400" dirty="0">
                        <a:solidFill>
                          <a:schemeClr val="tx1"/>
                        </a:solidFill>
                      </a:endParaRPr>
                    </a:p>
                  </a:txBody>
                  <a:tcPr>
                    <a:solidFill>
                      <a:schemeClr val="tx2">
                        <a:lumMod val="40000"/>
                        <a:lumOff val="60000"/>
                      </a:schemeClr>
                    </a:solidFill>
                  </a:tcPr>
                </a:tc>
                <a:tc>
                  <a:txBody>
                    <a:bodyPr/>
                    <a:lstStyle/>
                    <a:p>
                      <a:pPr algn="ctr"/>
                      <a:r>
                        <a:rPr lang="ar-SA" sz="2400" dirty="0" smtClean="0">
                          <a:solidFill>
                            <a:schemeClr val="tx1"/>
                          </a:solidFill>
                        </a:rPr>
                        <a:t>يُؤَسِّسُ</a:t>
                      </a:r>
                      <a:endParaRPr lang="en-US" sz="2400" dirty="0">
                        <a:solidFill>
                          <a:schemeClr val="tx1"/>
                        </a:solidFill>
                      </a:endParaRPr>
                    </a:p>
                  </a:txBody>
                  <a:tcPr>
                    <a:solidFill>
                      <a:schemeClr val="tx2">
                        <a:lumMod val="40000"/>
                        <a:lumOff val="60000"/>
                      </a:schemeClr>
                    </a:solidFill>
                  </a:tcPr>
                </a:tc>
                <a:tc>
                  <a:txBody>
                    <a:bodyPr/>
                    <a:lstStyle/>
                    <a:p>
                      <a:pPr algn="ctr"/>
                      <a:r>
                        <a:rPr lang="ar-SA" sz="2400" dirty="0" smtClean="0">
                          <a:solidFill>
                            <a:schemeClr val="tx1"/>
                          </a:solidFill>
                        </a:rPr>
                        <a:t>أَسَّسَ</a:t>
                      </a:r>
                      <a:endParaRPr lang="en-US" sz="2400" dirty="0">
                        <a:solidFill>
                          <a:schemeClr val="tx1"/>
                        </a:solidFill>
                      </a:endParaRPr>
                    </a:p>
                  </a:txBody>
                  <a:tcPr>
                    <a:solidFill>
                      <a:schemeClr val="tx2">
                        <a:lumMod val="40000"/>
                        <a:lumOff val="60000"/>
                      </a:schemeClr>
                    </a:solidFill>
                  </a:tcPr>
                </a:tc>
                <a:tc>
                  <a:txBody>
                    <a:bodyPr/>
                    <a:lstStyle/>
                    <a:p>
                      <a:pPr algn="ctr"/>
                      <a:r>
                        <a:rPr lang="ar-SA" sz="2400" dirty="0" smtClean="0">
                          <a:solidFill>
                            <a:schemeClr val="tx1"/>
                          </a:solidFill>
                        </a:rPr>
                        <a:t>أَسَّسَ</a:t>
                      </a:r>
                      <a:endParaRPr lang="en-US" sz="2400" dirty="0">
                        <a:solidFill>
                          <a:schemeClr val="tx1"/>
                        </a:solidFill>
                      </a:endParaRPr>
                    </a:p>
                  </a:txBody>
                  <a:tcPr>
                    <a:solidFill>
                      <a:schemeClr val="tx2">
                        <a:lumMod val="40000"/>
                        <a:lumOff val="60000"/>
                      </a:schemeClr>
                    </a:solidFill>
                  </a:tcPr>
                </a:tc>
              </a:tr>
            </a:tbl>
          </a:graphicData>
        </a:graphic>
      </p:graphicFrame>
      <p:graphicFrame>
        <p:nvGraphicFramePr>
          <p:cNvPr id="6" name="Table 5"/>
          <p:cNvGraphicFramePr>
            <a:graphicFrameLocks noGrp="1"/>
          </p:cNvGraphicFramePr>
          <p:nvPr/>
        </p:nvGraphicFramePr>
        <p:xfrm>
          <a:off x="1371600" y="2514600"/>
          <a:ext cx="6934200" cy="481905"/>
        </p:xfrm>
        <a:graphic>
          <a:graphicData uri="http://schemas.openxmlformats.org/drawingml/2006/table">
            <a:tbl>
              <a:tblPr firstRow="1" bandRow="1">
                <a:tableStyleId>{5C22544A-7EE6-4342-B048-85BDC9FD1C3A}</a:tableStyleId>
              </a:tblPr>
              <a:tblGrid>
                <a:gridCol w="1733550"/>
                <a:gridCol w="1733550"/>
                <a:gridCol w="1733550"/>
                <a:gridCol w="1733550"/>
              </a:tblGrid>
              <a:tr h="481905">
                <a:tc>
                  <a:txBody>
                    <a:bodyPr/>
                    <a:lstStyle/>
                    <a:p>
                      <a:pPr algn="ctr"/>
                      <a:r>
                        <a:rPr lang="ar-SA" sz="2400" dirty="0" smtClean="0">
                          <a:solidFill>
                            <a:schemeClr val="tx1"/>
                          </a:solidFill>
                        </a:rPr>
                        <a:t>تَوَقَّفْ</a:t>
                      </a:r>
                      <a:endParaRPr lang="en-US" sz="2400" dirty="0">
                        <a:solidFill>
                          <a:schemeClr val="tx1"/>
                        </a:solidFill>
                      </a:endParaRPr>
                    </a:p>
                  </a:txBody>
                  <a:tcPr>
                    <a:solidFill>
                      <a:schemeClr val="accent1">
                        <a:lumMod val="60000"/>
                        <a:lumOff val="40000"/>
                      </a:schemeClr>
                    </a:solidFill>
                  </a:tcPr>
                </a:tc>
                <a:tc>
                  <a:txBody>
                    <a:bodyPr/>
                    <a:lstStyle/>
                    <a:p>
                      <a:pPr algn="ctr"/>
                      <a:r>
                        <a:rPr lang="ar-SA" sz="2400" dirty="0" smtClean="0">
                          <a:solidFill>
                            <a:schemeClr val="tx1"/>
                          </a:solidFill>
                        </a:rPr>
                        <a:t>يَتَوَقَّفُ</a:t>
                      </a:r>
                      <a:endParaRPr lang="en-US" sz="2400" dirty="0">
                        <a:solidFill>
                          <a:schemeClr val="tx1"/>
                        </a:solidFill>
                      </a:endParaRPr>
                    </a:p>
                  </a:txBody>
                  <a:tcPr>
                    <a:solidFill>
                      <a:schemeClr val="accent1">
                        <a:lumMod val="60000"/>
                        <a:lumOff val="40000"/>
                      </a:schemeClr>
                    </a:solidFill>
                  </a:tcPr>
                </a:tc>
                <a:tc>
                  <a:txBody>
                    <a:bodyPr/>
                    <a:lstStyle/>
                    <a:p>
                      <a:pPr algn="ctr"/>
                      <a:r>
                        <a:rPr lang="ar-SA" sz="2400" dirty="0" smtClean="0">
                          <a:solidFill>
                            <a:schemeClr val="tx1"/>
                          </a:solidFill>
                        </a:rPr>
                        <a:t>تَوَقَّفَ</a:t>
                      </a:r>
                      <a:endParaRPr lang="en-US" sz="2400" dirty="0">
                        <a:solidFill>
                          <a:schemeClr val="tx1"/>
                        </a:solidFill>
                      </a:endParaRPr>
                    </a:p>
                  </a:txBody>
                  <a:tcPr>
                    <a:solidFill>
                      <a:schemeClr val="accent1">
                        <a:lumMod val="60000"/>
                        <a:lumOff val="40000"/>
                      </a:schemeClr>
                    </a:solidFill>
                  </a:tcPr>
                </a:tc>
                <a:tc>
                  <a:txBody>
                    <a:bodyPr/>
                    <a:lstStyle/>
                    <a:p>
                      <a:pPr algn="ctr"/>
                      <a:r>
                        <a:rPr lang="ar-SA" sz="2400" dirty="0" smtClean="0">
                          <a:solidFill>
                            <a:schemeClr val="tx1"/>
                          </a:solidFill>
                        </a:rPr>
                        <a:t>تَوَقَّفَ</a:t>
                      </a:r>
                      <a:endParaRPr lang="en-US" sz="2400" dirty="0">
                        <a:solidFill>
                          <a:schemeClr val="tx1"/>
                        </a:solidFill>
                      </a:endParaRPr>
                    </a:p>
                  </a:txBody>
                  <a:tcPr>
                    <a:solidFill>
                      <a:schemeClr val="accent1">
                        <a:lumMod val="60000"/>
                        <a:lumOff val="40000"/>
                      </a:schemeClr>
                    </a:solidFill>
                  </a:tcPr>
                </a:tc>
              </a:tr>
            </a:tbl>
          </a:graphicData>
        </a:graphic>
      </p:graphicFrame>
      <p:graphicFrame>
        <p:nvGraphicFramePr>
          <p:cNvPr id="7" name="Table 6"/>
          <p:cNvGraphicFramePr>
            <a:graphicFrameLocks noGrp="1"/>
          </p:cNvGraphicFramePr>
          <p:nvPr/>
        </p:nvGraphicFramePr>
        <p:xfrm>
          <a:off x="1371600" y="2971800"/>
          <a:ext cx="6934200" cy="481905"/>
        </p:xfrm>
        <a:graphic>
          <a:graphicData uri="http://schemas.openxmlformats.org/drawingml/2006/table">
            <a:tbl>
              <a:tblPr firstRow="1" bandRow="1">
                <a:tableStyleId>{5C22544A-7EE6-4342-B048-85BDC9FD1C3A}</a:tableStyleId>
              </a:tblPr>
              <a:tblGrid>
                <a:gridCol w="1733550"/>
                <a:gridCol w="1733550"/>
                <a:gridCol w="1733550"/>
                <a:gridCol w="1733550"/>
              </a:tblGrid>
              <a:tr h="481905">
                <a:tc>
                  <a:txBody>
                    <a:bodyPr/>
                    <a:lstStyle/>
                    <a:p>
                      <a:pPr algn="ctr"/>
                      <a:r>
                        <a:rPr lang="ar-SA" sz="2400" dirty="0" smtClean="0">
                          <a:solidFill>
                            <a:schemeClr val="tx1"/>
                          </a:solidFill>
                        </a:rPr>
                        <a:t>أَقِمْ</a:t>
                      </a:r>
                      <a:endParaRPr lang="en-US" sz="2400" dirty="0">
                        <a:solidFill>
                          <a:schemeClr val="tx1"/>
                        </a:solidFill>
                      </a:endParaRPr>
                    </a:p>
                  </a:txBody>
                  <a:tcPr>
                    <a:solidFill>
                      <a:schemeClr val="accent4">
                        <a:lumMod val="60000"/>
                        <a:lumOff val="40000"/>
                      </a:schemeClr>
                    </a:solidFill>
                  </a:tcPr>
                </a:tc>
                <a:tc>
                  <a:txBody>
                    <a:bodyPr/>
                    <a:lstStyle/>
                    <a:p>
                      <a:pPr algn="ctr"/>
                      <a:r>
                        <a:rPr lang="ar-SA" sz="2400" dirty="0" smtClean="0">
                          <a:solidFill>
                            <a:schemeClr val="tx1"/>
                          </a:solidFill>
                        </a:rPr>
                        <a:t>يُقِيْمُ</a:t>
                      </a:r>
                      <a:endParaRPr lang="en-US" sz="2400" dirty="0">
                        <a:solidFill>
                          <a:schemeClr val="tx1"/>
                        </a:solidFill>
                      </a:endParaRPr>
                    </a:p>
                  </a:txBody>
                  <a:tcPr>
                    <a:solidFill>
                      <a:schemeClr val="accent4">
                        <a:lumMod val="60000"/>
                        <a:lumOff val="40000"/>
                      </a:schemeClr>
                    </a:solidFill>
                  </a:tcPr>
                </a:tc>
                <a:tc>
                  <a:txBody>
                    <a:bodyPr/>
                    <a:lstStyle/>
                    <a:p>
                      <a:pPr algn="ctr"/>
                      <a:r>
                        <a:rPr lang="ar-SA" sz="2400" dirty="0" smtClean="0">
                          <a:solidFill>
                            <a:schemeClr val="tx1"/>
                          </a:solidFill>
                        </a:rPr>
                        <a:t>أَقَامَ</a:t>
                      </a:r>
                      <a:endParaRPr lang="en-US" sz="2400" dirty="0">
                        <a:solidFill>
                          <a:schemeClr val="tx1"/>
                        </a:solidFill>
                      </a:endParaRPr>
                    </a:p>
                  </a:txBody>
                  <a:tcPr>
                    <a:solidFill>
                      <a:schemeClr val="accent4">
                        <a:lumMod val="60000"/>
                        <a:lumOff val="40000"/>
                      </a:schemeClr>
                    </a:solidFill>
                  </a:tcPr>
                </a:tc>
                <a:tc>
                  <a:txBody>
                    <a:bodyPr/>
                    <a:lstStyle/>
                    <a:p>
                      <a:pPr algn="ctr"/>
                      <a:r>
                        <a:rPr lang="ar-SA" sz="2400" dirty="0" smtClean="0">
                          <a:solidFill>
                            <a:schemeClr val="tx1"/>
                          </a:solidFill>
                        </a:rPr>
                        <a:t>أَقَامَ</a:t>
                      </a:r>
                      <a:endParaRPr lang="en-US" sz="2400" dirty="0">
                        <a:solidFill>
                          <a:schemeClr val="tx1"/>
                        </a:solidFill>
                      </a:endParaRPr>
                    </a:p>
                  </a:txBody>
                  <a:tcPr>
                    <a:solidFill>
                      <a:schemeClr val="accent4">
                        <a:lumMod val="60000"/>
                        <a:lumOff val="40000"/>
                      </a:schemeClr>
                    </a:solidFill>
                  </a:tcPr>
                </a:tc>
              </a:tr>
            </a:tbl>
          </a:graphicData>
        </a:graphic>
      </p:graphicFrame>
      <p:graphicFrame>
        <p:nvGraphicFramePr>
          <p:cNvPr id="8" name="Table 7"/>
          <p:cNvGraphicFramePr>
            <a:graphicFrameLocks noGrp="1"/>
          </p:cNvGraphicFramePr>
          <p:nvPr/>
        </p:nvGraphicFramePr>
        <p:xfrm>
          <a:off x="1371600" y="3429000"/>
          <a:ext cx="6934200" cy="481905"/>
        </p:xfrm>
        <a:graphic>
          <a:graphicData uri="http://schemas.openxmlformats.org/drawingml/2006/table">
            <a:tbl>
              <a:tblPr firstRow="1" bandRow="1">
                <a:tableStyleId>{5C22544A-7EE6-4342-B048-85BDC9FD1C3A}</a:tableStyleId>
              </a:tblPr>
              <a:tblGrid>
                <a:gridCol w="1733550"/>
                <a:gridCol w="1733550"/>
                <a:gridCol w="1733550"/>
                <a:gridCol w="1733550"/>
              </a:tblGrid>
              <a:tr h="481905">
                <a:tc>
                  <a:txBody>
                    <a:bodyPr/>
                    <a:lstStyle/>
                    <a:p>
                      <a:pPr algn="ctr"/>
                      <a:r>
                        <a:rPr lang="ar-SA" sz="2400" dirty="0" smtClean="0">
                          <a:solidFill>
                            <a:schemeClr val="tx1"/>
                          </a:solidFill>
                        </a:rPr>
                        <a:t>صَلِّ</a:t>
                      </a:r>
                      <a:endParaRPr lang="en-US" sz="2400" dirty="0">
                        <a:solidFill>
                          <a:schemeClr val="tx1"/>
                        </a:solidFill>
                      </a:endParaRPr>
                    </a:p>
                  </a:txBody>
                  <a:tcPr>
                    <a:solidFill>
                      <a:schemeClr val="accent3">
                        <a:lumMod val="40000"/>
                        <a:lumOff val="60000"/>
                      </a:schemeClr>
                    </a:solidFill>
                  </a:tcPr>
                </a:tc>
                <a:tc>
                  <a:txBody>
                    <a:bodyPr/>
                    <a:lstStyle/>
                    <a:p>
                      <a:pPr algn="ctr"/>
                      <a:r>
                        <a:rPr lang="ar-SA" sz="2400" dirty="0" smtClean="0">
                          <a:solidFill>
                            <a:schemeClr val="tx1"/>
                          </a:solidFill>
                        </a:rPr>
                        <a:t>يُصَلِّىْ</a:t>
                      </a:r>
                      <a:endParaRPr lang="en-US" sz="2400" dirty="0">
                        <a:solidFill>
                          <a:schemeClr val="tx1"/>
                        </a:solidFill>
                      </a:endParaRPr>
                    </a:p>
                  </a:txBody>
                  <a:tcPr>
                    <a:solidFill>
                      <a:schemeClr val="accent3">
                        <a:lumMod val="40000"/>
                        <a:lumOff val="60000"/>
                      </a:schemeClr>
                    </a:solidFill>
                  </a:tcPr>
                </a:tc>
                <a:tc>
                  <a:txBody>
                    <a:bodyPr/>
                    <a:lstStyle/>
                    <a:p>
                      <a:pPr algn="ctr"/>
                      <a:r>
                        <a:rPr lang="ar-SA" sz="2400" dirty="0" smtClean="0">
                          <a:solidFill>
                            <a:schemeClr val="tx1"/>
                          </a:solidFill>
                          <a:latin typeface="Times New Roman" pitchFamily="18" charset="0"/>
                          <a:cs typeface="Times New Roman" pitchFamily="18" charset="0"/>
                        </a:rPr>
                        <a:t>صَلَّى</a:t>
                      </a:r>
                      <a:endParaRPr lang="en-US" sz="2400" dirty="0">
                        <a:solidFill>
                          <a:schemeClr val="tx1"/>
                        </a:solidFill>
                        <a:latin typeface="Times New Roman" pitchFamily="18" charset="0"/>
                        <a:cs typeface="Times New Roman" pitchFamily="18" charset="0"/>
                      </a:endParaRPr>
                    </a:p>
                  </a:txBody>
                  <a:tcPr>
                    <a:solidFill>
                      <a:schemeClr val="accent3">
                        <a:lumMod val="40000"/>
                        <a:lumOff val="60000"/>
                      </a:schemeClr>
                    </a:solidFill>
                  </a:tcPr>
                </a:tc>
                <a:tc>
                  <a:txBody>
                    <a:bodyPr/>
                    <a:lstStyle/>
                    <a:p>
                      <a:pPr algn="ctr"/>
                      <a:r>
                        <a:rPr lang="ar-SA" sz="2400" dirty="0" smtClean="0">
                          <a:solidFill>
                            <a:schemeClr val="tx1"/>
                          </a:solidFill>
                        </a:rPr>
                        <a:t>صَلَّى</a:t>
                      </a:r>
                      <a:endParaRPr lang="en-US" sz="2400" dirty="0">
                        <a:solidFill>
                          <a:schemeClr val="tx1"/>
                        </a:solidFill>
                      </a:endParaRPr>
                    </a:p>
                  </a:txBody>
                  <a:tcPr>
                    <a:solidFill>
                      <a:schemeClr val="accent3">
                        <a:lumMod val="40000"/>
                        <a:lumOff val="60000"/>
                      </a:schemeClr>
                    </a:solidFill>
                  </a:tcPr>
                </a:tc>
              </a:tr>
            </a:tbl>
          </a:graphicData>
        </a:graphic>
      </p:graphicFrame>
      <p:sp>
        <p:nvSpPr>
          <p:cNvPr id="13" name="TextBox 12"/>
          <p:cNvSpPr txBox="1"/>
          <p:nvPr/>
        </p:nvSpPr>
        <p:spPr>
          <a:xfrm>
            <a:off x="3733800" y="228600"/>
            <a:ext cx="2209800" cy="646331"/>
          </a:xfrm>
          <a:prstGeom prst="rect">
            <a:avLst/>
          </a:prstGeom>
          <a:solidFill>
            <a:schemeClr val="accent6">
              <a:lumMod val="75000"/>
            </a:schemeClr>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تحويل الصيغ</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14" name="Table 13"/>
          <p:cNvGraphicFramePr>
            <a:graphicFrameLocks noGrp="1"/>
          </p:cNvGraphicFramePr>
          <p:nvPr/>
        </p:nvGraphicFramePr>
        <p:xfrm>
          <a:off x="1371600" y="3886200"/>
          <a:ext cx="6934200" cy="481905"/>
        </p:xfrm>
        <a:graphic>
          <a:graphicData uri="http://schemas.openxmlformats.org/drawingml/2006/table">
            <a:tbl>
              <a:tblPr firstRow="1" bandRow="1">
                <a:tableStyleId>{5C22544A-7EE6-4342-B048-85BDC9FD1C3A}</a:tableStyleId>
              </a:tblPr>
              <a:tblGrid>
                <a:gridCol w="1733550"/>
                <a:gridCol w="1733550"/>
                <a:gridCol w="1733550"/>
                <a:gridCol w="1733550"/>
              </a:tblGrid>
              <a:tr h="481905">
                <a:tc>
                  <a:txBody>
                    <a:bodyPr/>
                    <a:lstStyle/>
                    <a:p>
                      <a:pPr algn="ctr"/>
                      <a:r>
                        <a:rPr lang="ar-SA" sz="2400" dirty="0" smtClean="0">
                          <a:solidFill>
                            <a:schemeClr val="tx1"/>
                          </a:solidFill>
                        </a:rPr>
                        <a:t>اُخْطُبْ</a:t>
                      </a:r>
                      <a:endParaRPr lang="en-US" sz="2400" dirty="0">
                        <a:solidFill>
                          <a:schemeClr val="tx1"/>
                        </a:solidFill>
                      </a:endParaRPr>
                    </a:p>
                  </a:txBody>
                  <a:tcPr>
                    <a:solidFill>
                      <a:schemeClr val="accent5">
                        <a:lumMod val="60000"/>
                        <a:lumOff val="40000"/>
                      </a:schemeClr>
                    </a:solidFill>
                  </a:tcPr>
                </a:tc>
                <a:tc>
                  <a:txBody>
                    <a:bodyPr/>
                    <a:lstStyle/>
                    <a:p>
                      <a:pPr algn="ctr"/>
                      <a:r>
                        <a:rPr lang="ar-SA" sz="2400" dirty="0" smtClean="0">
                          <a:solidFill>
                            <a:schemeClr val="tx1"/>
                          </a:solidFill>
                        </a:rPr>
                        <a:t>يَخْطُبُ</a:t>
                      </a:r>
                      <a:endParaRPr lang="en-US" sz="2400" dirty="0">
                        <a:solidFill>
                          <a:schemeClr val="tx1"/>
                        </a:solidFill>
                      </a:endParaRPr>
                    </a:p>
                  </a:txBody>
                  <a:tcPr>
                    <a:solidFill>
                      <a:schemeClr val="accent5">
                        <a:lumMod val="60000"/>
                        <a:lumOff val="40000"/>
                      </a:schemeClr>
                    </a:solidFill>
                  </a:tcPr>
                </a:tc>
                <a:tc>
                  <a:txBody>
                    <a:bodyPr/>
                    <a:lstStyle/>
                    <a:p>
                      <a:pPr algn="ctr"/>
                      <a:r>
                        <a:rPr lang="ar-SA" sz="2400" dirty="0" smtClean="0">
                          <a:solidFill>
                            <a:schemeClr val="tx1"/>
                          </a:solidFill>
                        </a:rPr>
                        <a:t>خَطَبَ</a:t>
                      </a:r>
                      <a:endParaRPr lang="en-US" sz="2400" dirty="0">
                        <a:solidFill>
                          <a:schemeClr val="tx1"/>
                        </a:solidFill>
                      </a:endParaRPr>
                    </a:p>
                  </a:txBody>
                  <a:tcPr>
                    <a:solidFill>
                      <a:schemeClr val="accent5">
                        <a:lumMod val="60000"/>
                        <a:lumOff val="40000"/>
                      </a:schemeClr>
                    </a:solidFill>
                  </a:tcPr>
                </a:tc>
                <a:tc>
                  <a:txBody>
                    <a:bodyPr/>
                    <a:lstStyle/>
                    <a:p>
                      <a:pPr algn="ctr"/>
                      <a:r>
                        <a:rPr lang="ar-SA" sz="2400" dirty="0" smtClean="0">
                          <a:solidFill>
                            <a:schemeClr val="tx1"/>
                          </a:solidFill>
                        </a:rPr>
                        <a:t>خَطَبَ</a:t>
                      </a:r>
                      <a:endParaRPr lang="en-US" sz="2400" dirty="0">
                        <a:solidFill>
                          <a:schemeClr val="tx1"/>
                        </a:solidFill>
                      </a:endParaRPr>
                    </a:p>
                  </a:txBody>
                  <a:tcPr>
                    <a:solidFill>
                      <a:schemeClr val="accent5">
                        <a:lumMod val="60000"/>
                        <a:lumOff val="40000"/>
                      </a:schemeClr>
                    </a:solidFill>
                  </a:tcPr>
                </a:tc>
              </a:tr>
            </a:tbl>
          </a:graphicData>
        </a:graphic>
      </p:graphicFrame>
      <p:graphicFrame>
        <p:nvGraphicFramePr>
          <p:cNvPr id="15" name="Table 14"/>
          <p:cNvGraphicFramePr>
            <a:graphicFrameLocks noGrp="1"/>
          </p:cNvGraphicFramePr>
          <p:nvPr/>
        </p:nvGraphicFramePr>
        <p:xfrm>
          <a:off x="1371600" y="4343400"/>
          <a:ext cx="6934200" cy="481905"/>
        </p:xfrm>
        <a:graphic>
          <a:graphicData uri="http://schemas.openxmlformats.org/drawingml/2006/table">
            <a:tbl>
              <a:tblPr firstRow="1" bandRow="1">
                <a:tableStyleId>{5C22544A-7EE6-4342-B048-85BDC9FD1C3A}</a:tableStyleId>
              </a:tblPr>
              <a:tblGrid>
                <a:gridCol w="1733550"/>
                <a:gridCol w="1733550"/>
                <a:gridCol w="1733550"/>
                <a:gridCol w="1733550"/>
              </a:tblGrid>
              <a:tr h="481905">
                <a:tc>
                  <a:txBody>
                    <a:bodyPr/>
                    <a:lstStyle/>
                    <a:p>
                      <a:pPr algn="ctr"/>
                      <a:r>
                        <a:rPr lang="ar-SA" sz="2400" dirty="0" smtClean="0">
                          <a:solidFill>
                            <a:schemeClr val="tx1"/>
                          </a:solidFill>
                        </a:rPr>
                        <a:t>قُلْ</a:t>
                      </a:r>
                      <a:endParaRPr lang="en-US" sz="2400" dirty="0">
                        <a:solidFill>
                          <a:schemeClr val="tx1"/>
                        </a:solidFill>
                      </a:endParaRPr>
                    </a:p>
                  </a:txBody>
                  <a:tcPr>
                    <a:solidFill>
                      <a:schemeClr val="accent3">
                        <a:lumMod val="60000"/>
                        <a:lumOff val="40000"/>
                      </a:schemeClr>
                    </a:solidFill>
                  </a:tcPr>
                </a:tc>
                <a:tc>
                  <a:txBody>
                    <a:bodyPr/>
                    <a:lstStyle/>
                    <a:p>
                      <a:pPr algn="ctr"/>
                      <a:r>
                        <a:rPr lang="ar-SA" sz="2400" dirty="0" smtClean="0">
                          <a:solidFill>
                            <a:schemeClr val="tx1"/>
                          </a:solidFill>
                        </a:rPr>
                        <a:t>يَقُوْلُ</a:t>
                      </a:r>
                      <a:endParaRPr lang="en-US" sz="2400" dirty="0">
                        <a:solidFill>
                          <a:schemeClr val="tx1"/>
                        </a:solidFill>
                      </a:endParaRPr>
                    </a:p>
                  </a:txBody>
                  <a:tcPr>
                    <a:solidFill>
                      <a:schemeClr val="accent3">
                        <a:lumMod val="60000"/>
                        <a:lumOff val="40000"/>
                      </a:schemeClr>
                    </a:solidFill>
                  </a:tcPr>
                </a:tc>
                <a:tc>
                  <a:txBody>
                    <a:bodyPr/>
                    <a:lstStyle/>
                    <a:p>
                      <a:pPr algn="ctr"/>
                      <a:r>
                        <a:rPr lang="ar-SA" sz="2400" dirty="0" smtClean="0">
                          <a:solidFill>
                            <a:schemeClr val="tx1"/>
                          </a:solidFill>
                        </a:rPr>
                        <a:t>قَالَ</a:t>
                      </a:r>
                      <a:endParaRPr lang="en-US" sz="2400" dirty="0">
                        <a:solidFill>
                          <a:schemeClr val="tx1"/>
                        </a:solidFill>
                      </a:endParaRPr>
                    </a:p>
                  </a:txBody>
                  <a:tcPr>
                    <a:solidFill>
                      <a:schemeClr val="accent3">
                        <a:lumMod val="60000"/>
                        <a:lumOff val="40000"/>
                      </a:schemeClr>
                    </a:solidFill>
                  </a:tcPr>
                </a:tc>
                <a:tc>
                  <a:txBody>
                    <a:bodyPr/>
                    <a:lstStyle/>
                    <a:p>
                      <a:pPr algn="ctr"/>
                      <a:r>
                        <a:rPr lang="ar-SA" sz="2400" dirty="0" smtClean="0">
                          <a:solidFill>
                            <a:schemeClr val="tx1"/>
                          </a:solidFill>
                        </a:rPr>
                        <a:t>يَقُوْلُ</a:t>
                      </a:r>
                      <a:endParaRPr lang="en-US" sz="2400" dirty="0">
                        <a:solidFill>
                          <a:schemeClr val="tx1"/>
                        </a:solidFill>
                      </a:endParaRPr>
                    </a:p>
                  </a:txBody>
                  <a:tcPr>
                    <a:solidFill>
                      <a:schemeClr val="accent3">
                        <a:lumMod val="60000"/>
                        <a:lumOff val="40000"/>
                      </a:schemeClr>
                    </a:solidFill>
                  </a:tcPr>
                </a:tc>
              </a:tr>
            </a:tbl>
          </a:graphicData>
        </a:graphic>
      </p:graphicFrame>
      <p:graphicFrame>
        <p:nvGraphicFramePr>
          <p:cNvPr id="16" name="Table 15"/>
          <p:cNvGraphicFramePr>
            <a:graphicFrameLocks noGrp="1"/>
          </p:cNvGraphicFramePr>
          <p:nvPr/>
        </p:nvGraphicFramePr>
        <p:xfrm>
          <a:off x="1371600" y="4800600"/>
          <a:ext cx="6934200" cy="481905"/>
        </p:xfrm>
        <a:graphic>
          <a:graphicData uri="http://schemas.openxmlformats.org/drawingml/2006/table">
            <a:tbl>
              <a:tblPr firstRow="1" bandRow="1">
                <a:tableStyleId>{5C22544A-7EE6-4342-B048-85BDC9FD1C3A}</a:tableStyleId>
              </a:tblPr>
              <a:tblGrid>
                <a:gridCol w="1733550"/>
                <a:gridCol w="1733550"/>
                <a:gridCol w="1733550"/>
                <a:gridCol w="1733550"/>
              </a:tblGrid>
              <a:tr h="481905">
                <a:tc>
                  <a:txBody>
                    <a:bodyPr/>
                    <a:lstStyle/>
                    <a:p>
                      <a:pPr algn="ctr"/>
                      <a:r>
                        <a:rPr lang="ar-SA" sz="2400" dirty="0" smtClean="0">
                          <a:solidFill>
                            <a:schemeClr val="tx1"/>
                          </a:solidFill>
                        </a:rPr>
                        <a:t>حَدِّثْ</a:t>
                      </a:r>
                      <a:endParaRPr lang="en-US" sz="2400" dirty="0">
                        <a:solidFill>
                          <a:schemeClr val="tx1"/>
                        </a:solidFill>
                      </a:endParaRPr>
                    </a:p>
                  </a:txBody>
                  <a:tcPr>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2400" dirty="0" smtClean="0">
                          <a:solidFill>
                            <a:schemeClr val="tx1"/>
                          </a:solidFill>
                        </a:rPr>
                        <a:t>يُحَدِّثُ</a:t>
                      </a:r>
                      <a:endParaRPr lang="en-US" sz="2400" dirty="0" smtClean="0">
                        <a:solidFill>
                          <a:schemeClr val="tx1"/>
                        </a:solidFill>
                      </a:endParaRPr>
                    </a:p>
                  </a:txBody>
                  <a:tcPr>
                    <a:solidFill>
                      <a:schemeClr val="bg2">
                        <a:lumMod val="75000"/>
                      </a:schemeClr>
                    </a:solidFill>
                  </a:tcPr>
                </a:tc>
                <a:tc>
                  <a:txBody>
                    <a:bodyPr/>
                    <a:lstStyle/>
                    <a:p>
                      <a:pPr algn="ctr"/>
                      <a:r>
                        <a:rPr lang="ar-SA" sz="2400" dirty="0" smtClean="0">
                          <a:solidFill>
                            <a:schemeClr val="tx1"/>
                          </a:solidFill>
                        </a:rPr>
                        <a:t>حَدَّثَ</a:t>
                      </a:r>
                      <a:endParaRPr lang="en-US" sz="2400" dirty="0">
                        <a:solidFill>
                          <a:schemeClr val="tx1"/>
                        </a:solidFill>
                      </a:endParaRPr>
                    </a:p>
                  </a:txBody>
                  <a:tcPr>
                    <a:solidFill>
                      <a:schemeClr val="bg2">
                        <a:lumMod val="75000"/>
                      </a:schemeClr>
                    </a:solidFill>
                  </a:tcPr>
                </a:tc>
                <a:tc>
                  <a:txBody>
                    <a:bodyPr/>
                    <a:lstStyle/>
                    <a:p>
                      <a:pPr algn="ctr"/>
                      <a:r>
                        <a:rPr lang="ar-SA" sz="2400" dirty="0" smtClean="0">
                          <a:solidFill>
                            <a:schemeClr val="tx1"/>
                          </a:solidFill>
                        </a:rPr>
                        <a:t>حَدَّثَ</a:t>
                      </a:r>
                      <a:endParaRPr lang="en-US" sz="2400" dirty="0">
                        <a:solidFill>
                          <a:schemeClr val="tx1"/>
                        </a:solidFill>
                      </a:endParaRPr>
                    </a:p>
                  </a:txBody>
                  <a:tcPr>
                    <a:solidFill>
                      <a:schemeClr val="bg2">
                        <a:lumMod val="75000"/>
                      </a:schemeClr>
                    </a:solidFill>
                  </a:tcPr>
                </a:tc>
              </a:tr>
            </a:tbl>
          </a:graphicData>
        </a:graphic>
      </p:graphicFrame>
      <p:graphicFrame>
        <p:nvGraphicFramePr>
          <p:cNvPr id="12" name="Table 11"/>
          <p:cNvGraphicFramePr>
            <a:graphicFrameLocks noGrp="1"/>
          </p:cNvGraphicFramePr>
          <p:nvPr/>
        </p:nvGraphicFramePr>
        <p:xfrm>
          <a:off x="1371600" y="5257800"/>
          <a:ext cx="6934200" cy="481905"/>
        </p:xfrm>
        <a:graphic>
          <a:graphicData uri="http://schemas.openxmlformats.org/drawingml/2006/table">
            <a:tbl>
              <a:tblPr firstRow="1" bandRow="1">
                <a:tableStyleId>{5C22544A-7EE6-4342-B048-85BDC9FD1C3A}</a:tableStyleId>
              </a:tblPr>
              <a:tblGrid>
                <a:gridCol w="1733550"/>
                <a:gridCol w="1733550"/>
                <a:gridCol w="1733550"/>
                <a:gridCol w="1733550"/>
              </a:tblGrid>
              <a:tr h="481905">
                <a:tc>
                  <a:txBody>
                    <a:bodyPr/>
                    <a:lstStyle/>
                    <a:p>
                      <a:pPr algn="ctr"/>
                      <a:r>
                        <a:rPr lang="ar-SA" sz="2400" dirty="0" smtClean="0">
                          <a:solidFill>
                            <a:schemeClr val="tx1"/>
                          </a:solidFill>
                        </a:rPr>
                        <a:t>أَخْبِرْ</a:t>
                      </a:r>
                      <a:endParaRPr lang="en-US" sz="2400" dirty="0">
                        <a:solidFill>
                          <a:schemeClr val="tx1"/>
                        </a:solidFill>
                      </a:endParaRPr>
                    </a:p>
                  </a:txBody>
                  <a:tcPr>
                    <a:solidFill>
                      <a:schemeClr val="accent4">
                        <a:lumMod val="60000"/>
                        <a:lumOff val="40000"/>
                      </a:schemeClr>
                    </a:solidFill>
                  </a:tcPr>
                </a:tc>
                <a:tc>
                  <a:txBody>
                    <a:bodyPr/>
                    <a:lstStyle/>
                    <a:p>
                      <a:pPr algn="ctr"/>
                      <a:r>
                        <a:rPr lang="ar-SA" sz="2400" dirty="0" smtClean="0">
                          <a:solidFill>
                            <a:schemeClr val="tx1"/>
                          </a:solidFill>
                        </a:rPr>
                        <a:t>يُخْبِرُ</a:t>
                      </a:r>
                      <a:endParaRPr lang="en-US" sz="2400" dirty="0">
                        <a:solidFill>
                          <a:schemeClr val="tx1"/>
                        </a:solidFill>
                      </a:endParaRPr>
                    </a:p>
                  </a:txBody>
                  <a:tcPr>
                    <a:solidFill>
                      <a:schemeClr val="accent4">
                        <a:lumMod val="60000"/>
                        <a:lumOff val="40000"/>
                      </a:schemeClr>
                    </a:solidFill>
                  </a:tcPr>
                </a:tc>
                <a:tc>
                  <a:txBody>
                    <a:bodyPr/>
                    <a:lstStyle/>
                    <a:p>
                      <a:pPr algn="ctr"/>
                      <a:r>
                        <a:rPr lang="ar-SA" sz="2400" dirty="0" smtClean="0">
                          <a:solidFill>
                            <a:schemeClr val="tx1"/>
                          </a:solidFill>
                        </a:rPr>
                        <a:t>أَخْبَرَ</a:t>
                      </a:r>
                      <a:endParaRPr lang="en-US" sz="2400" dirty="0">
                        <a:solidFill>
                          <a:schemeClr val="tx1"/>
                        </a:solidFill>
                      </a:endParaRPr>
                    </a:p>
                  </a:txBody>
                  <a:tcPr>
                    <a:solidFill>
                      <a:schemeClr val="accent4">
                        <a:lumMod val="60000"/>
                        <a:lumOff val="40000"/>
                      </a:schemeClr>
                    </a:solidFill>
                  </a:tcPr>
                </a:tc>
                <a:tc>
                  <a:txBody>
                    <a:bodyPr/>
                    <a:lstStyle/>
                    <a:p>
                      <a:pPr algn="ctr"/>
                      <a:r>
                        <a:rPr lang="ar-SA" sz="2400" dirty="0" smtClean="0">
                          <a:solidFill>
                            <a:schemeClr val="tx1"/>
                          </a:solidFill>
                        </a:rPr>
                        <a:t>أَخْبَرَ</a:t>
                      </a:r>
                      <a:endParaRPr lang="en-US" sz="2400" dirty="0">
                        <a:solidFill>
                          <a:schemeClr val="tx1"/>
                        </a:solidFill>
                      </a:endParaRPr>
                    </a:p>
                  </a:txBody>
                  <a:tcPr>
                    <a:solidFill>
                      <a:schemeClr val="accent4">
                        <a:lumMod val="60000"/>
                        <a:lumOff val="40000"/>
                      </a:schemeClr>
                    </a:solidFill>
                  </a:tcPr>
                </a:tc>
              </a:tr>
            </a:tbl>
          </a:graphicData>
        </a:graphic>
      </p:graphicFrame>
      <p:graphicFrame>
        <p:nvGraphicFramePr>
          <p:cNvPr id="17" name="Table 16"/>
          <p:cNvGraphicFramePr>
            <a:graphicFrameLocks noGrp="1"/>
          </p:cNvGraphicFramePr>
          <p:nvPr/>
        </p:nvGraphicFramePr>
        <p:xfrm>
          <a:off x="1371600" y="5715000"/>
          <a:ext cx="6934200" cy="481905"/>
        </p:xfrm>
        <a:graphic>
          <a:graphicData uri="http://schemas.openxmlformats.org/drawingml/2006/table">
            <a:tbl>
              <a:tblPr firstRow="1" bandRow="1">
                <a:tableStyleId>{5C22544A-7EE6-4342-B048-85BDC9FD1C3A}</a:tableStyleId>
              </a:tblPr>
              <a:tblGrid>
                <a:gridCol w="1733550"/>
                <a:gridCol w="1733550"/>
                <a:gridCol w="1733550"/>
                <a:gridCol w="1733550"/>
              </a:tblGrid>
              <a:tr h="481905">
                <a:tc>
                  <a:txBody>
                    <a:bodyPr/>
                    <a:lstStyle/>
                    <a:p>
                      <a:pPr algn="ctr"/>
                      <a:r>
                        <a:rPr lang="ar-SA" sz="2400" dirty="0" smtClean="0">
                          <a:solidFill>
                            <a:schemeClr val="tx1"/>
                          </a:solidFill>
                        </a:rPr>
                        <a:t>اُبْلُغْ</a:t>
                      </a:r>
                      <a:endParaRPr lang="en-US" sz="2400" dirty="0">
                        <a:solidFill>
                          <a:schemeClr val="tx1"/>
                        </a:solidFill>
                      </a:endParaRPr>
                    </a:p>
                  </a:txBody>
                  <a:tcPr>
                    <a:solidFill>
                      <a:schemeClr val="accent6"/>
                    </a:solidFill>
                  </a:tcPr>
                </a:tc>
                <a:tc>
                  <a:txBody>
                    <a:bodyPr/>
                    <a:lstStyle/>
                    <a:p>
                      <a:pPr algn="ctr"/>
                      <a:r>
                        <a:rPr lang="ar-SA" sz="2400" dirty="0" smtClean="0">
                          <a:solidFill>
                            <a:schemeClr val="tx1"/>
                          </a:solidFill>
                        </a:rPr>
                        <a:t>يَبْلُغُ</a:t>
                      </a:r>
                      <a:endParaRPr lang="en-US" sz="2400" dirty="0">
                        <a:solidFill>
                          <a:schemeClr val="tx1"/>
                        </a:solidFill>
                      </a:endParaRPr>
                    </a:p>
                  </a:txBody>
                  <a:tcPr>
                    <a:solidFill>
                      <a:schemeClr val="accent6"/>
                    </a:solidFill>
                  </a:tcPr>
                </a:tc>
                <a:tc>
                  <a:txBody>
                    <a:bodyPr/>
                    <a:lstStyle/>
                    <a:p>
                      <a:pPr algn="ctr"/>
                      <a:r>
                        <a:rPr lang="ar-SA" sz="2400" dirty="0" smtClean="0">
                          <a:solidFill>
                            <a:schemeClr val="tx1"/>
                          </a:solidFill>
                        </a:rPr>
                        <a:t>بَلَغَ</a:t>
                      </a:r>
                      <a:endParaRPr lang="en-US" sz="2400" dirty="0">
                        <a:solidFill>
                          <a:schemeClr val="tx1"/>
                        </a:solidFill>
                      </a:endParaRPr>
                    </a:p>
                  </a:txBody>
                  <a:tcPr>
                    <a:solidFill>
                      <a:schemeClr val="accent6"/>
                    </a:solidFill>
                  </a:tcPr>
                </a:tc>
                <a:tc>
                  <a:txBody>
                    <a:bodyPr/>
                    <a:lstStyle/>
                    <a:p>
                      <a:pPr algn="ctr"/>
                      <a:r>
                        <a:rPr lang="ar-SA" sz="2400" dirty="0" smtClean="0">
                          <a:solidFill>
                            <a:schemeClr val="tx1"/>
                          </a:solidFill>
                        </a:rPr>
                        <a:t>بَلَغَ</a:t>
                      </a:r>
                      <a:endParaRPr lang="en-US" sz="2400" dirty="0">
                        <a:solidFill>
                          <a:schemeClr val="tx1"/>
                        </a:solidFill>
                      </a:endParaRPr>
                    </a:p>
                  </a:txBody>
                  <a:tcPr>
                    <a:solidFill>
                      <a:schemeClr val="accent6"/>
                    </a:solidFill>
                  </a:tcPr>
                </a:tc>
              </a:tr>
            </a:tbl>
          </a:graphicData>
        </a:graphic>
      </p:graphicFrame>
      <p:sp>
        <p:nvSpPr>
          <p:cNvPr id="18" name="Frame 17"/>
          <p:cNvSpPr/>
          <p:nvPr/>
        </p:nvSpPr>
        <p:spPr>
          <a:xfrm>
            <a:off x="0" y="0"/>
            <a:ext cx="9144000" cy="6858000"/>
          </a:xfrm>
          <a:prstGeom prst="frame">
            <a:avLst>
              <a:gd name="adj1" fmla="val 16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strips(down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down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strips(down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strips(downLef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strips(downLeft)">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3352800"/>
          <a:ext cx="6934200" cy="609600"/>
        </p:xfrm>
        <a:graphic>
          <a:graphicData uri="http://schemas.openxmlformats.org/drawingml/2006/table">
            <a:tbl>
              <a:tblPr firstRow="1" bandRow="1">
                <a:tableStyleId>{5C22544A-7EE6-4342-B048-85BDC9FD1C3A}</a:tableStyleId>
              </a:tblPr>
              <a:tblGrid>
                <a:gridCol w="6248400"/>
                <a:gridCol w="685800"/>
              </a:tblGrid>
              <a:tr h="609600">
                <a:tc>
                  <a:txBody>
                    <a:bodyPr/>
                    <a:lstStyle/>
                    <a:p>
                      <a:r>
                        <a:rPr lang="ar-SA" sz="3200" dirty="0" smtClean="0"/>
                        <a:t>أول جمعة ....... </a:t>
                      </a:r>
                      <a:r>
                        <a:rPr lang="ar-SA" sz="3200" baseline="0" dirty="0" smtClean="0"/>
                        <a:t>النبي و ...... في مسجد قباء   </a:t>
                      </a:r>
                      <a:endParaRPr lang="en-US" sz="3200" dirty="0"/>
                    </a:p>
                  </a:txBody>
                  <a:tcPr>
                    <a:solidFill>
                      <a:schemeClr val="tx1">
                        <a:lumMod val="65000"/>
                        <a:lumOff val="35000"/>
                      </a:schemeClr>
                    </a:solidFill>
                  </a:tcPr>
                </a:tc>
                <a:tc>
                  <a:txBody>
                    <a:bodyPr/>
                    <a:lstStyle/>
                    <a:p>
                      <a:r>
                        <a:rPr lang="ar-SA" sz="3200" dirty="0" smtClean="0"/>
                        <a:t>03</a:t>
                      </a:r>
                      <a:endParaRPr lang="en-US" sz="3200" dirty="0"/>
                    </a:p>
                  </a:txBody>
                  <a:tcPr>
                    <a:solidFill>
                      <a:schemeClr val="tx1">
                        <a:lumMod val="65000"/>
                        <a:lumOff val="35000"/>
                      </a:schemeClr>
                    </a:solidFill>
                  </a:tcPr>
                </a:tc>
              </a:tr>
            </a:tbl>
          </a:graphicData>
        </a:graphic>
      </p:graphicFrame>
      <p:graphicFrame>
        <p:nvGraphicFramePr>
          <p:cNvPr id="3" name="Table 2"/>
          <p:cNvGraphicFramePr>
            <a:graphicFrameLocks noGrp="1"/>
          </p:cNvGraphicFramePr>
          <p:nvPr/>
        </p:nvGraphicFramePr>
        <p:xfrm>
          <a:off x="1066800" y="2667000"/>
          <a:ext cx="6934200" cy="579120"/>
        </p:xfrm>
        <a:graphic>
          <a:graphicData uri="http://schemas.openxmlformats.org/drawingml/2006/table">
            <a:tbl>
              <a:tblPr firstRow="1" bandRow="1">
                <a:tableStyleId>{5C22544A-7EE6-4342-B048-85BDC9FD1C3A}</a:tableStyleId>
              </a:tblPr>
              <a:tblGrid>
                <a:gridCol w="6240780"/>
                <a:gridCol w="693420"/>
              </a:tblGrid>
              <a:tr h="370840">
                <a:tc>
                  <a:txBody>
                    <a:bodyPr/>
                    <a:lstStyle/>
                    <a:p>
                      <a:r>
                        <a:rPr lang="ar-SA" sz="3200" dirty="0" smtClean="0"/>
                        <a:t>أول مسجد ........ المسلمون ........               </a:t>
                      </a:r>
                      <a:endParaRPr lang="en-US" sz="3200" dirty="0"/>
                    </a:p>
                  </a:txBody>
                  <a:tcPr>
                    <a:solidFill>
                      <a:schemeClr val="accent4">
                        <a:lumMod val="75000"/>
                      </a:schemeClr>
                    </a:solidFill>
                  </a:tcPr>
                </a:tc>
                <a:tc>
                  <a:txBody>
                    <a:bodyPr/>
                    <a:lstStyle/>
                    <a:p>
                      <a:r>
                        <a:rPr lang="ar-SA" sz="3200" dirty="0" smtClean="0"/>
                        <a:t>02</a:t>
                      </a:r>
                      <a:endParaRPr lang="en-US" sz="3200" dirty="0"/>
                    </a:p>
                  </a:txBody>
                  <a:tcPr>
                    <a:solidFill>
                      <a:schemeClr val="accent4">
                        <a:lumMod val="75000"/>
                      </a:schemeClr>
                    </a:solidFill>
                  </a:tcPr>
                </a:tc>
              </a:tr>
            </a:tbl>
          </a:graphicData>
        </a:graphic>
      </p:graphicFrame>
      <p:graphicFrame>
        <p:nvGraphicFramePr>
          <p:cNvPr id="4" name="Table 3"/>
          <p:cNvGraphicFramePr>
            <a:graphicFrameLocks noGrp="1"/>
          </p:cNvGraphicFramePr>
          <p:nvPr/>
        </p:nvGraphicFramePr>
        <p:xfrm>
          <a:off x="1066800" y="1981200"/>
          <a:ext cx="6934200" cy="579120"/>
        </p:xfrm>
        <a:graphic>
          <a:graphicData uri="http://schemas.openxmlformats.org/drawingml/2006/table">
            <a:tbl>
              <a:tblPr firstRow="1" bandRow="1">
                <a:tableStyleId>{5C22544A-7EE6-4342-B048-85BDC9FD1C3A}</a:tableStyleId>
              </a:tblPr>
              <a:tblGrid>
                <a:gridCol w="6240780"/>
                <a:gridCol w="693420"/>
              </a:tblGrid>
              <a:tr h="370840">
                <a:tc>
                  <a:txBody>
                    <a:bodyPr/>
                    <a:lstStyle/>
                    <a:p>
                      <a:r>
                        <a:rPr lang="ar-SA" sz="3200" dirty="0" smtClean="0"/>
                        <a:t>أقام النبي صلى الله عليه وسلم في بيت ....... بقباء .......          </a:t>
                      </a:r>
                      <a:endParaRPr lang="en-US" sz="3200" dirty="0"/>
                    </a:p>
                  </a:txBody>
                  <a:tcPr>
                    <a:solidFill>
                      <a:schemeClr val="accent3">
                        <a:lumMod val="75000"/>
                      </a:schemeClr>
                    </a:solidFill>
                  </a:tcPr>
                </a:tc>
                <a:tc>
                  <a:txBody>
                    <a:bodyPr/>
                    <a:lstStyle/>
                    <a:p>
                      <a:r>
                        <a:rPr lang="ar-SA" sz="3200" dirty="0" smtClean="0"/>
                        <a:t>01</a:t>
                      </a:r>
                      <a:endParaRPr lang="en-US" sz="2800" dirty="0"/>
                    </a:p>
                  </a:txBody>
                  <a:tcPr>
                    <a:solidFill>
                      <a:schemeClr val="accent3">
                        <a:lumMod val="75000"/>
                      </a:schemeClr>
                    </a:solidFill>
                  </a:tcPr>
                </a:tc>
              </a:tr>
            </a:tbl>
          </a:graphicData>
        </a:graphic>
      </p:graphicFrame>
      <p:graphicFrame>
        <p:nvGraphicFramePr>
          <p:cNvPr id="5" name="Table 4"/>
          <p:cNvGraphicFramePr>
            <a:graphicFrameLocks noGrp="1"/>
          </p:cNvGraphicFramePr>
          <p:nvPr/>
        </p:nvGraphicFramePr>
        <p:xfrm>
          <a:off x="1066800" y="4648200"/>
          <a:ext cx="6934201" cy="579120"/>
        </p:xfrm>
        <a:graphic>
          <a:graphicData uri="http://schemas.openxmlformats.org/drawingml/2006/table">
            <a:tbl>
              <a:tblPr firstRow="1" bandRow="1">
                <a:tableStyleId>{5C22544A-7EE6-4342-B048-85BDC9FD1C3A}</a:tableStyleId>
              </a:tblPr>
              <a:tblGrid>
                <a:gridCol w="6248401"/>
                <a:gridCol w="685800"/>
              </a:tblGrid>
              <a:tr h="142240">
                <a:tc>
                  <a:txBody>
                    <a:bodyPr/>
                    <a:lstStyle/>
                    <a:p>
                      <a:r>
                        <a:rPr lang="ar-SA" sz="3200" dirty="0" smtClean="0"/>
                        <a:t>البداية و النهاية صنفه العلامة ........            </a:t>
                      </a:r>
                      <a:endParaRPr lang="en-US" sz="3200" dirty="0"/>
                    </a:p>
                  </a:txBody>
                  <a:tcPr>
                    <a:solidFill>
                      <a:schemeClr val="accent6">
                        <a:lumMod val="50000"/>
                      </a:schemeClr>
                    </a:solidFill>
                  </a:tcPr>
                </a:tc>
                <a:tc>
                  <a:txBody>
                    <a:bodyPr/>
                    <a:lstStyle/>
                    <a:p>
                      <a:r>
                        <a:rPr lang="ar-SA" sz="3200" dirty="0" smtClean="0"/>
                        <a:t>05</a:t>
                      </a:r>
                      <a:endParaRPr lang="en-US" sz="3200" dirty="0"/>
                    </a:p>
                  </a:txBody>
                  <a:tcPr>
                    <a:solidFill>
                      <a:schemeClr val="accent6">
                        <a:lumMod val="50000"/>
                      </a:schemeClr>
                    </a:solidFill>
                  </a:tcPr>
                </a:tc>
              </a:tr>
            </a:tbl>
          </a:graphicData>
        </a:graphic>
      </p:graphicFrame>
      <p:graphicFrame>
        <p:nvGraphicFramePr>
          <p:cNvPr id="6" name="Table 5"/>
          <p:cNvGraphicFramePr>
            <a:graphicFrameLocks noGrp="1"/>
          </p:cNvGraphicFramePr>
          <p:nvPr/>
        </p:nvGraphicFramePr>
        <p:xfrm>
          <a:off x="1066800" y="4038600"/>
          <a:ext cx="6934200" cy="518160"/>
        </p:xfrm>
        <a:graphic>
          <a:graphicData uri="http://schemas.openxmlformats.org/drawingml/2006/table">
            <a:tbl>
              <a:tblPr firstRow="1" bandRow="1">
                <a:tableStyleId>{5C22544A-7EE6-4342-B048-85BDC9FD1C3A}</a:tableStyleId>
              </a:tblPr>
              <a:tblGrid>
                <a:gridCol w="6240780"/>
                <a:gridCol w="693420"/>
              </a:tblGrid>
              <a:tr h="370840">
                <a:tc>
                  <a:txBody>
                    <a:bodyPr/>
                    <a:lstStyle/>
                    <a:p>
                      <a:r>
                        <a:rPr lang="ar-SA" sz="2800" dirty="0" smtClean="0"/>
                        <a:t>أن النبي صلى الله عليه وسلم كان.... مسجد قباء كل.....فيصلي فيه..... </a:t>
                      </a:r>
                      <a:endParaRPr lang="en-US" sz="2800" dirty="0"/>
                    </a:p>
                  </a:txBody>
                  <a:tcPr>
                    <a:solidFill>
                      <a:schemeClr val="accent5">
                        <a:lumMod val="50000"/>
                      </a:schemeClr>
                    </a:solidFill>
                  </a:tcPr>
                </a:tc>
                <a:tc>
                  <a:txBody>
                    <a:bodyPr/>
                    <a:lstStyle/>
                    <a:p>
                      <a:r>
                        <a:rPr lang="ar-SA" sz="2800" dirty="0" smtClean="0"/>
                        <a:t>04</a:t>
                      </a:r>
                      <a:endParaRPr lang="en-US" sz="2800" dirty="0"/>
                    </a:p>
                  </a:txBody>
                  <a:tcPr>
                    <a:solidFill>
                      <a:schemeClr val="accent5">
                        <a:lumMod val="50000"/>
                      </a:schemeClr>
                    </a:solidFill>
                  </a:tcPr>
                </a:tc>
              </a:tr>
            </a:tbl>
          </a:graphicData>
        </a:graphic>
      </p:graphicFrame>
      <p:sp>
        <p:nvSpPr>
          <p:cNvPr id="7" name="TextBox 6"/>
          <p:cNvSpPr txBox="1"/>
          <p:nvPr/>
        </p:nvSpPr>
        <p:spPr>
          <a:xfrm>
            <a:off x="2209800" y="1143000"/>
            <a:ext cx="4800600" cy="584775"/>
          </a:xfrm>
          <a:prstGeom prst="rect">
            <a:avLst/>
          </a:prstGeom>
          <a:ln w="57150">
            <a:solidFill>
              <a:schemeClr val="accent6">
                <a:lumMod val="75000"/>
              </a:schemeClr>
            </a:solidFill>
          </a:ln>
          <a:effectLst>
            <a:glow rad="228600">
              <a:schemeClr val="accent4">
                <a:satMod val="175000"/>
                <a:alpha val="40000"/>
              </a:schemeClr>
            </a:glow>
            <a:outerShdw blurRad="38100" dist="25400" dir="5400000" algn="t" rotWithShape="0">
              <a:srgbClr val="000000">
                <a:alpha val="50000"/>
              </a:srgbClr>
            </a:outerShdw>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ar-SA" sz="3200" dirty="0" smtClean="0"/>
              <a:t>املأ فراغ الجمل الاتية بكلمة مناسبة</a:t>
            </a:r>
            <a:endParaRPr lang="en-US" sz="3200" dirty="0"/>
          </a:p>
        </p:txBody>
      </p:sp>
      <p:sp>
        <p:nvSpPr>
          <p:cNvPr id="8" name="Frame 7"/>
          <p:cNvSpPr/>
          <p:nvPr/>
        </p:nvSpPr>
        <p:spPr>
          <a:xfrm>
            <a:off x="0" y="-152400"/>
            <a:ext cx="9144000" cy="7010400"/>
          </a:xfrm>
          <a:prstGeom prst="frame">
            <a:avLst>
              <a:gd name="adj1" fmla="val 2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trips(down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990600" y="2895600"/>
          <a:ext cx="7162800" cy="579120"/>
        </p:xfrm>
        <a:graphic>
          <a:graphicData uri="http://schemas.openxmlformats.org/drawingml/2006/table">
            <a:tbl>
              <a:tblPr firstRow="1" bandRow="1">
                <a:tableStyleId>{5C22544A-7EE6-4342-B048-85BDC9FD1C3A}</a:tableStyleId>
              </a:tblPr>
              <a:tblGrid>
                <a:gridCol w="6539948"/>
                <a:gridCol w="622852"/>
              </a:tblGrid>
              <a:tr h="370840">
                <a:tc>
                  <a:txBody>
                    <a:bodyPr/>
                    <a:lstStyle/>
                    <a:p>
                      <a:r>
                        <a:rPr lang="ar-SA" sz="3200" dirty="0" smtClean="0">
                          <a:solidFill>
                            <a:schemeClr val="tx1"/>
                          </a:solidFill>
                        </a:rPr>
                        <a:t>من عنده أقام النبي  صلى الله عليه وسلم  بقبا؟                         </a:t>
                      </a:r>
                      <a:endParaRPr lang="en-US" sz="3200" dirty="0">
                        <a:solidFill>
                          <a:schemeClr val="tx1"/>
                        </a:solidFill>
                      </a:endParaRPr>
                    </a:p>
                  </a:txBody>
                  <a:tcPr>
                    <a:solidFill>
                      <a:schemeClr val="accent4">
                        <a:lumMod val="40000"/>
                        <a:lumOff val="60000"/>
                      </a:schemeClr>
                    </a:solidFill>
                  </a:tcPr>
                </a:tc>
                <a:tc>
                  <a:txBody>
                    <a:bodyPr/>
                    <a:lstStyle/>
                    <a:p>
                      <a:r>
                        <a:rPr lang="ar-SA" sz="3200" dirty="0" smtClean="0">
                          <a:solidFill>
                            <a:schemeClr val="tx1"/>
                          </a:solidFill>
                        </a:rPr>
                        <a:t>02</a:t>
                      </a:r>
                      <a:endParaRPr lang="en-US" sz="3200" dirty="0">
                        <a:solidFill>
                          <a:schemeClr val="tx1"/>
                        </a:solidFill>
                      </a:endParaRPr>
                    </a:p>
                  </a:txBody>
                  <a:tcPr>
                    <a:solidFill>
                      <a:schemeClr val="accent4">
                        <a:lumMod val="40000"/>
                        <a:lumOff val="60000"/>
                      </a:schemeClr>
                    </a:solidFill>
                  </a:tcPr>
                </a:tc>
              </a:tr>
            </a:tbl>
          </a:graphicData>
        </a:graphic>
      </p:graphicFrame>
      <p:graphicFrame>
        <p:nvGraphicFramePr>
          <p:cNvPr id="9" name="Table 8"/>
          <p:cNvGraphicFramePr>
            <a:graphicFrameLocks noGrp="1"/>
          </p:cNvGraphicFramePr>
          <p:nvPr/>
        </p:nvGraphicFramePr>
        <p:xfrm>
          <a:off x="990600" y="2057400"/>
          <a:ext cx="7162800" cy="609600"/>
        </p:xfrm>
        <a:graphic>
          <a:graphicData uri="http://schemas.openxmlformats.org/drawingml/2006/table">
            <a:tbl>
              <a:tblPr firstRow="1" bandRow="1">
                <a:tableStyleId>{5C22544A-7EE6-4342-B048-85BDC9FD1C3A}</a:tableStyleId>
              </a:tblPr>
              <a:tblGrid>
                <a:gridCol w="6511636"/>
                <a:gridCol w="651164"/>
              </a:tblGrid>
              <a:tr h="609600">
                <a:tc>
                  <a:txBody>
                    <a:bodyPr/>
                    <a:lstStyle/>
                    <a:p>
                      <a:r>
                        <a:rPr lang="ar-SA" sz="3200" dirty="0" smtClean="0">
                          <a:solidFill>
                            <a:schemeClr val="tx1"/>
                          </a:solidFill>
                        </a:rPr>
                        <a:t>ما هو المسجد</a:t>
                      </a:r>
                      <a:r>
                        <a:rPr lang="ar-SA" sz="3200" baseline="0" dirty="0" smtClean="0">
                          <a:solidFill>
                            <a:schemeClr val="tx1"/>
                          </a:solidFill>
                        </a:rPr>
                        <a:t> الأول في الإسلام بناه المسلمون؟ </a:t>
                      </a:r>
                      <a:endParaRPr lang="en-US" sz="3200" dirty="0">
                        <a:solidFill>
                          <a:schemeClr val="tx1"/>
                        </a:solidFill>
                      </a:endParaRPr>
                    </a:p>
                  </a:txBody>
                  <a:tcPr>
                    <a:solidFill>
                      <a:schemeClr val="accent1">
                        <a:lumMod val="40000"/>
                        <a:lumOff val="60000"/>
                      </a:schemeClr>
                    </a:solidFill>
                  </a:tcPr>
                </a:tc>
                <a:tc>
                  <a:txBody>
                    <a:bodyPr/>
                    <a:lstStyle/>
                    <a:p>
                      <a:r>
                        <a:rPr lang="ar-SA" sz="3200" dirty="0" smtClean="0">
                          <a:solidFill>
                            <a:schemeClr val="tx1"/>
                          </a:solidFill>
                        </a:rPr>
                        <a:t>01</a:t>
                      </a:r>
                      <a:endParaRPr lang="en-US" sz="3200" dirty="0">
                        <a:solidFill>
                          <a:schemeClr val="tx1"/>
                        </a:solidFill>
                      </a:endParaRPr>
                    </a:p>
                  </a:txBody>
                  <a:tcPr>
                    <a:solidFill>
                      <a:schemeClr val="accent1">
                        <a:lumMod val="40000"/>
                        <a:lumOff val="60000"/>
                      </a:schemeClr>
                    </a:solidFill>
                  </a:tcPr>
                </a:tc>
              </a:tr>
            </a:tbl>
          </a:graphicData>
        </a:graphic>
      </p:graphicFrame>
      <p:graphicFrame>
        <p:nvGraphicFramePr>
          <p:cNvPr id="10" name="Table 9"/>
          <p:cNvGraphicFramePr>
            <a:graphicFrameLocks noGrp="1"/>
          </p:cNvGraphicFramePr>
          <p:nvPr/>
        </p:nvGraphicFramePr>
        <p:xfrm>
          <a:off x="990600" y="3733800"/>
          <a:ext cx="7162800" cy="685800"/>
        </p:xfrm>
        <a:graphic>
          <a:graphicData uri="http://schemas.openxmlformats.org/drawingml/2006/table">
            <a:tbl>
              <a:tblPr firstRow="1" bandRow="1">
                <a:tableStyleId>{5C22544A-7EE6-4342-B048-85BDC9FD1C3A}</a:tableStyleId>
              </a:tblPr>
              <a:tblGrid>
                <a:gridCol w="6553200"/>
                <a:gridCol w="609600"/>
              </a:tblGrid>
              <a:tr h="685800">
                <a:tc>
                  <a:txBody>
                    <a:bodyPr/>
                    <a:lstStyle/>
                    <a:p>
                      <a:r>
                        <a:rPr lang="ar-SA" sz="3200" dirty="0" smtClean="0">
                          <a:solidFill>
                            <a:schemeClr val="tx1"/>
                          </a:solidFill>
                        </a:rPr>
                        <a:t>متى و أين ألقى النبي صلى الله عليه وسلم أول خطبة</a:t>
                      </a:r>
                      <a:r>
                        <a:rPr lang="ar-SA" sz="3200" baseline="0" dirty="0" smtClean="0">
                          <a:solidFill>
                            <a:schemeClr val="tx1"/>
                          </a:solidFill>
                        </a:rPr>
                        <a:t>  في الجمعة؟ </a:t>
                      </a:r>
                      <a:endParaRPr lang="en-US" sz="3200" dirty="0">
                        <a:solidFill>
                          <a:schemeClr val="tx1"/>
                        </a:solidFill>
                      </a:endParaRPr>
                    </a:p>
                  </a:txBody>
                  <a:tcPr>
                    <a:solidFill>
                      <a:schemeClr val="accent3">
                        <a:lumMod val="60000"/>
                        <a:lumOff val="40000"/>
                      </a:schemeClr>
                    </a:solidFill>
                  </a:tcPr>
                </a:tc>
                <a:tc>
                  <a:txBody>
                    <a:bodyPr/>
                    <a:lstStyle/>
                    <a:p>
                      <a:r>
                        <a:rPr lang="ar-SA" sz="3200" dirty="0" smtClean="0">
                          <a:solidFill>
                            <a:schemeClr val="tx1"/>
                          </a:solidFill>
                        </a:rPr>
                        <a:t>03</a:t>
                      </a:r>
                      <a:endParaRPr lang="en-US" sz="3200" dirty="0">
                        <a:solidFill>
                          <a:schemeClr val="tx1"/>
                        </a:solidFill>
                      </a:endParaRPr>
                    </a:p>
                  </a:txBody>
                  <a:tcPr>
                    <a:solidFill>
                      <a:schemeClr val="accent3">
                        <a:lumMod val="60000"/>
                        <a:lumOff val="40000"/>
                      </a:schemeClr>
                    </a:solidFill>
                  </a:tcPr>
                </a:tc>
              </a:tr>
            </a:tbl>
          </a:graphicData>
        </a:graphic>
      </p:graphicFrame>
      <p:graphicFrame>
        <p:nvGraphicFramePr>
          <p:cNvPr id="11" name="Table 10"/>
          <p:cNvGraphicFramePr>
            <a:graphicFrameLocks noGrp="1"/>
          </p:cNvGraphicFramePr>
          <p:nvPr/>
        </p:nvGraphicFramePr>
        <p:xfrm>
          <a:off x="990600" y="4648200"/>
          <a:ext cx="7162800" cy="579120"/>
        </p:xfrm>
        <a:graphic>
          <a:graphicData uri="http://schemas.openxmlformats.org/drawingml/2006/table">
            <a:tbl>
              <a:tblPr firstRow="1" bandRow="1">
                <a:tableStyleId>{5C22544A-7EE6-4342-B048-85BDC9FD1C3A}</a:tableStyleId>
              </a:tblPr>
              <a:tblGrid>
                <a:gridCol w="6553200"/>
                <a:gridCol w="609600"/>
              </a:tblGrid>
              <a:tr h="370840">
                <a:tc>
                  <a:txBody>
                    <a:bodyPr/>
                    <a:lstStyle/>
                    <a:p>
                      <a:r>
                        <a:rPr lang="ar-SA" sz="3200" dirty="0" smtClean="0">
                          <a:solidFill>
                            <a:schemeClr val="tx1"/>
                          </a:solidFill>
                        </a:rPr>
                        <a:t>بين خلاصة</a:t>
                      </a:r>
                      <a:r>
                        <a:rPr lang="ar-SA" sz="3200" baseline="0" dirty="0" smtClean="0">
                          <a:solidFill>
                            <a:schemeClr val="tx1"/>
                          </a:solidFill>
                        </a:rPr>
                        <a:t> الدرس باللغة العربية                    </a:t>
                      </a:r>
                      <a:endParaRPr lang="en-US" sz="3200" dirty="0">
                        <a:solidFill>
                          <a:schemeClr val="tx1"/>
                        </a:solidFill>
                      </a:endParaRPr>
                    </a:p>
                  </a:txBody>
                  <a:tcPr>
                    <a:solidFill>
                      <a:schemeClr val="accent1">
                        <a:lumMod val="40000"/>
                        <a:lumOff val="60000"/>
                      </a:schemeClr>
                    </a:solidFill>
                  </a:tcPr>
                </a:tc>
                <a:tc>
                  <a:txBody>
                    <a:bodyPr/>
                    <a:lstStyle/>
                    <a:p>
                      <a:r>
                        <a:rPr lang="ar-SA" sz="3200" dirty="0" smtClean="0">
                          <a:solidFill>
                            <a:schemeClr val="tx1"/>
                          </a:solidFill>
                        </a:rPr>
                        <a:t>04</a:t>
                      </a:r>
                      <a:endParaRPr lang="en-US" sz="3200" dirty="0">
                        <a:solidFill>
                          <a:schemeClr val="tx1"/>
                        </a:solidFill>
                      </a:endParaRPr>
                    </a:p>
                  </a:txBody>
                  <a:tcPr>
                    <a:solidFill>
                      <a:schemeClr val="accent1">
                        <a:lumMod val="40000"/>
                        <a:lumOff val="60000"/>
                      </a:schemeClr>
                    </a:solidFill>
                  </a:tcPr>
                </a:tc>
              </a:tr>
            </a:tbl>
          </a:graphicData>
        </a:graphic>
      </p:graphicFrame>
      <p:grpSp>
        <p:nvGrpSpPr>
          <p:cNvPr id="15" name="Group 14"/>
          <p:cNvGrpSpPr/>
          <p:nvPr/>
        </p:nvGrpSpPr>
        <p:grpSpPr>
          <a:xfrm>
            <a:off x="3048000" y="762000"/>
            <a:ext cx="2514600" cy="838200"/>
            <a:chOff x="3048000" y="762000"/>
            <a:chExt cx="2514600" cy="838200"/>
          </a:xfrm>
        </p:grpSpPr>
        <p:sp>
          <p:nvSpPr>
            <p:cNvPr id="13" name="Flowchart: Terminator 12"/>
            <p:cNvSpPr/>
            <p:nvPr/>
          </p:nvSpPr>
          <p:spPr>
            <a:xfrm>
              <a:off x="3048000" y="762000"/>
              <a:ext cx="2514600" cy="838200"/>
            </a:xfrm>
            <a:prstGeom prst="flowChartTermina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TextBox 13"/>
            <p:cNvSpPr txBox="1"/>
            <p:nvPr/>
          </p:nvSpPr>
          <p:spPr>
            <a:xfrm>
              <a:off x="3733800" y="838200"/>
              <a:ext cx="1447800" cy="646331"/>
            </a:xfrm>
            <a:prstGeom prst="rect">
              <a:avLst/>
            </a:prstGeom>
            <a:noFill/>
          </p:spPr>
          <p:txBody>
            <a:bodyPr wrap="square" rtlCol="0">
              <a:spAutoFit/>
            </a:bodyPr>
            <a:lstStyle/>
            <a:p>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التقييم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6" name="Frame 15"/>
          <p:cNvSpPr/>
          <p:nvPr/>
        </p:nvSpPr>
        <p:spPr>
          <a:xfrm>
            <a:off x="0" y="-228600"/>
            <a:ext cx="9144000" cy="7086600"/>
          </a:xfrm>
          <a:prstGeom prst="frame">
            <a:avLst>
              <a:gd name="adj1" fmla="val 22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p:cNvSpPr/>
          <p:nvPr/>
        </p:nvSpPr>
        <p:spPr>
          <a:xfrm>
            <a:off x="0" y="-228600"/>
            <a:ext cx="9144000" cy="7086600"/>
          </a:xfrm>
          <a:prstGeom prst="frame">
            <a:avLst>
              <a:gd name="adj1" fmla="val 22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16" descr="z-2011040432.jpg"/>
          <p:cNvPicPr>
            <a:picLocks noChangeAspect="1"/>
          </p:cNvPicPr>
          <p:nvPr/>
        </p:nvPicPr>
        <p:blipFill>
          <a:blip r:embed="rId2"/>
          <a:stretch>
            <a:fillRect/>
          </a:stretch>
        </p:blipFill>
        <p:spPr>
          <a:xfrm>
            <a:off x="2133600" y="609600"/>
            <a:ext cx="4800600" cy="2830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p:cNvSpPr txBox="1"/>
          <p:nvPr/>
        </p:nvSpPr>
        <p:spPr>
          <a:xfrm>
            <a:off x="7162800" y="1981200"/>
            <a:ext cx="1447800" cy="646331"/>
          </a:xfrm>
          <a:prstGeom prst="rect">
            <a:avLst/>
          </a:prstGeom>
          <a:solidFill>
            <a:srgbClr val="00B050"/>
          </a:solidFill>
        </p:spPr>
        <p:txBody>
          <a:bodyPr wrap="square" rtlCol="0">
            <a:spAutoFit/>
          </a:bodyPr>
          <a:lstStyle/>
          <a:p>
            <a:pPr algn="ct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الواجب</a:t>
            </a:r>
            <a:endParaRPr lang="en-US" sz="360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19" name="TextBox 18"/>
          <p:cNvSpPr txBox="1"/>
          <p:nvPr/>
        </p:nvSpPr>
        <p:spPr>
          <a:xfrm>
            <a:off x="457200" y="1905000"/>
            <a:ext cx="1447800" cy="646331"/>
          </a:xfrm>
          <a:prstGeom prst="rect">
            <a:avLst/>
          </a:prstGeom>
          <a:solidFill>
            <a:srgbClr val="00B050"/>
          </a:solidFill>
        </p:spPr>
        <p:txBody>
          <a:bodyPr wrap="square" rtlCol="0">
            <a:spAutoFit/>
          </a:bodyPr>
          <a:lstStyle/>
          <a:p>
            <a:pPr algn="ct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المنزلي</a:t>
            </a:r>
            <a:endParaRPr lang="en-US" sz="360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21" name="TextBox 20"/>
          <p:cNvSpPr txBox="1"/>
          <p:nvPr/>
        </p:nvSpPr>
        <p:spPr>
          <a:xfrm>
            <a:off x="1524000" y="4114800"/>
            <a:ext cx="5943600" cy="1200329"/>
          </a:xfrm>
          <a:prstGeom prst="rect">
            <a:avLst/>
          </a:prstGeom>
          <a:effectLst>
            <a:glow rad="228600">
              <a:schemeClr val="accent1">
                <a:satMod val="175000"/>
                <a:alpha val="40000"/>
              </a:schemeClr>
            </a:glow>
            <a:outerShdw blurRad="38100" dist="25400" dir="5400000" algn="t" rotWithShape="0">
              <a:srgbClr val="000000">
                <a:alpha val="50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3600" b="1" dirty="0" smtClean="0"/>
              <a:t>اكتب كيف غيّرت الهجرة منعطف </a:t>
            </a:r>
          </a:p>
          <a:p>
            <a:pPr algn="ctr"/>
            <a:r>
              <a:rPr lang="ar-SA" sz="3600" b="1" dirty="0" smtClean="0"/>
              <a:t>حياة الرسول صلى الله عليه وسلم </a:t>
            </a:r>
            <a:r>
              <a:rPr lang="ar-SA" sz="3600" b="1" dirty="0" smtClean="0"/>
              <a:t>باللغة العربية </a:t>
            </a:r>
            <a:endParaRPr lang="en-US" sz="3600" b="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80">
                                          <p:stCondLst>
                                            <p:cond delay="0"/>
                                          </p:stCondLst>
                                        </p:cTn>
                                        <p:tgtEl>
                                          <p:spTgt spid="18"/>
                                        </p:tgtEl>
                                      </p:cBhvr>
                                    </p:animEffect>
                                    <p:anim calcmode="lin" valueType="num">
                                      <p:cBhvr>
                                        <p:cTn id="2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9" dur="26">
                                          <p:stCondLst>
                                            <p:cond delay="650"/>
                                          </p:stCondLst>
                                        </p:cTn>
                                        <p:tgtEl>
                                          <p:spTgt spid="18"/>
                                        </p:tgtEl>
                                      </p:cBhvr>
                                      <p:to x="100000" y="60000"/>
                                    </p:animScale>
                                    <p:animScale>
                                      <p:cBhvr>
                                        <p:cTn id="30" dur="166" decel="50000">
                                          <p:stCondLst>
                                            <p:cond delay="676"/>
                                          </p:stCondLst>
                                        </p:cTn>
                                        <p:tgtEl>
                                          <p:spTgt spid="18"/>
                                        </p:tgtEl>
                                      </p:cBhvr>
                                      <p:to x="100000" y="100000"/>
                                    </p:animScale>
                                    <p:animScale>
                                      <p:cBhvr>
                                        <p:cTn id="31" dur="26">
                                          <p:stCondLst>
                                            <p:cond delay="1312"/>
                                          </p:stCondLst>
                                        </p:cTn>
                                        <p:tgtEl>
                                          <p:spTgt spid="18"/>
                                        </p:tgtEl>
                                      </p:cBhvr>
                                      <p:to x="100000" y="80000"/>
                                    </p:animScale>
                                    <p:animScale>
                                      <p:cBhvr>
                                        <p:cTn id="32" dur="166" decel="50000">
                                          <p:stCondLst>
                                            <p:cond delay="1338"/>
                                          </p:stCondLst>
                                        </p:cTn>
                                        <p:tgtEl>
                                          <p:spTgt spid="18"/>
                                        </p:tgtEl>
                                      </p:cBhvr>
                                      <p:to x="100000" y="100000"/>
                                    </p:animScale>
                                    <p:animScale>
                                      <p:cBhvr>
                                        <p:cTn id="33" dur="26">
                                          <p:stCondLst>
                                            <p:cond delay="1642"/>
                                          </p:stCondLst>
                                        </p:cTn>
                                        <p:tgtEl>
                                          <p:spTgt spid="18"/>
                                        </p:tgtEl>
                                      </p:cBhvr>
                                      <p:to x="100000" y="90000"/>
                                    </p:animScale>
                                    <p:animScale>
                                      <p:cBhvr>
                                        <p:cTn id="34" dur="166" decel="50000">
                                          <p:stCondLst>
                                            <p:cond delay="1668"/>
                                          </p:stCondLst>
                                        </p:cTn>
                                        <p:tgtEl>
                                          <p:spTgt spid="18"/>
                                        </p:tgtEl>
                                      </p:cBhvr>
                                      <p:to x="100000" y="100000"/>
                                    </p:animScale>
                                    <p:animScale>
                                      <p:cBhvr>
                                        <p:cTn id="35" dur="26">
                                          <p:stCondLst>
                                            <p:cond delay="1808"/>
                                          </p:stCondLst>
                                        </p:cTn>
                                        <p:tgtEl>
                                          <p:spTgt spid="18"/>
                                        </p:tgtEl>
                                      </p:cBhvr>
                                      <p:to x="100000" y="95000"/>
                                    </p:animScale>
                                    <p:animScale>
                                      <p:cBhvr>
                                        <p:cTn id="36" dur="166" decel="50000">
                                          <p:stCondLst>
                                            <p:cond delay="1834"/>
                                          </p:stCondLst>
                                        </p:cTn>
                                        <p:tgtEl>
                                          <p:spTgt spid="1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ppt_w</p:attrName>
                                        </p:attrNameLst>
                                      </p:cBhvr>
                                      <p:tavLst>
                                        <p:tav tm="0">
                                          <p:val>
                                            <p:strVal val="#ppt_w*0.70"/>
                                          </p:val>
                                        </p:tav>
                                        <p:tav tm="100000">
                                          <p:val>
                                            <p:strVal val="#ppt_w"/>
                                          </p:val>
                                        </p:tav>
                                      </p:tavLst>
                                    </p:anim>
                                    <p:anim calcmode="lin" valueType="num">
                                      <p:cBhvr>
                                        <p:cTn id="42" dur="1000" fill="hold"/>
                                        <p:tgtEl>
                                          <p:spTgt spid="21"/>
                                        </p:tgtEl>
                                        <p:attrNameLst>
                                          <p:attrName>ppt_h</p:attrName>
                                        </p:attrNameLst>
                                      </p:cBhvr>
                                      <p:tavLst>
                                        <p:tav tm="0">
                                          <p:val>
                                            <p:strVal val="#ppt_h"/>
                                          </p:val>
                                        </p:tav>
                                        <p:tav tm="100000">
                                          <p:val>
                                            <p:strVal val="#ppt_h"/>
                                          </p:val>
                                        </p:tav>
                                      </p:tavLst>
                                    </p:anim>
                                    <p:animEffect transition="in" filter="fade">
                                      <p:cBhvr>
                                        <p:cTn id="4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3).jfif"/>
          <p:cNvPicPr>
            <a:picLocks noChangeAspect="1"/>
          </p:cNvPicPr>
          <p:nvPr/>
        </p:nvPicPr>
        <p:blipFill>
          <a:blip r:embed="rId2"/>
          <a:stretch>
            <a:fillRect/>
          </a:stretch>
        </p:blipFill>
        <p:spPr>
          <a:xfrm>
            <a:off x="914400" y="1524000"/>
            <a:ext cx="7315200" cy="4946561"/>
          </a:xfrm>
          <a:prstGeom prst="rect">
            <a:avLst/>
          </a:prstGeom>
        </p:spPr>
      </p:pic>
      <p:sp>
        <p:nvSpPr>
          <p:cNvPr id="4" name="Frame 3"/>
          <p:cNvSpPr/>
          <p:nvPr/>
        </p:nvSpPr>
        <p:spPr>
          <a:xfrm>
            <a:off x="0" y="0"/>
            <a:ext cx="9144000" cy="6858000"/>
          </a:xfrm>
          <a:prstGeom prst="frame">
            <a:avLst>
              <a:gd name="adj1" fmla="val 454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TextBox 4"/>
          <p:cNvSpPr txBox="1"/>
          <p:nvPr/>
        </p:nvSpPr>
        <p:spPr>
          <a:xfrm>
            <a:off x="914400" y="685800"/>
            <a:ext cx="7315200" cy="646331"/>
          </a:xfrm>
          <a:prstGeom prst="rect">
            <a:avLst/>
          </a:prstGeom>
          <a:effectLst>
            <a:innerShdw blurRad="63500" dist="50800" dir="54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ar-SA" sz="3600" b="1" dirty="0" smtClean="0"/>
              <a:t>أشكركم أيها الطلاب الأحباء لمشاركتكم بكل رغبة</a:t>
            </a:r>
            <a:endParaRPr lang="en-US" sz="3600" b="1" dirty="0"/>
          </a:p>
        </p:txBody>
      </p:sp>
      <p:sp>
        <p:nvSpPr>
          <p:cNvPr id="6" name="TextBox 5"/>
          <p:cNvSpPr txBox="1"/>
          <p:nvPr/>
        </p:nvSpPr>
        <p:spPr>
          <a:xfrm>
            <a:off x="2743200" y="1676400"/>
            <a:ext cx="3352800" cy="646331"/>
          </a:xfrm>
          <a:prstGeom prst="rect">
            <a:avLst/>
          </a:prstGeom>
          <a:solidFill>
            <a:srgbClr val="FF0000"/>
          </a:solidFill>
          <a:effectLst>
            <a:innerShdw blurRad="63500" dist="50800" dir="54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3600" b="1" dirty="0" smtClean="0"/>
              <a:t>مع السلام إلى اللقاء</a:t>
            </a:r>
            <a:endParaRPr lang="en-US" sz="3600" b="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2" presetClass="emph" presetSubtype="0" fill="hold" grpId="1" nodeType="clickEffect">
                                  <p:stCondLst>
                                    <p:cond delay="0"/>
                                  </p:stCondLst>
                                  <p:childTnLst>
                                    <p:animClr clrSpc="hsl">
                                      <p:cBhvr override="childStyle">
                                        <p:cTn id="38" dur="500" fill="hold"/>
                                        <p:tgtEl>
                                          <p:spTgt spid="6"/>
                                        </p:tgtEl>
                                        <p:attrNameLst>
                                          <p:attrName>style.color</p:attrName>
                                        </p:attrNameLst>
                                      </p:cBhvr>
                                      <p:by>
                                        <p:hsl h="-7200000" s="0" l="0"/>
                                      </p:by>
                                    </p:animClr>
                                    <p:animClr clrSpc="hsl">
                                      <p:cBhvr>
                                        <p:cTn id="39" dur="500" fill="hold"/>
                                        <p:tgtEl>
                                          <p:spTgt spid="6"/>
                                        </p:tgtEl>
                                        <p:attrNameLst>
                                          <p:attrName>fillcolor</p:attrName>
                                        </p:attrNameLst>
                                      </p:cBhvr>
                                      <p:by>
                                        <p:hsl h="-7200000" s="0" l="0"/>
                                      </p:by>
                                    </p:animClr>
                                    <p:animClr clrSpc="hsl">
                                      <p:cBhvr>
                                        <p:cTn id="40" dur="500" fill="hold"/>
                                        <p:tgtEl>
                                          <p:spTgt spid="6"/>
                                        </p:tgtEl>
                                        <p:attrNameLst>
                                          <p:attrName>stroke.color</p:attrName>
                                        </p:attrNameLst>
                                      </p:cBhvr>
                                      <p:by>
                                        <p:hsl h="-7200000" s="0" l="0"/>
                                      </p:by>
                                    </p:animClr>
                                    <p:set>
                                      <p:cBhvr>
                                        <p:cTn id="41"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0" name="Picture 9" descr="20200614_102533.jpg"/>
          <p:cNvPicPr>
            <a:picLocks noChangeAspect="1"/>
          </p:cNvPicPr>
          <p:nvPr/>
        </p:nvPicPr>
        <p:blipFill>
          <a:blip r:embed="rId2" cstate="print"/>
          <a:stretch>
            <a:fillRect/>
          </a:stretch>
        </p:blipFill>
        <p:spPr>
          <a:xfrm>
            <a:off x="6019800" y="381000"/>
            <a:ext cx="2133600" cy="27369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p:cNvSpPr txBox="1"/>
          <p:nvPr/>
        </p:nvSpPr>
        <p:spPr>
          <a:xfrm>
            <a:off x="3581400" y="990600"/>
            <a:ext cx="2057400" cy="838200"/>
          </a:xfrm>
          <a:prstGeom prst="rect">
            <a:avLst/>
          </a:prstGeom>
          <a:noFill/>
          <a:ln w="38100">
            <a:solidFill>
              <a:srgbClr val="002060"/>
            </a:solidFill>
          </a:ln>
        </p:spPr>
        <p:txBody>
          <a:bodyPr wrap="square" rtlCol="0">
            <a:spAutoFit/>
            <a:scene3d>
              <a:camera prst="perspectiveRelaxedModerately"/>
              <a:lightRig rig="threePt" dir="t"/>
            </a:scene3d>
          </a:bodyPr>
          <a:lstStyle/>
          <a:p>
            <a:r>
              <a:rPr lang="ar-SA" sz="4800" dirty="0" smtClean="0">
                <a:ln>
                  <a:solidFill>
                    <a:srgbClr val="002060"/>
                  </a:solidFill>
                </a:ln>
                <a:solidFill>
                  <a:srgbClr val="002060"/>
                </a:solidFill>
                <a:latin typeface="Arial" pitchFamily="34" charset="0"/>
                <a:cs typeface="Arial" pitchFamily="34" charset="0"/>
              </a:rPr>
              <a:t>التعريف</a:t>
            </a:r>
            <a:r>
              <a:rPr lang="ar-SA" sz="4800" dirty="0" smtClean="0">
                <a:latin typeface="Arial" pitchFamily="34" charset="0"/>
                <a:cs typeface="Arial" pitchFamily="34" charset="0"/>
              </a:rPr>
              <a:t> </a:t>
            </a:r>
            <a:endParaRPr lang="en-US" sz="4800" dirty="0">
              <a:latin typeface="Arial" pitchFamily="34" charset="0"/>
              <a:cs typeface="Arial" pitchFamily="34" charset="0"/>
            </a:endParaRPr>
          </a:p>
        </p:txBody>
      </p:sp>
      <p:pic>
        <p:nvPicPr>
          <p:cNvPr id="16" name="Picture 15" descr="images.jfif"/>
          <p:cNvPicPr>
            <a:picLocks noChangeAspect="1"/>
          </p:cNvPicPr>
          <p:nvPr/>
        </p:nvPicPr>
        <p:blipFill>
          <a:blip r:embed="rId3"/>
          <a:stretch>
            <a:fillRect/>
          </a:stretch>
        </p:blipFill>
        <p:spPr>
          <a:xfrm>
            <a:off x="4191000" y="2057400"/>
            <a:ext cx="914400" cy="4419600"/>
          </a:xfrm>
          <a:prstGeom prst="rect">
            <a:avLst/>
          </a:prstGeom>
        </p:spPr>
      </p:pic>
      <p:pic>
        <p:nvPicPr>
          <p:cNvPr id="18" name="Picture 17" descr="20210105_031108.jpg"/>
          <p:cNvPicPr>
            <a:picLocks noChangeAspect="1"/>
          </p:cNvPicPr>
          <p:nvPr/>
        </p:nvPicPr>
        <p:blipFill>
          <a:blip r:embed="rId4" cstate="print"/>
          <a:stretch>
            <a:fillRect/>
          </a:stretch>
        </p:blipFill>
        <p:spPr>
          <a:xfrm rot="16200000">
            <a:off x="786913" y="737087"/>
            <a:ext cx="2769574"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TextBox 20"/>
          <p:cNvSpPr txBox="1"/>
          <p:nvPr/>
        </p:nvSpPr>
        <p:spPr>
          <a:xfrm>
            <a:off x="5334000" y="3200400"/>
            <a:ext cx="3352800"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ar-SA" sz="2800" b="1" dirty="0" smtClean="0"/>
              <a:t>محمد مزمل الحق المعروف</a:t>
            </a:r>
          </a:p>
          <a:p>
            <a:r>
              <a:rPr lang="ar-SA" sz="2400" dirty="0" smtClean="0"/>
              <a:t>محاضر اللغة العربية            </a:t>
            </a:r>
          </a:p>
          <a:p>
            <a:r>
              <a:rPr lang="ar-SA" sz="2400" dirty="0" smtClean="0"/>
              <a:t>بنغورة سينير مدرسة            </a:t>
            </a:r>
          </a:p>
          <a:p>
            <a:r>
              <a:rPr lang="ar-SA" sz="2400" dirty="0" smtClean="0"/>
              <a:t>بوالخالي – شيتاغونغ            </a:t>
            </a:r>
          </a:p>
          <a:p>
            <a:r>
              <a:rPr lang="en-US" sz="2400" dirty="0" smtClean="0"/>
              <a:t>  </a:t>
            </a:r>
            <a:r>
              <a:rPr lang="ar-SA" sz="2400" dirty="0" smtClean="0"/>
              <a:t> رقم الجوال:     </a:t>
            </a:r>
            <a:r>
              <a:rPr lang="ar-SA" dirty="0" smtClean="0"/>
              <a:t>01818626735</a:t>
            </a:r>
            <a:endParaRPr lang="ar-SA" sz="1200" dirty="0" smtClean="0"/>
          </a:p>
          <a:p>
            <a:pPr algn="ctr"/>
            <a:r>
              <a:rPr lang="ar-SA" sz="2000" dirty="0" smtClean="0"/>
              <a:t>ا</a:t>
            </a:r>
            <a:r>
              <a:rPr lang="ar-SA" sz="2400" dirty="0" smtClean="0"/>
              <a:t>لبريد الإلكتروني</a:t>
            </a:r>
            <a:endParaRPr lang="ar-SA" sz="2000" dirty="0" smtClean="0"/>
          </a:p>
          <a:p>
            <a:pPr algn="ctr"/>
            <a:r>
              <a:rPr lang="en-US" sz="2000" dirty="0" smtClean="0">
                <a:solidFill>
                  <a:srgbClr val="FF0000"/>
                </a:solidFill>
                <a:hlinkClick r:id="rId5"/>
              </a:rPr>
              <a:t>m.marufctg@gmail.com</a:t>
            </a:r>
            <a:endParaRPr lang="en-US" sz="2000" dirty="0" smtClean="0">
              <a:solidFill>
                <a:srgbClr val="FF0000"/>
              </a:solidFill>
            </a:endParaRPr>
          </a:p>
          <a:p>
            <a:pPr algn="ctr"/>
            <a:r>
              <a:rPr lang="en-US" sz="2000" dirty="0" err="1" smtClean="0"/>
              <a:t>Youtube</a:t>
            </a:r>
            <a:r>
              <a:rPr lang="en-US" sz="2000" dirty="0" smtClean="0"/>
              <a:t>: Online Class </a:t>
            </a:r>
            <a:r>
              <a:rPr lang="en-US" sz="2000" dirty="0" err="1" smtClean="0"/>
              <a:t>Maruf</a:t>
            </a:r>
            <a:endParaRPr lang="en-US" sz="2000" dirty="0"/>
          </a:p>
        </p:txBody>
      </p:sp>
      <p:sp>
        <p:nvSpPr>
          <p:cNvPr id="32" name="TextBox 31"/>
          <p:cNvSpPr txBox="1"/>
          <p:nvPr/>
        </p:nvSpPr>
        <p:spPr>
          <a:xfrm>
            <a:off x="381000" y="3200400"/>
            <a:ext cx="3581400"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ar-SA" sz="2800" b="1" dirty="0" smtClean="0"/>
          </a:p>
          <a:p>
            <a:r>
              <a:rPr lang="ar-SA" sz="2800" b="1" dirty="0" smtClean="0"/>
              <a:t>الصف : العالم                    </a:t>
            </a:r>
          </a:p>
          <a:p>
            <a:r>
              <a:rPr lang="ar-SA" sz="2800" dirty="0" smtClean="0"/>
              <a:t>المادة:اللغة العربية الاتصالية  </a:t>
            </a:r>
          </a:p>
          <a:p>
            <a:r>
              <a:rPr lang="ar-SA" sz="2800" dirty="0" smtClean="0"/>
              <a:t>الوقت : 40 دقيقة               </a:t>
            </a:r>
            <a:endParaRPr lang="ar-SA" sz="2800" dirty="0" smtClean="0"/>
          </a:p>
          <a:p>
            <a:r>
              <a:rPr lang="bn-IN" sz="2800" dirty="0" smtClean="0"/>
              <a:t>          </a:t>
            </a:r>
            <a:r>
              <a:rPr lang="en-US" sz="2800" dirty="0" smtClean="0"/>
              <a:t>31/01/2021</a:t>
            </a:r>
            <a:r>
              <a:rPr lang="ar-SA" sz="2800" dirty="0" smtClean="0"/>
              <a:t> التاريخ :                         </a:t>
            </a: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1000" fill="hold"/>
                                        <p:tgtEl>
                                          <p:spTgt spid="32"/>
                                        </p:tgtEl>
                                        <p:attrNameLst>
                                          <p:attrName>ppt_w</p:attrName>
                                        </p:attrNameLst>
                                      </p:cBhvr>
                                      <p:tavLst>
                                        <p:tav tm="0">
                                          <p:val>
                                            <p:strVal val="#ppt_w*0.70"/>
                                          </p:val>
                                        </p:tav>
                                        <p:tav tm="100000">
                                          <p:val>
                                            <p:strVal val="#ppt_w"/>
                                          </p:val>
                                        </p:tav>
                                      </p:tavLst>
                                    </p:anim>
                                    <p:anim calcmode="lin" valueType="num">
                                      <p:cBhvr>
                                        <p:cTn id="15" dur="1000" fill="hold"/>
                                        <p:tgtEl>
                                          <p:spTgt spid="32"/>
                                        </p:tgtEl>
                                        <p:attrNameLst>
                                          <p:attrName>ppt_h</p:attrName>
                                        </p:attrNameLst>
                                      </p:cBhvr>
                                      <p:tavLst>
                                        <p:tav tm="0">
                                          <p:val>
                                            <p:strVal val="#ppt_h"/>
                                          </p:val>
                                        </p:tav>
                                        <p:tav tm="100000">
                                          <p:val>
                                            <p:strVal val="#ppt_h"/>
                                          </p:val>
                                        </p:tav>
                                      </p:tavLst>
                                    </p:anim>
                                    <p:animEffect transition="in" filter="fade">
                                      <p:cBhvr>
                                        <p:cTn id="1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142216-2109780320.jpg"/>
          <p:cNvPicPr>
            <a:picLocks noChangeAspect="1"/>
          </p:cNvPicPr>
          <p:nvPr/>
        </p:nvPicPr>
        <p:blipFill>
          <a:blip r:embed="rId3"/>
          <a:stretch>
            <a:fillRect/>
          </a:stretch>
        </p:blipFill>
        <p:spPr>
          <a:xfrm>
            <a:off x="381000" y="1371600"/>
            <a:ext cx="4202675"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descr="166346_1612.jpg"/>
          <p:cNvPicPr>
            <a:picLocks noChangeAspect="1"/>
          </p:cNvPicPr>
          <p:nvPr/>
        </p:nvPicPr>
        <p:blipFill>
          <a:blip r:embed="rId4"/>
          <a:stretch>
            <a:fillRect/>
          </a:stretch>
        </p:blipFill>
        <p:spPr>
          <a:xfrm>
            <a:off x="4800600" y="1371600"/>
            <a:ext cx="40386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Frame 19"/>
          <p:cNvSpPr/>
          <p:nvPr/>
        </p:nvSpPr>
        <p:spPr>
          <a:xfrm>
            <a:off x="0" y="0"/>
            <a:ext cx="9144000" cy="6858000"/>
          </a:xfrm>
          <a:prstGeom prst="frame">
            <a:avLst>
              <a:gd name="adj1" fmla="val 1495"/>
            </a:avLst>
          </a:prstGeom>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1447800" y="533400"/>
            <a:ext cx="5791200" cy="584775"/>
          </a:xfrm>
          <a:prstGeom prst="rect">
            <a:avLst/>
          </a:prstGeom>
          <a:solidFill>
            <a:schemeClr val="bg1">
              <a:lumMod val="95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SA" sz="3200" b="1" cap="all" dirty="0" smtClean="0">
                <a:ln w="0"/>
                <a:solidFill>
                  <a:srgbClr val="002060"/>
                </a:solidFill>
                <a:effectLst>
                  <a:reflection blurRad="12700" stA="50000" endPos="50000" dist="5000" dir="5400000" sy="-100000" rotWithShape="0"/>
                </a:effectLst>
                <a:latin typeface="Arial" pitchFamily="34" charset="0"/>
                <a:cs typeface="Arial" pitchFamily="34" charset="0"/>
              </a:rPr>
              <a:t>انظروا الى الصور التالية و تفكروا عنها  </a:t>
            </a:r>
            <a:endParaRPr lang="en-US" sz="3200" b="1" cap="all" dirty="0">
              <a:ln w="0"/>
              <a:solidFill>
                <a:srgbClr val="002060"/>
              </a:solidFill>
              <a:effectLst>
                <a:reflection blurRad="12700" stA="50000" endPos="50000" dist="5000" dir="5400000" sy="-100000" rotWithShape="0"/>
              </a:effectLst>
              <a:latin typeface="Arial" pitchFamily="34" charset="0"/>
              <a:cs typeface="Arial" pitchFamily="34" charset="0"/>
            </a:endParaRPr>
          </a:p>
        </p:txBody>
      </p:sp>
      <p:graphicFrame>
        <p:nvGraphicFramePr>
          <p:cNvPr id="8" name="Object 7">
            <a:hlinkClick r:id="" action="ppaction://ole?verb=0"/>
          </p:cNvPr>
          <p:cNvGraphicFramePr>
            <a:graphicFrameLocks noChangeAspect="1"/>
          </p:cNvGraphicFramePr>
          <p:nvPr/>
        </p:nvGraphicFramePr>
        <p:xfrm>
          <a:off x="1981200" y="5257800"/>
          <a:ext cx="914400" cy="771525"/>
        </p:xfrm>
        <a:graphic>
          <a:graphicData uri="http://schemas.openxmlformats.org/presentationml/2006/ole">
            <p:oleObj spid="_x0000_s1026" name="Packager Shell Object" showAsIcon="1" r:id="rId5" imgW="914400" imgH="771480" progId="Package">
              <p:embed/>
            </p:oleObj>
          </a:graphicData>
        </a:graphic>
      </p:graphicFrame>
      <p:sp>
        <p:nvSpPr>
          <p:cNvPr id="10" name="Pentagon 9"/>
          <p:cNvSpPr/>
          <p:nvPr/>
        </p:nvSpPr>
        <p:spPr>
          <a:xfrm rot="10800000">
            <a:off x="3200400" y="5334000"/>
            <a:ext cx="2819400" cy="609600"/>
          </a:xfrm>
          <a:prstGeom prst="homePlate">
            <a:avLst/>
          </a:prstGeom>
          <a:solidFill>
            <a:srgbClr val="0070C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429000" y="5334000"/>
            <a:ext cx="2667000" cy="584775"/>
          </a:xfrm>
          <a:prstGeom prst="rect">
            <a:avLst/>
          </a:prstGeom>
          <a:noFill/>
        </p:spPr>
        <p:txBody>
          <a:bodyPr wrap="square" rtlCol="0">
            <a:spAutoFit/>
          </a:bodyPr>
          <a:lstStyle/>
          <a:p>
            <a:r>
              <a:rPr lang="ar-SA" sz="3200" dirty="0" smtClean="0">
                <a:solidFill>
                  <a:schemeClr val="bg1"/>
                </a:solidFill>
              </a:rPr>
              <a:t>هيا نستمتع بالفيديو</a:t>
            </a:r>
            <a:endParaRPr lang="en-US" sz="3200"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strVal val="#ppt_w*0.70"/>
                                          </p:val>
                                        </p:tav>
                                        <p:tav tm="100000">
                                          <p:val>
                                            <p:strVal val="#ppt_w"/>
                                          </p:val>
                                        </p:tav>
                                      </p:tavLst>
                                    </p:anim>
                                    <p:anim calcmode="lin" valueType="num">
                                      <p:cBhvr>
                                        <p:cTn id="26" dur="1000" fill="hold"/>
                                        <p:tgtEl>
                                          <p:spTgt spid="16"/>
                                        </p:tgtEl>
                                        <p:attrNameLst>
                                          <p:attrName>ppt_h</p:attrName>
                                        </p:attrNameLst>
                                      </p:cBhvr>
                                      <p:tavLst>
                                        <p:tav tm="0">
                                          <p:val>
                                            <p:strVal val="#ppt_h"/>
                                          </p:val>
                                        </p:tav>
                                        <p:tav tm="100000">
                                          <p:val>
                                            <p:strVal val="#ppt_h"/>
                                          </p:val>
                                        </p:tav>
                                      </p:tavLst>
                                    </p:anim>
                                    <p:animEffect transition="in" filter="fade">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Left)">
                                      <p:cBhvr>
                                        <p:cTn id="39" dur="500"/>
                                        <p:tgtEl>
                                          <p:spTgt spid="11"/>
                                        </p:tgtEl>
                                      </p:cBhvr>
                                    </p:animEffect>
                                  </p:childTnLst>
                                </p:cTn>
                              </p:par>
                              <p:par>
                                <p:cTn id="40" presetID="18" presetClass="entr" presetSubtype="12"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9144000" cy="6858000"/>
          </a:xfrm>
          <a:prstGeom prst="frame">
            <a:avLst>
              <a:gd name="adj1" fmla="val 1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64333be087a3f3e58e625a497f3d2a61.jpg"/>
          <p:cNvPicPr>
            <a:picLocks noChangeAspect="1"/>
          </p:cNvPicPr>
          <p:nvPr/>
        </p:nvPicPr>
        <p:blipFill>
          <a:blip r:embed="rId2"/>
          <a:srcRect l="9249" t="3970"/>
          <a:stretch>
            <a:fillRect/>
          </a:stretch>
        </p:blipFill>
        <p:spPr>
          <a:xfrm>
            <a:off x="152400" y="152400"/>
            <a:ext cx="4114800" cy="5029200"/>
          </a:xfrm>
          <a:prstGeom prst="rect">
            <a:avLst/>
          </a:prstGeom>
        </p:spPr>
      </p:pic>
      <p:pic>
        <p:nvPicPr>
          <p:cNvPr id="12" name="Picture 11" descr="64333be087a3f3e58e625a497f3d2a61.jpg"/>
          <p:cNvPicPr>
            <a:picLocks noChangeAspect="1"/>
          </p:cNvPicPr>
          <p:nvPr/>
        </p:nvPicPr>
        <p:blipFill>
          <a:blip r:embed="rId2"/>
          <a:srcRect l="9249" t="3970"/>
          <a:stretch>
            <a:fillRect/>
          </a:stretch>
        </p:blipFill>
        <p:spPr>
          <a:xfrm rot="5400000">
            <a:off x="4133850" y="285750"/>
            <a:ext cx="5029200" cy="4762500"/>
          </a:xfrm>
          <a:prstGeom prst="rect">
            <a:avLst/>
          </a:prstGeom>
        </p:spPr>
      </p:pic>
      <p:sp>
        <p:nvSpPr>
          <p:cNvPr id="11" name="TextBox 10"/>
          <p:cNvSpPr txBox="1"/>
          <p:nvPr/>
        </p:nvSpPr>
        <p:spPr>
          <a:xfrm>
            <a:off x="1447800" y="2590800"/>
            <a:ext cx="6400800" cy="2308324"/>
          </a:xfrm>
          <a:prstGeom prst="rect">
            <a:avLst/>
          </a:prstGeom>
          <a:noFill/>
        </p:spPr>
        <p:txBody>
          <a:bodyPr wrap="square" rtlCol="0">
            <a:spAutoFit/>
          </a:bodyPr>
          <a:lstStyle/>
          <a:p>
            <a:pPr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rPr>
              <a:t>خطبة الرسول </a:t>
            </a: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ﷺ </a:t>
            </a: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rPr>
              <a:t>لأول جمعة في مسجد قبا</a:t>
            </a:r>
          </a:p>
          <a:p>
            <a:pPr algn="ctr"/>
            <a:r>
              <a:rPr lang="ar-SA" sz="3600" dirty="0" smtClean="0">
                <a:solidFill>
                  <a:srgbClr val="FF0000"/>
                </a:solidFill>
                <a:latin typeface="Arabic Typesetting" pitchFamily="66" charset="-78"/>
              </a:rPr>
              <a:t>الوحدة: الأولى</a:t>
            </a:r>
          </a:p>
          <a:p>
            <a:pPr algn="ctr"/>
            <a:r>
              <a:rPr lang="ar-SA" sz="3600" dirty="0" smtClean="0">
                <a:solidFill>
                  <a:srgbClr val="C00000"/>
                </a:solidFill>
                <a:latin typeface="Arabic Typesetting" pitchFamily="66" charset="-78"/>
              </a:rPr>
              <a:t>الدرس: الأول</a:t>
            </a:r>
          </a:p>
          <a:p>
            <a:pPr algn="ctr"/>
            <a:r>
              <a:rPr lang="ar-SA" sz="3600" dirty="0" smtClean="0">
                <a:solidFill>
                  <a:srgbClr val="0070C0"/>
                </a:solidFill>
                <a:latin typeface="Arabic Typesetting" pitchFamily="66" charset="-78"/>
              </a:rPr>
              <a:t>درسنا اليوم: مقدمة الخطبة  </a:t>
            </a:r>
            <a:r>
              <a:rPr lang="en-US" sz="3600" dirty="0" smtClean="0">
                <a:solidFill>
                  <a:srgbClr val="0070C0"/>
                </a:solidFill>
              </a:rPr>
              <a:t> </a:t>
            </a:r>
            <a:r>
              <a:rPr lang="en-US" sz="3600" dirty="0" smtClean="0">
                <a:solidFill>
                  <a:srgbClr val="0070C0"/>
                </a:solidFill>
                <a:latin typeface="Arabic Typesetting" pitchFamily="66" charset="-78"/>
              </a:rPr>
              <a:t> </a:t>
            </a:r>
            <a:endParaRPr lang="en-US" sz="3600" dirty="0">
              <a:solidFill>
                <a:srgbClr val="0070C0"/>
              </a:solidFill>
              <a:latin typeface="Arabic Typesetting" pitchFamily="66" charset="-78"/>
            </a:endParaRPr>
          </a:p>
        </p:txBody>
      </p:sp>
      <p:sp>
        <p:nvSpPr>
          <p:cNvPr id="13" name="TextBox 12"/>
          <p:cNvSpPr txBox="1"/>
          <p:nvPr/>
        </p:nvSpPr>
        <p:spPr>
          <a:xfrm>
            <a:off x="2971800" y="1600200"/>
            <a:ext cx="3048000" cy="769441"/>
          </a:xfrm>
          <a:prstGeom prst="rect">
            <a:avLst/>
          </a:prstGeom>
          <a:solidFill>
            <a:srgbClr val="0070C0"/>
          </a:solidFill>
          <a:scene3d>
            <a:camera prst="orthographicFront"/>
            <a:lightRig rig="threePt" dir="t"/>
          </a:scene3d>
          <a:sp3d>
            <a:bevelT/>
          </a:sp3d>
        </p:spPr>
        <p:txBody>
          <a:bodyPr wrap="square" rtlCol="0">
            <a:spAutoFit/>
          </a:bodyPr>
          <a:lstStyle/>
          <a:p>
            <a:pPr algn="ctr"/>
            <a:r>
              <a:rPr lang="ar-SA"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إعلان الدرس</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strVal val="#ppt_w*0.70"/>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3276600" y="228600"/>
            <a:ext cx="2667000" cy="1219200"/>
          </a:xfrm>
          <a:prstGeom prst="flowChartPunchedTap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TextBox 4"/>
          <p:cNvSpPr txBox="1"/>
          <p:nvPr/>
        </p:nvSpPr>
        <p:spPr>
          <a:xfrm>
            <a:off x="3200400" y="457200"/>
            <a:ext cx="2590800" cy="707886"/>
          </a:xfrm>
          <a:prstGeom prst="rect">
            <a:avLst/>
          </a:prstGeom>
          <a:noFill/>
        </p:spPr>
        <p:txBody>
          <a:bodyPr wrap="square" rtlCol="0">
            <a:spAutoFit/>
          </a:bodyPr>
          <a:lstStyle/>
          <a:p>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نتائج الدرس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1600200" y="1600200"/>
            <a:ext cx="5562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r-SA" sz="3600" dirty="0" smtClean="0">
                <a:latin typeface="Arial" pitchFamily="34" charset="0"/>
                <a:cs typeface="Arial" pitchFamily="34" charset="0"/>
              </a:rPr>
              <a:t>يستطيع الطلاب بعد نهاية الدرس ...</a:t>
            </a:r>
            <a:endParaRPr lang="en-US" sz="3600" dirty="0">
              <a:latin typeface="Arial" pitchFamily="34" charset="0"/>
              <a:cs typeface="Arial" pitchFamily="34" charset="0"/>
            </a:endParaRPr>
          </a:p>
        </p:txBody>
      </p:sp>
      <p:sp>
        <p:nvSpPr>
          <p:cNvPr id="7" name="TextBox 6"/>
          <p:cNvSpPr txBox="1"/>
          <p:nvPr/>
        </p:nvSpPr>
        <p:spPr>
          <a:xfrm>
            <a:off x="533400" y="2438400"/>
            <a:ext cx="75438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ar-SA" sz="3200" dirty="0" smtClean="0">
                <a:solidFill>
                  <a:schemeClr val="tx1"/>
                </a:solidFill>
                <a:latin typeface="Arial" pitchFamily="34" charset="0"/>
                <a:cs typeface="Arial" pitchFamily="34" charset="0"/>
              </a:rPr>
              <a:t>أن يقرؤوا العبارات نطقا صحيحا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9" name="TextBox 8"/>
          <p:cNvSpPr txBox="1"/>
          <p:nvPr/>
        </p:nvSpPr>
        <p:spPr>
          <a:xfrm>
            <a:off x="533400" y="4419600"/>
            <a:ext cx="7543800" cy="584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ar-SA" sz="3200" dirty="0" smtClean="0">
                <a:solidFill>
                  <a:schemeClr val="tx1"/>
                </a:solidFill>
                <a:latin typeface="Arial" pitchFamily="34" charset="0"/>
                <a:cs typeface="Arial" pitchFamily="34" charset="0"/>
              </a:rPr>
              <a:t>أن يبينوا خلاصة العبارات باللغة العربية                   </a:t>
            </a:r>
            <a:endParaRPr lang="en-US" sz="3200" dirty="0">
              <a:solidFill>
                <a:schemeClr val="tx1"/>
              </a:solidFill>
              <a:latin typeface="Arial" pitchFamily="34" charset="0"/>
              <a:cs typeface="Arial" pitchFamily="34" charset="0"/>
            </a:endParaRPr>
          </a:p>
        </p:txBody>
      </p:sp>
      <p:sp>
        <p:nvSpPr>
          <p:cNvPr id="10" name="TextBox 9"/>
          <p:cNvSpPr txBox="1"/>
          <p:nvPr/>
        </p:nvSpPr>
        <p:spPr>
          <a:xfrm>
            <a:off x="533400" y="5181600"/>
            <a:ext cx="7543800"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أن يقولوا مختصر تاريخ التأسيس لأول مسجد في الإسلام</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3" name="Sun 12"/>
          <p:cNvSpPr/>
          <p:nvPr/>
        </p:nvSpPr>
        <p:spPr>
          <a:xfrm>
            <a:off x="8229600" y="2438400"/>
            <a:ext cx="685800" cy="685800"/>
          </a:xfrm>
          <a:prstGeom prst="sun">
            <a:avLst>
              <a:gd name="adj" fmla="val 15476"/>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382000" y="2514600"/>
            <a:ext cx="304800" cy="523220"/>
          </a:xfrm>
          <a:prstGeom prst="rect">
            <a:avLst/>
          </a:prstGeom>
          <a:noFill/>
        </p:spPr>
        <p:txBody>
          <a:bodyPr wrap="square" rtlCol="0">
            <a:spAutoFit/>
          </a:bodyPr>
          <a:lstStyle/>
          <a:p>
            <a:r>
              <a:rPr lang="ar-SA" sz="2800" b="1" dirty="0" smtClean="0">
                <a:solidFill>
                  <a:schemeClr val="bg1"/>
                </a:solidFill>
              </a:rPr>
              <a:t>1</a:t>
            </a:r>
            <a:endParaRPr lang="en-US" sz="2800" b="1" dirty="0">
              <a:solidFill>
                <a:schemeClr val="bg1"/>
              </a:solidFill>
            </a:endParaRPr>
          </a:p>
        </p:txBody>
      </p:sp>
      <p:sp>
        <p:nvSpPr>
          <p:cNvPr id="15" name="Sun 14"/>
          <p:cNvSpPr/>
          <p:nvPr/>
        </p:nvSpPr>
        <p:spPr>
          <a:xfrm>
            <a:off x="8229600" y="3352800"/>
            <a:ext cx="685800" cy="685800"/>
          </a:xfrm>
          <a:prstGeom prst="sun">
            <a:avLst>
              <a:gd name="adj" fmla="val 15476"/>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n 15"/>
          <p:cNvSpPr/>
          <p:nvPr/>
        </p:nvSpPr>
        <p:spPr>
          <a:xfrm>
            <a:off x="8229600" y="4419600"/>
            <a:ext cx="685800" cy="685800"/>
          </a:xfrm>
          <a:prstGeom prst="sun">
            <a:avLst>
              <a:gd name="adj" fmla="val 15476"/>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n 16"/>
          <p:cNvSpPr/>
          <p:nvPr/>
        </p:nvSpPr>
        <p:spPr>
          <a:xfrm>
            <a:off x="8229600" y="5181600"/>
            <a:ext cx="685800" cy="685800"/>
          </a:xfrm>
          <a:prstGeom prst="sun">
            <a:avLst>
              <a:gd name="adj" fmla="val 1547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382000" y="3429000"/>
            <a:ext cx="304800" cy="523220"/>
          </a:xfrm>
          <a:prstGeom prst="rect">
            <a:avLst/>
          </a:prstGeom>
          <a:noFill/>
        </p:spPr>
        <p:txBody>
          <a:bodyPr wrap="square" rtlCol="0">
            <a:spAutoFit/>
          </a:bodyPr>
          <a:lstStyle/>
          <a:p>
            <a:r>
              <a:rPr lang="ar-SA" sz="2800" b="1" dirty="0" smtClean="0">
                <a:solidFill>
                  <a:schemeClr val="bg1"/>
                </a:solidFill>
              </a:rPr>
              <a:t>2</a:t>
            </a:r>
            <a:endParaRPr lang="en-US" sz="2800" b="1" dirty="0">
              <a:solidFill>
                <a:schemeClr val="bg1"/>
              </a:solidFill>
            </a:endParaRPr>
          </a:p>
        </p:txBody>
      </p:sp>
      <p:sp>
        <p:nvSpPr>
          <p:cNvPr id="20" name="TextBox 19"/>
          <p:cNvSpPr txBox="1"/>
          <p:nvPr/>
        </p:nvSpPr>
        <p:spPr>
          <a:xfrm>
            <a:off x="8382000" y="4495800"/>
            <a:ext cx="304800" cy="523220"/>
          </a:xfrm>
          <a:prstGeom prst="rect">
            <a:avLst/>
          </a:prstGeom>
          <a:noFill/>
        </p:spPr>
        <p:txBody>
          <a:bodyPr wrap="square" rtlCol="0">
            <a:spAutoFit/>
          </a:bodyPr>
          <a:lstStyle/>
          <a:p>
            <a:r>
              <a:rPr lang="ar-SA" sz="2800" b="1" dirty="0" smtClean="0">
                <a:solidFill>
                  <a:schemeClr val="bg1"/>
                </a:solidFill>
              </a:rPr>
              <a:t>3</a:t>
            </a:r>
            <a:endParaRPr lang="en-US" sz="2800" b="1" dirty="0">
              <a:solidFill>
                <a:schemeClr val="bg1"/>
              </a:solidFill>
            </a:endParaRPr>
          </a:p>
        </p:txBody>
      </p:sp>
      <p:sp>
        <p:nvSpPr>
          <p:cNvPr id="21" name="TextBox 20"/>
          <p:cNvSpPr txBox="1"/>
          <p:nvPr/>
        </p:nvSpPr>
        <p:spPr>
          <a:xfrm>
            <a:off x="8382000" y="5257800"/>
            <a:ext cx="228600" cy="523220"/>
          </a:xfrm>
          <a:prstGeom prst="rect">
            <a:avLst/>
          </a:prstGeom>
          <a:noFill/>
        </p:spPr>
        <p:txBody>
          <a:bodyPr wrap="square" rtlCol="0">
            <a:spAutoFit/>
          </a:bodyPr>
          <a:lstStyle/>
          <a:p>
            <a:r>
              <a:rPr lang="ar-SA" sz="2800" b="1" dirty="0" smtClean="0">
                <a:solidFill>
                  <a:schemeClr val="bg1"/>
                </a:solidFill>
              </a:rPr>
              <a:t>4</a:t>
            </a:r>
            <a:endParaRPr lang="en-US" sz="2800" b="1" dirty="0">
              <a:solidFill>
                <a:schemeClr val="bg1"/>
              </a:solidFill>
            </a:endParaRPr>
          </a:p>
        </p:txBody>
      </p:sp>
      <p:sp>
        <p:nvSpPr>
          <p:cNvPr id="25" name="TextBox 24"/>
          <p:cNvSpPr txBox="1"/>
          <p:nvPr/>
        </p:nvSpPr>
        <p:spPr>
          <a:xfrm>
            <a:off x="533400" y="3200400"/>
            <a:ext cx="7543800"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أن يقولوا معاني الكلمات الجديدة  بإيراد الألفاظ المترادفة      مع تحقيق مطلوب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6" name="Frame 25"/>
          <p:cNvSpPr/>
          <p:nvPr/>
        </p:nvSpPr>
        <p:spPr>
          <a:xfrm>
            <a:off x="0" y="0"/>
            <a:ext cx="9144000" cy="6858000"/>
          </a:xfrm>
          <a:prstGeom prst="frame">
            <a:avLst>
              <a:gd name="adj1" fmla="val 11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strVal val="#ppt_w*0.70"/>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Effect transition="in" filter="fade">
                                      <p:cBhvr>
                                        <p:cTn id="43" dur="10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strips(down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strips(downLeft)">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strips(downLeft)">
                                      <p:cBhvr>
                                        <p:cTn id="76" dur="5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strips(downLeft)">
                                      <p:cBhvr>
                                        <p:cTn id="8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9" grpId="0" animBg="1"/>
      <p:bldP spid="10" grpId="0" animBg="1"/>
      <p:bldP spid="13" grpId="0" animBg="1"/>
      <p:bldP spid="15" grpId="0" animBg="1"/>
      <p:bldP spid="16" grpId="0" animBg="1"/>
      <p:bldP spid="17"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sp>
          <p:nvSpPr>
            <p:cNvPr id="4" name="Frame 3"/>
            <p:cNvSpPr/>
            <p:nvPr/>
          </p:nvSpPr>
          <p:spPr>
            <a:xfrm>
              <a:off x="0" y="0"/>
              <a:ext cx="9144000" cy="6858000"/>
            </a:xfrm>
            <a:prstGeom prst="frame">
              <a:avLst>
                <a:gd name="adj1" fmla="val 648"/>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136068457_451037532948325_4586415041387156630_n.jpg"/>
            <p:cNvPicPr>
              <a:picLocks noChangeAspect="1"/>
            </p:cNvPicPr>
            <p:nvPr/>
          </p:nvPicPr>
          <p:blipFill>
            <a:blip r:embed="rId2"/>
            <a:stretch>
              <a:fillRect/>
            </a:stretch>
          </p:blipFill>
          <p:spPr>
            <a:xfrm>
              <a:off x="228600" y="838200"/>
              <a:ext cx="8686800" cy="5791200"/>
            </a:xfrm>
            <a:prstGeom prst="rect">
              <a:avLst/>
            </a:prstGeom>
          </p:spPr>
        </p:pic>
      </p:grpSp>
      <p:pic>
        <p:nvPicPr>
          <p:cNvPr id="8" name="Picture 7" descr="unnamed (1).jpg"/>
          <p:cNvPicPr>
            <a:picLocks noChangeAspect="1"/>
          </p:cNvPicPr>
          <p:nvPr/>
        </p:nvPicPr>
        <p:blipFill>
          <a:blip r:embed="rId3"/>
          <a:stretch>
            <a:fillRect/>
          </a:stretch>
        </p:blipFill>
        <p:spPr>
          <a:xfrm rot="285345">
            <a:off x="3969411" y="1265159"/>
            <a:ext cx="4876800" cy="2209800"/>
          </a:xfrm>
          <a:prstGeom prst="rect">
            <a:avLst/>
          </a:prstGeom>
        </p:spPr>
      </p:pic>
      <p:sp>
        <p:nvSpPr>
          <p:cNvPr id="11" name="TextBox 10"/>
          <p:cNvSpPr txBox="1"/>
          <p:nvPr/>
        </p:nvSpPr>
        <p:spPr>
          <a:xfrm rot="377175">
            <a:off x="4418112" y="1898253"/>
            <a:ext cx="1767313" cy="1200329"/>
          </a:xfrm>
          <a:prstGeom prst="rect">
            <a:avLst/>
          </a:prstGeom>
          <a:noFill/>
        </p:spPr>
        <p:txBody>
          <a:bodyPr wrap="square" rtlCol="0">
            <a:spAutoFit/>
          </a:bodyPr>
          <a:lstStyle/>
          <a:p>
            <a:pPr algn="ctr"/>
            <a:r>
              <a:rPr lang="ar-SA" sz="3600" b="1" dirty="0" smtClean="0"/>
              <a:t>القراءة التوجيهية</a:t>
            </a:r>
            <a:endParaRPr lang="en-US" sz="3600" b="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28600"/>
            <a:ext cx="3733800" cy="646331"/>
          </a:xfrm>
          <a:prstGeom prst="rect">
            <a:avLst/>
          </a:prstGeom>
          <a:solidFill>
            <a:srgbClr val="0070C0"/>
          </a:solidFill>
          <a:effectLst>
            <a:innerShdw blurRad="114300">
              <a:prstClr val="black"/>
            </a:innerShdw>
          </a:effectLst>
        </p:spPr>
        <p:txBody>
          <a:bodyPr wrap="square" rtlCol="0">
            <a:spAutoFit/>
          </a:bodyPr>
          <a:lstStyle/>
          <a:p>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Unicode MS" pitchFamily="34" charset="-128"/>
                <a:cs typeface="Arial" pitchFamily="34" charset="0"/>
              </a:rPr>
              <a:t>معاني المفردات الهامة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Unicode MS" pitchFamily="34" charset="-128"/>
              <a:cs typeface="Arial" pitchFamily="34" charset="0"/>
            </a:endParaRPr>
          </a:p>
        </p:txBody>
      </p:sp>
      <p:sp>
        <p:nvSpPr>
          <p:cNvPr id="3" name="TextBox 2"/>
          <p:cNvSpPr txBox="1"/>
          <p:nvPr/>
        </p:nvSpPr>
        <p:spPr>
          <a:xfrm>
            <a:off x="152400" y="990600"/>
            <a:ext cx="2057400" cy="830997"/>
          </a:xfrm>
          <a:prstGeom prst="rect">
            <a:avLst/>
          </a:prstGeom>
          <a:solidFill>
            <a:schemeClr val="accent2">
              <a:lumMod val="20000"/>
              <a:lumOff val="80000"/>
            </a:schemeClr>
          </a:solidFill>
          <a:ln>
            <a:solidFill>
              <a:schemeClr val="tx1"/>
            </a:solidFill>
          </a:ln>
        </p:spPr>
        <p:txBody>
          <a:bodyPr wrap="square" rtlCol="0">
            <a:spAutoFit/>
          </a:bodyPr>
          <a:lstStyle/>
          <a:p>
            <a:pPr algn="ctr"/>
            <a:r>
              <a:rPr lang="ar-SA" sz="2400" b="1" dirty="0" smtClean="0">
                <a:latin typeface="Arial" pitchFamily="34" charset="0"/>
                <a:ea typeface="Arial Unicode MS" pitchFamily="34" charset="-128"/>
                <a:cs typeface="Arial" pitchFamily="34" charset="0"/>
              </a:rPr>
              <a:t>أسكن  في  ضاحية    مدينة شيتاغونغ </a:t>
            </a:r>
            <a:endParaRPr lang="en-US" sz="2400" b="1" dirty="0">
              <a:latin typeface="Arial" pitchFamily="34" charset="0"/>
              <a:ea typeface="Arial Unicode MS" pitchFamily="34" charset="-128"/>
              <a:cs typeface="Arial" pitchFamily="34" charset="0"/>
            </a:endParaRPr>
          </a:p>
        </p:txBody>
      </p:sp>
      <p:sp>
        <p:nvSpPr>
          <p:cNvPr id="5" name="TextBox 4"/>
          <p:cNvSpPr txBox="1"/>
          <p:nvPr/>
        </p:nvSpPr>
        <p:spPr>
          <a:xfrm>
            <a:off x="2286000" y="990600"/>
            <a:ext cx="2895600" cy="892552"/>
          </a:xfrm>
          <a:prstGeom prst="rect">
            <a:avLst/>
          </a:prstGeom>
          <a:solidFill>
            <a:schemeClr val="accent1">
              <a:lumMod val="20000"/>
              <a:lumOff val="80000"/>
            </a:schemeClr>
          </a:solidFill>
          <a:ln>
            <a:solidFill>
              <a:schemeClr val="tx1"/>
            </a:solidFill>
          </a:ln>
        </p:spPr>
        <p:txBody>
          <a:bodyPr wrap="square" rtlCol="0">
            <a:spAutoFit/>
          </a:bodyPr>
          <a:lstStyle/>
          <a:p>
            <a:pPr algn="ctr"/>
            <a:r>
              <a:rPr lang="ar-SA" sz="2800" b="1" dirty="0" smtClean="0">
                <a:latin typeface="Arial" pitchFamily="34" charset="0"/>
                <a:ea typeface="Arial Unicode MS" pitchFamily="34" charset="-128"/>
                <a:cs typeface="Arial" pitchFamily="34" charset="0"/>
              </a:rPr>
              <a:t> </a:t>
            </a:r>
            <a:r>
              <a:rPr lang="ar-SA" sz="2400" b="1" dirty="0" smtClean="0">
                <a:solidFill>
                  <a:srgbClr val="FF0000"/>
                </a:solidFill>
                <a:latin typeface="Arial" pitchFamily="34" charset="0"/>
                <a:ea typeface="Arial Unicode MS" pitchFamily="34" charset="-128"/>
                <a:cs typeface="Arial" pitchFamily="34" charset="0"/>
              </a:rPr>
              <a:t>الناحية الظاهرة خارج البلد </a:t>
            </a:r>
          </a:p>
          <a:p>
            <a:pPr algn="ctr"/>
            <a:r>
              <a:rPr lang="bn-IN" sz="2400" b="1" dirty="0" smtClean="0">
                <a:latin typeface="Arial" pitchFamily="34" charset="0"/>
                <a:ea typeface="Arial Unicode MS" pitchFamily="34" charset="-128"/>
                <a:cs typeface="Arial" pitchFamily="34" charset="0"/>
              </a:rPr>
              <a:t> </a:t>
            </a:r>
            <a:r>
              <a:rPr lang="ar-SA" sz="2400" b="1" dirty="0" smtClean="0">
                <a:latin typeface="Arial" pitchFamily="34" charset="0"/>
                <a:ea typeface="Arial Unicode MS" pitchFamily="34" charset="-128"/>
                <a:cs typeface="Arial" pitchFamily="34" charset="0"/>
              </a:rPr>
              <a:t> ما كان خارج السور     </a:t>
            </a:r>
            <a:r>
              <a:rPr lang="bn-IN" sz="2400" b="1" dirty="0" smtClean="0">
                <a:latin typeface="Arial" pitchFamily="34" charset="0"/>
                <a:ea typeface="Arial Unicode MS" pitchFamily="34" charset="-128"/>
                <a:cs typeface="Arial" pitchFamily="34" charset="0"/>
              </a:rPr>
              <a:t>/</a:t>
            </a:r>
            <a:endParaRPr lang="en-US" sz="2400" b="1" dirty="0">
              <a:latin typeface="Arial" pitchFamily="34" charset="0"/>
              <a:ea typeface="Arial Unicode MS" pitchFamily="34" charset="-128"/>
              <a:cs typeface="Arial" pitchFamily="34" charset="0"/>
            </a:endParaRPr>
          </a:p>
        </p:txBody>
      </p:sp>
      <p:sp>
        <p:nvSpPr>
          <p:cNvPr id="12" name="Pentagon 11"/>
          <p:cNvSpPr/>
          <p:nvPr/>
        </p:nvSpPr>
        <p:spPr>
          <a:xfrm rot="10800000">
            <a:off x="7010400" y="990600"/>
            <a:ext cx="1981200" cy="914400"/>
          </a:xfrm>
          <a:prstGeom prst="homePlate">
            <a:avLst/>
          </a:prstGeom>
          <a:solidFill>
            <a:srgbClr val="0070C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7391400" y="1143000"/>
            <a:ext cx="1371600" cy="584775"/>
          </a:xfrm>
          <a:prstGeom prst="rect">
            <a:avLst/>
          </a:prstGeom>
          <a:noFill/>
        </p:spPr>
        <p:txBody>
          <a:bodyPr wrap="square" rtlCol="0">
            <a:spAutoFit/>
          </a:bodyPr>
          <a:lstStyle/>
          <a:p>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الضاحية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6" name="Pentagon 15"/>
          <p:cNvSpPr/>
          <p:nvPr/>
        </p:nvSpPr>
        <p:spPr>
          <a:xfrm rot="10800000">
            <a:off x="7010400" y="2057400"/>
            <a:ext cx="1981200" cy="914400"/>
          </a:xfrm>
          <a:prstGeom prst="homePlate">
            <a:avLst/>
          </a:prstGeom>
          <a:solidFill>
            <a:srgbClr val="00B05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620000" y="2057400"/>
            <a:ext cx="1066800" cy="707886"/>
          </a:xfrm>
          <a:prstGeom prst="rect">
            <a:avLst/>
          </a:prstGeom>
          <a:noFill/>
        </p:spPr>
        <p:txBody>
          <a:bodyPr wrap="square" rtlCol="0">
            <a:spAutoFit/>
          </a:bodyPr>
          <a:lstStyle/>
          <a:p>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أسّس</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19" name="Picture 18" descr="sattar moszid.jpg"/>
          <p:cNvPicPr>
            <a:picLocks noChangeAspect="1"/>
          </p:cNvPicPr>
          <p:nvPr/>
        </p:nvPicPr>
        <p:blipFill>
          <a:blip r:embed="rId2" cstate="print"/>
          <a:srcRect l="2500" t="3298" b="-38"/>
          <a:stretch>
            <a:fillRect/>
          </a:stretch>
        </p:blipFill>
        <p:spPr>
          <a:xfrm>
            <a:off x="5257800" y="2057400"/>
            <a:ext cx="1752600" cy="838200"/>
          </a:xfrm>
          <a:prstGeom prst="rect">
            <a:avLst/>
          </a:prstGeom>
          <a:ln w="28575">
            <a:solidFill>
              <a:schemeClr val="tx1"/>
            </a:solidFill>
          </a:ln>
        </p:spPr>
      </p:pic>
      <p:sp>
        <p:nvSpPr>
          <p:cNvPr id="11" name="TextBox 10"/>
          <p:cNvSpPr txBox="1"/>
          <p:nvPr/>
        </p:nvSpPr>
        <p:spPr>
          <a:xfrm>
            <a:off x="2667000" y="2057400"/>
            <a:ext cx="2514600" cy="830997"/>
          </a:xfrm>
          <a:prstGeom prst="rect">
            <a:avLst/>
          </a:prstGeom>
          <a:solidFill>
            <a:schemeClr val="bg1">
              <a:lumMod val="95000"/>
            </a:schemeClr>
          </a:solidFill>
          <a:ln>
            <a:solidFill>
              <a:schemeClr val="tx1"/>
            </a:solidFill>
          </a:ln>
        </p:spPr>
        <p:txBody>
          <a:bodyPr wrap="square" rtlCol="0">
            <a:spAutoFit/>
          </a:bodyPr>
          <a:lstStyle/>
          <a:p>
            <a:r>
              <a:rPr lang="ar-SA" sz="2400" b="1" dirty="0" smtClean="0">
                <a:solidFill>
                  <a:srgbClr val="FF0000"/>
                </a:solidFill>
                <a:latin typeface="Arial" pitchFamily="34" charset="0"/>
                <a:ea typeface="Arial Unicode MS" pitchFamily="34" charset="-128"/>
                <a:cs typeface="Arial" pitchFamily="34" charset="0"/>
              </a:rPr>
              <a:t>بناءالأساس</a:t>
            </a:r>
            <a:r>
              <a:rPr lang="ar-SA" sz="2400" b="1" dirty="0" smtClean="0">
                <a:latin typeface="Arial" pitchFamily="34" charset="0"/>
                <a:ea typeface="Arial Unicode MS" pitchFamily="34" charset="-128"/>
                <a:cs typeface="Arial" pitchFamily="34" charset="0"/>
              </a:rPr>
              <a:t> – </a:t>
            </a:r>
            <a:r>
              <a:rPr lang="ar-SA" sz="2400" b="1" dirty="0" smtClean="0">
                <a:solidFill>
                  <a:srgbClr val="002060"/>
                </a:solidFill>
                <a:latin typeface="Arial" pitchFamily="34" charset="0"/>
                <a:ea typeface="Arial Unicode MS" pitchFamily="34" charset="-128"/>
                <a:cs typeface="Arial" pitchFamily="34" charset="0"/>
              </a:rPr>
              <a:t>إنشاء</a:t>
            </a:r>
            <a:r>
              <a:rPr lang="ar-SA" sz="2400" b="1" dirty="0" smtClean="0">
                <a:latin typeface="Arial" pitchFamily="34" charset="0"/>
                <a:ea typeface="Arial Unicode MS" pitchFamily="34" charset="-128"/>
                <a:cs typeface="Arial" pitchFamily="34" charset="0"/>
              </a:rPr>
              <a:t> -تشييد</a:t>
            </a:r>
            <a:r>
              <a:rPr lang="ar-SA" sz="2400" b="1" dirty="0" smtClean="0">
                <a:solidFill>
                  <a:srgbClr val="00B0F0"/>
                </a:solidFill>
                <a:latin typeface="Arial" pitchFamily="34" charset="0"/>
                <a:ea typeface="Arial Unicode MS" pitchFamily="34" charset="-128"/>
                <a:cs typeface="Arial" pitchFamily="34" charset="0"/>
              </a:rPr>
              <a:t>           </a:t>
            </a:r>
            <a:endParaRPr lang="en-US" sz="2400" b="1" dirty="0">
              <a:solidFill>
                <a:srgbClr val="00B0F0"/>
              </a:solidFill>
              <a:latin typeface="Arial" pitchFamily="34" charset="0"/>
              <a:ea typeface="Arial Unicode MS" pitchFamily="34" charset="-128"/>
              <a:cs typeface="Arial" pitchFamily="34" charset="0"/>
            </a:endParaRPr>
          </a:p>
        </p:txBody>
      </p:sp>
      <p:sp>
        <p:nvSpPr>
          <p:cNvPr id="14" name="TextBox 13"/>
          <p:cNvSpPr txBox="1"/>
          <p:nvPr/>
        </p:nvSpPr>
        <p:spPr>
          <a:xfrm>
            <a:off x="152400" y="2057400"/>
            <a:ext cx="2438400" cy="830997"/>
          </a:xfrm>
          <a:prstGeom prst="rect">
            <a:avLst/>
          </a:prstGeom>
          <a:solidFill>
            <a:schemeClr val="bg1">
              <a:lumMod val="95000"/>
            </a:schemeClr>
          </a:solidFill>
          <a:ln>
            <a:solidFill>
              <a:schemeClr val="tx1"/>
            </a:solidFill>
          </a:ln>
        </p:spPr>
        <p:txBody>
          <a:bodyPr wrap="square" rtlCol="0">
            <a:spAutoFit/>
          </a:bodyPr>
          <a:lstStyle/>
          <a:p>
            <a:pPr algn="ctr"/>
            <a:r>
              <a:rPr lang="ar-SA" sz="2400" b="1" dirty="0" smtClean="0">
                <a:solidFill>
                  <a:srgbClr val="FF0000"/>
                </a:solidFill>
                <a:latin typeface="Arial" pitchFamily="34" charset="0"/>
                <a:ea typeface="Arial Unicode MS" pitchFamily="34" charset="-128"/>
                <a:cs typeface="Arial" pitchFamily="34" charset="0"/>
              </a:rPr>
              <a:t>أسّس  اللجنة  الحالية سور المدرسة   </a:t>
            </a:r>
            <a:endParaRPr lang="en-US" sz="2400" b="1" dirty="0">
              <a:solidFill>
                <a:srgbClr val="00B0F0"/>
              </a:solidFill>
              <a:latin typeface="Arial" pitchFamily="34" charset="0"/>
              <a:ea typeface="Arial Unicode MS" pitchFamily="34" charset="-128"/>
              <a:cs typeface="Arial" pitchFamily="34" charset="0"/>
            </a:endParaRPr>
          </a:p>
        </p:txBody>
      </p:sp>
      <p:sp>
        <p:nvSpPr>
          <p:cNvPr id="15" name="Pentagon 14"/>
          <p:cNvSpPr/>
          <p:nvPr/>
        </p:nvSpPr>
        <p:spPr>
          <a:xfrm rot="10800000">
            <a:off x="7010400" y="3124200"/>
            <a:ext cx="1981200" cy="914400"/>
          </a:xfrm>
          <a:prstGeom prst="homePlat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maxresdefault (2).jpg"/>
          <p:cNvPicPr>
            <a:picLocks noChangeAspect="1"/>
          </p:cNvPicPr>
          <p:nvPr/>
        </p:nvPicPr>
        <p:blipFill>
          <a:blip r:embed="rId3" cstate="print"/>
          <a:stretch>
            <a:fillRect/>
          </a:stretch>
        </p:blipFill>
        <p:spPr>
          <a:xfrm>
            <a:off x="5257800" y="3124200"/>
            <a:ext cx="1761065" cy="990600"/>
          </a:xfrm>
          <a:prstGeom prst="rect">
            <a:avLst/>
          </a:prstGeom>
          <a:ln w="28575">
            <a:solidFill>
              <a:schemeClr val="tx2"/>
            </a:solidFill>
          </a:ln>
        </p:spPr>
      </p:pic>
      <p:sp>
        <p:nvSpPr>
          <p:cNvPr id="21" name="TextBox 20"/>
          <p:cNvSpPr txBox="1"/>
          <p:nvPr/>
        </p:nvSpPr>
        <p:spPr>
          <a:xfrm>
            <a:off x="7467600" y="3200400"/>
            <a:ext cx="1219200" cy="707886"/>
          </a:xfrm>
          <a:prstGeom prst="rect">
            <a:avLst/>
          </a:prstGeom>
          <a:noFill/>
        </p:spPr>
        <p:txBody>
          <a:bodyPr wrap="square" rtlCol="0">
            <a:spAutoFit/>
          </a:bodyPr>
          <a:lstStyle/>
          <a:p>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خطبة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2" name="TextBox 21"/>
          <p:cNvSpPr txBox="1"/>
          <p:nvPr/>
        </p:nvSpPr>
        <p:spPr>
          <a:xfrm>
            <a:off x="2667000" y="3200400"/>
            <a:ext cx="2514600" cy="707886"/>
          </a:xfrm>
          <a:prstGeom prst="rect">
            <a:avLst/>
          </a:prstGeom>
          <a:solidFill>
            <a:schemeClr val="bg1">
              <a:lumMod val="95000"/>
            </a:schemeClr>
          </a:solidFill>
          <a:ln>
            <a:solidFill>
              <a:schemeClr val="tx1"/>
            </a:solidFill>
          </a:ln>
        </p:spPr>
        <p:txBody>
          <a:bodyPr wrap="square" rtlCol="0">
            <a:spAutoFit/>
          </a:bodyPr>
          <a:lstStyle/>
          <a:p>
            <a:r>
              <a:rPr lang="ar-SA" sz="2000" b="1" dirty="0" smtClean="0">
                <a:latin typeface="Arial" pitchFamily="34" charset="0"/>
                <a:ea typeface="Arial Unicode MS" pitchFamily="34" charset="-128"/>
                <a:cs typeface="Arial" pitchFamily="34" charset="0"/>
              </a:rPr>
              <a:t>وعظ و نصيحة </a:t>
            </a:r>
            <a:r>
              <a:rPr lang="ar-SA" sz="2000" b="1" dirty="0" smtClean="0">
                <a:solidFill>
                  <a:srgbClr val="FF0000"/>
                </a:solidFill>
                <a:latin typeface="Arial" pitchFamily="34" charset="0"/>
                <a:ea typeface="Arial Unicode MS" pitchFamily="34" charset="-128"/>
                <a:cs typeface="Arial" pitchFamily="34" charset="0"/>
              </a:rPr>
              <a:t>- إلقاء الكلام   على الناس مجتمعين     </a:t>
            </a:r>
          </a:p>
        </p:txBody>
      </p:sp>
      <p:sp>
        <p:nvSpPr>
          <p:cNvPr id="23" name="TextBox 22"/>
          <p:cNvSpPr txBox="1"/>
          <p:nvPr/>
        </p:nvSpPr>
        <p:spPr>
          <a:xfrm>
            <a:off x="152400" y="3124200"/>
            <a:ext cx="2438400" cy="830997"/>
          </a:xfrm>
          <a:prstGeom prst="rect">
            <a:avLst/>
          </a:prstGeom>
          <a:solidFill>
            <a:schemeClr val="bg1">
              <a:lumMod val="95000"/>
            </a:schemeClr>
          </a:solidFill>
          <a:ln>
            <a:solidFill>
              <a:schemeClr val="tx1"/>
            </a:solidFill>
          </a:ln>
        </p:spPr>
        <p:txBody>
          <a:bodyPr wrap="square" rtlCol="0">
            <a:spAutoFit/>
          </a:bodyPr>
          <a:lstStyle/>
          <a:p>
            <a:pPr algn="ctr"/>
            <a:r>
              <a:rPr lang="ar-SA" sz="2400" b="1" dirty="0" smtClean="0">
                <a:solidFill>
                  <a:srgbClr val="002060"/>
                </a:solidFill>
                <a:latin typeface="Arial" pitchFamily="34" charset="0"/>
                <a:ea typeface="Arial Unicode MS" pitchFamily="34" charset="-128"/>
                <a:cs typeface="Arial" pitchFamily="34" charset="0"/>
              </a:rPr>
              <a:t>يلقي  الخطباء خطبة هامة يوم الجمعة</a:t>
            </a:r>
            <a:endParaRPr lang="en-US" sz="2400" b="1" dirty="0">
              <a:solidFill>
                <a:srgbClr val="002060"/>
              </a:solidFill>
              <a:latin typeface="Arial" pitchFamily="34" charset="0"/>
              <a:ea typeface="Arial Unicode MS" pitchFamily="34" charset="-128"/>
              <a:cs typeface="Arial" pitchFamily="34" charset="0"/>
            </a:endParaRPr>
          </a:p>
        </p:txBody>
      </p:sp>
      <p:sp>
        <p:nvSpPr>
          <p:cNvPr id="24" name="Pentagon 23"/>
          <p:cNvSpPr/>
          <p:nvPr/>
        </p:nvSpPr>
        <p:spPr>
          <a:xfrm rot="10800000">
            <a:off x="7010400" y="4267200"/>
            <a:ext cx="1981200" cy="990600"/>
          </a:xfrm>
          <a:prstGeom prst="homePlate">
            <a:avLst/>
          </a:prstGeom>
          <a:solidFill>
            <a:srgbClr val="C0000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7467600" y="4419600"/>
            <a:ext cx="1219200" cy="707886"/>
          </a:xfrm>
          <a:prstGeom prst="rect">
            <a:avLst/>
          </a:prstGeom>
          <a:noFill/>
        </p:spPr>
        <p:txBody>
          <a:bodyPr wrap="square" rtlCol="0">
            <a:spAutoFit/>
          </a:bodyPr>
          <a:lstStyle/>
          <a:p>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بليغة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6" name="TextBox 25"/>
          <p:cNvSpPr txBox="1"/>
          <p:nvPr/>
        </p:nvSpPr>
        <p:spPr>
          <a:xfrm>
            <a:off x="2667000" y="4343400"/>
            <a:ext cx="2514600" cy="830997"/>
          </a:xfrm>
          <a:prstGeom prst="rect">
            <a:avLst/>
          </a:prstGeom>
          <a:solidFill>
            <a:schemeClr val="bg1">
              <a:lumMod val="95000"/>
            </a:schemeClr>
          </a:solidFill>
          <a:ln>
            <a:solidFill>
              <a:schemeClr val="tx1"/>
            </a:solidFill>
          </a:ln>
        </p:spPr>
        <p:txBody>
          <a:bodyPr wrap="square" rtlCol="0">
            <a:spAutoFit/>
          </a:bodyPr>
          <a:lstStyle/>
          <a:p>
            <a:pPr algn="ctr"/>
            <a:r>
              <a:rPr lang="ar-SA" sz="2400" b="1" dirty="0" smtClean="0">
                <a:solidFill>
                  <a:srgbClr val="FF0000"/>
                </a:solidFill>
                <a:latin typeface="Arial" pitchFamily="34" charset="0"/>
                <a:ea typeface="Arial Unicode MS" pitchFamily="34" charset="-128"/>
                <a:cs typeface="Arial" pitchFamily="34" charset="0"/>
              </a:rPr>
              <a:t>فصيحة – </a:t>
            </a:r>
            <a:r>
              <a:rPr lang="ar-SA" sz="2400" b="1" dirty="0" smtClean="0">
                <a:solidFill>
                  <a:srgbClr val="002060"/>
                </a:solidFill>
                <a:latin typeface="Arial" pitchFamily="34" charset="0"/>
                <a:ea typeface="Arial Unicode MS" pitchFamily="34" charset="-128"/>
                <a:cs typeface="Arial" pitchFamily="34" charset="0"/>
              </a:rPr>
              <a:t>مؤثرة</a:t>
            </a:r>
            <a:r>
              <a:rPr lang="ar-SA" sz="2400" b="1" dirty="0" smtClean="0">
                <a:solidFill>
                  <a:srgbClr val="FF0000"/>
                </a:solidFill>
                <a:latin typeface="Arial" pitchFamily="34" charset="0"/>
                <a:ea typeface="Arial Unicode MS" pitchFamily="34" charset="-128"/>
                <a:cs typeface="Arial" pitchFamily="34" charset="0"/>
              </a:rPr>
              <a:t> – </a:t>
            </a:r>
            <a:r>
              <a:rPr lang="ar-SA" sz="2400" b="1" dirty="0" smtClean="0">
                <a:latin typeface="Arial" pitchFamily="34" charset="0"/>
                <a:ea typeface="Arial Unicode MS" pitchFamily="34" charset="-128"/>
                <a:cs typeface="Arial" pitchFamily="34" charset="0"/>
              </a:rPr>
              <a:t>واضحة - معبرة</a:t>
            </a:r>
            <a:endParaRPr lang="en-US" sz="2400" b="1" dirty="0">
              <a:latin typeface="Arial" pitchFamily="34" charset="0"/>
              <a:ea typeface="Arial Unicode MS" pitchFamily="34" charset="-128"/>
              <a:cs typeface="Arial" pitchFamily="34" charset="0"/>
            </a:endParaRPr>
          </a:p>
        </p:txBody>
      </p:sp>
      <p:sp>
        <p:nvSpPr>
          <p:cNvPr id="27" name="TextBox 26"/>
          <p:cNvSpPr txBox="1"/>
          <p:nvPr/>
        </p:nvSpPr>
        <p:spPr>
          <a:xfrm>
            <a:off x="152400" y="4343400"/>
            <a:ext cx="2438400" cy="830997"/>
          </a:xfrm>
          <a:prstGeom prst="rect">
            <a:avLst/>
          </a:prstGeom>
          <a:solidFill>
            <a:schemeClr val="bg1">
              <a:lumMod val="95000"/>
            </a:schemeClr>
          </a:solidFill>
          <a:ln>
            <a:solidFill>
              <a:schemeClr val="tx1"/>
            </a:solidFill>
          </a:ln>
        </p:spPr>
        <p:txBody>
          <a:bodyPr wrap="square" rtlCol="0">
            <a:spAutoFit/>
          </a:bodyPr>
          <a:lstStyle/>
          <a:p>
            <a:pPr algn="ctr"/>
            <a:r>
              <a:rPr lang="ar-SA" sz="2400" b="1" dirty="0" smtClean="0">
                <a:solidFill>
                  <a:srgbClr val="C00000"/>
                </a:solidFill>
                <a:latin typeface="Arial" pitchFamily="34" charset="0"/>
                <a:ea typeface="Arial Unicode MS" pitchFamily="34" charset="-128"/>
                <a:cs typeface="Arial" pitchFamily="34" charset="0"/>
              </a:rPr>
              <a:t>ألقى الخطيب خطبة بليغة أمام الناس</a:t>
            </a:r>
            <a:endParaRPr lang="en-US" sz="2400" b="1" dirty="0">
              <a:solidFill>
                <a:srgbClr val="C00000"/>
              </a:solidFill>
              <a:latin typeface="Arial" pitchFamily="34" charset="0"/>
              <a:ea typeface="Arial Unicode MS" pitchFamily="34" charset="-128"/>
              <a:cs typeface="Arial" pitchFamily="34" charset="0"/>
            </a:endParaRPr>
          </a:p>
        </p:txBody>
      </p:sp>
      <p:pic>
        <p:nvPicPr>
          <p:cNvPr id="28" name="Picture 27" descr="download (2).jfif"/>
          <p:cNvPicPr>
            <a:picLocks noChangeAspect="1"/>
          </p:cNvPicPr>
          <p:nvPr/>
        </p:nvPicPr>
        <p:blipFill>
          <a:blip r:embed="rId4"/>
          <a:stretch>
            <a:fillRect/>
          </a:stretch>
        </p:blipFill>
        <p:spPr>
          <a:xfrm>
            <a:off x="5257800" y="4267200"/>
            <a:ext cx="1752600" cy="990600"/>
          </a:xfrm>
          <a:prstGeom prst="rect">
            <a:avLst/>
          </a:prstGeom>
          <a:ln w="38100">
            <a:solidFill>
              <a:schemeClr val="tx2"/>
            </a:solidFill>
          </a:ln>
        </p:spPr>
      </p:pic>
      <p:sp>
        <p:nvSpPr>
          <p:cNvPr id="29" name="Pentagon 28"/>
          <p:cNvSpPr/>
          <p:nvPr/>
        </p:nvSpPr>
        <p:spPr>
          <a:xfrm rot="10800000">
            <a:off x="7010400" y="5410200"/>
            <a:ext cx="1981200" cy="914400"/>
          </a:xfrm>
          <a:prstGeom prst="homePlate">
            <a:avLst/>
          </a:prstGeom>
          <a:solidFill>
            <a:srgbClr val="7030A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7620000" y="5486400"/>
            <a:ext cx="1219200" cy="707886"/>
          </a:xfrm>
          <a:prstGeom prst="rect">
            <a:avLst/>
          </a:prstGeom>
          <a:noFill/>
        </p:spPr>
        <p:txBody>
          <a:bodyPr wrap="square" rtlCol="0">
            <a:spAutoFit/>
          </a:bodyPr>
          <a:lstStyle/>
          <a:p>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هامة</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31" name="Picture 30" descr="pm_photo070320_BICC.jpg"/>
          <p:cNvPicPr>
            <a:picLocks noChangeAspect="1"/>
          </p:cNvPicPr>
          <p:nvPr/>
        </p:nvPicPr>
        <p:blipFill>
          <a:blip r:embed="rId5"/>
          <a:stretch>
            <a:fillRect/>
          </a:stretch>
        </p:blipFill>
        <p:spPr>
          <a:xfrm>
            <a:off x="5257800" y="5334000"/>
            <a:ext cx="1752600" cy="955386"/>
          </a:xfrm>
          <a:prstGeom prst="rect">
            <a:avLst/>
          </a:prstGeom>
          <a:ln w="38100">
            <a:solidFill>
              <a:schemeClr val="tx1"/>
            </a:solidFill>
          </a:ln>
        </p:spPr>
      </p:pic>
      <p:sp>
        <p:nvSpPr>
          <p:cNvPr id="32" name="TextBox 31"/>
          <p:cNvSpPr txBox="1"/>
          <p:nvPr/>
        </p:nvSpPr>
        <p:spPr>
          <a:xfrm>
            <a:off x="5791200" y="5334000"/>
            <a:ext cx="990600" cy="457200"/>
          </a:xfrm>
          <a:prstGeom prst="rect">
            <a:avLst/>
          </a:prstGeom>
          <a:noFill/>
        </p:spPr>
        <p:txBody>
          <a:bodyPr wrap="square" rtlCol="0">
            <a:spAutoFit/>
          </a:bodyPr>
          <a:lstStyle/>
          <a:p>
            <a:pPr algn="ctr"/>
            <a:r>
              <a:rPr lang="ar-SA" sz="1200" b="1" dirty="0" smtClean="0">
                <a:solidFill>
                  <a:srgbClr val="FFFF00"/>
                </a:solidFill>
                <a:latin typeface="Arial" pitchFamily="34" charset="0"/>
                <a:cs typeface="Arial" pitchFamily="34" charset="0"/>
              </a:rPr>
              <a:t>يلقي الخطاب على أمورهامة</a:t>
            </a:r>
            <a:endParaRPr lang="en-US" sz="1200" b="1" dirty="0">
              <a:solidFill>
                <a:srgbClr val="FFFF00"/>
              </a:solidFill>
              <a:latin typeface="Arial" pitchFamily="34" charset="0"/>
              <a:cs typeface="Arial" pitchFamily="34" charset="0"/>
            </a:endParaRPr>
          </a:p>
        </p:txBody>
      </p:sp>
      <p:sp>
        <p:nvSpPr>
          <p:cNvPr id="33" name="TextBox 32"/>
          <p:cNvSpPr txBox="1"/>
          <p:nvPr/>
        </p:nvSpPr>
        <p:spPr>
          <a:xfrm>
            <a:off x="2667000" y="5410200"/>
            <a:ext cx="2514600" cy="830997"/>
          </a:xfrm>
          <a:prstGeom prst="rect">
            <a:avLst/>
          </a:prstGeom>
          <a:solidFill>
            <a:schemeClr val="bg1">
              <a:lumMod val="95000"/>
            </a:schemeClr>
          </a:solidFill>
          <a:ln>
            <a:solidFill>
              <a:schemeClr val="tx1"/>
            </a:solidFill>
          </a:ln>
        </p:spPr>
        <p:txBody>
          <a:bodyPr wrap="square" rtlCol="0">
            <a:spAutoFit/>
          </a:bodyPr>
          <a:lstStyle/>
          <a:p>
            <a:pPr algn="ctr"/>
            <a:r>
              <a:rPr lang="ar-SA" sz="2400" b="1" dirty="0" smtClean="0">
                <a:solidFill>
                  <a:srgbClr val="FF0000"/>
                </a:solidFill>
                <a:latin typeface="Arial" pitchFamily="34" charset="0"/>
                <a:ea typeface="Arial Unicode MS" pitchFamily="34" charset="-128"/>
                <a:cs typeface="Arial" pitchFamily="34" charset="0"/>
              </a:rPr>
              <a:t>أمر شديد ما يدعو إلى اليقظة و التدبير</a:t>
            </a:r>
            <a:endParaRPr lang="en-US" sz="2400" b="1" dirty="0">
              <a:solidFill>
                <a:srgbClr val="FF0000"/>
              </a:solidFill>
              <a:latin typeface="Arial" pitchFamily="34" charset="0"/>
              <a:ea typeface="Arial Unicode MS" pitchFamily="34" charset="-128"/>
              <a:cs typeface="Arial" pitchFamily="34" charset="0"/>
            </a:endParaRPr>
          </a:p>
        </p:txBody>
      </p:sp>
      <p:sp>
        <p:nvSpPr>
          <p:cNvPr id="34" name="TextBox 33"/>
          <p:cNvSpPr txBox="1"/>
          <p:nvPr/>
        </p:nvSpPr>
        <p:spPr>
          <a:xfrm>
            <a:off x="152400" y="5410200"/>
            <a:ext cx="2438400" cy="830997"/>
          </a:xfrm>
          <a:prstGeom prst="rect">
            <a:avLst/>
          </a:prstGeom>
          <a:solidFill>
            <a:schemeClr val="bg1">
              <a:lumMod val="95000"/>
            </a:schemeClr>
          </a:solidFill>
          <a:ln>
            <a:solidFill>
              <a:schemeClr val="tx1"/>
            </a:solidFill>
          </a:ln>
        </p:spPr>
        <p:txBody>
          <a:bodyPr wrap="square" rtlCol="0">
            <a:spAutoFit/>
          </a:bodyPr>
          <a:lstStyle/>
          <a:p>
            <a:pPr algn="ctr"/>
            <a:r>
              <a:rPr lang="ar-SA" sz="2400" b="1" dirty="0" smtClean="0">
                <a:solidFill>
                  <a:srgbClr val="0070C0"/>
                </a:solidFill>
                <a:latin typeface="Arial" pitchFamily="34" charset="0"/>
                <a:ea typeface="Arial Unicode MS" pitchFamily="34" charset="-128"/>
                <a:cs typeface="Arial" pitchFamily="34" charset="0"/>
              </a:rPr>
              <a:t>ألقى بنغبندو خطبة هامة في سابعة مارس</a:t>
            </a:r>
            <a:endParaRPr lang="en-US" sz="2400" b="1" dirty="0">
              <a:solidFill>
                <a:srgbClr val="0070C0"/>
              </a:solidFill>
              <a:latin typeface="Arial" pitchFamily="34" charset="0"/>
              <a:ea typeface="Arial Unicode MS" pitchFamily="34" charset="-128"/>
              <a:cs typeface="Arial" pitchFamily="34" charset="0"/>
            </a:endParaRPr>
          </a:p>
        </p:txBody>
      </p:sp>
      <p:sp>
        <p:nvSpPr>
          <p:cNvPr id="35" name="Frame 34"/>
          <p:cNvSpPr/>
          <p:nvPr/>
        </p:nvSpPr>
        <p:spPr>
          <a:xfrm>
            <a:off x="0" y="0"/>
            <a:ext cx="9144000" cy="6858000"/>
          </a:xfrm>
          <a:prstGeom prst="frame">
            <a:avLst>
              <a:gd name="adj1" fmla="val 128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Picture 37" descr="2018_8_10_19_26_30_842.jpg"/>
          <p:cNvPicPr>
            <a:picLocks noChangeAspect="1"/>
          </p:cNvPicPr>
          <p:nvPr/>
        </p:nvPicPr>
        <p:blipFill>
          <a:blip r:embed="rId6" cstate="print"/>
          <a:stretch>
            <a:fillRect/>
          </a:stretch>
        </p:blipFill>
        <p:spPr>
          <a:xfrm>
            <a:off x="5257800" y="914400"/>
            <a:ext cx="1752600" cy="990600"/>
          </a:xfrm>
          <a:prstGeom prst="rect">
            <a:avLst/>
          </a:prstGeom>
          <a:ln>
            <a:solidFill>
              <a:schemeClr val="tx1"/>
            </a:solid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1000" fill="hold"/>
                                        <p:tgtEl>
                                          <p:spTgt spid="38"/>
                                        </p:tgtEl>
                                        <p:attrNameLst>
                                          <p:attrName>ppt_w</p:attrName>
                                        </p:attrNameLst>
                                      </p:cBhvr>
                                      <p:tavLst>
                                        <p:tav tm="0">
                                          <p:val>
                                            <p:strVal val="#ppt_w*0.70"/>
                                          </p:val>
                                        </p:tav>
                                        <p:tav tm="100000">
                                          <p:val>
                                            <p:strVal val="#ppt_w"/>
                                          </p:val>
                                        </p:tav>
                                      </p:tavLst>
                                    </p:anim>
                                    <p:anim calcmode="lin" valueType="num">
                                      <p:cBhvr>
                                        <p:cTn id="18" dur="1000" fill="hold"/>
                                        <p:tgtEl>
                                          <p:spTgt spid="38"/>
                                        </p:tgtEl>
                                        <p:attrNameLst>
                                          <p:attrName>ppt_h</p:attrName>
                                        </p:attrNameLst>
                                      </p:cBhvr>
                                      <p:tavLst>
                                        <p:tav tm="0">
                                          <p:val>
                                            <p:strVal val="#ppt_h"/>
                                          </p:val>
                                        </p:tav>
                                        <p:tav tm="100000">
                                          <p:val>
                                            <p:strVal val="#ppt_h"/>
                                          </p:val>
                                        </p:tav>
                                      </p:tavLst>
                                    </p:anim>
                                    <p:animEffect transition="in" filter="fade">
                                      <p:cBhvr>
                                        <p:cTn id="19" dur="10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strips(down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ppt_w</p:attrName>
                                        </p:attrNameLst>
                                      </p:cBhvr>
                                      <p:tavLst>
                                        <p:tav tm="0">
                                          <p:val>
                                            <p:strVal val="#ppt_w*0.70"/>
                                          </p:val>
                                        </p:tav>
                                        <p:tav tm="100000">
                                          <p:val>
                                            <p:strVal val="#ppt_w"/>
                                          </p:val>
                                        </p:tav>
                                      </p:tavLst>
                                    </p:anim>
                                    <p:anim calcmode="lin" valueType="num">
                                      <p:cBhvr>
                                        <p:cTn id="45" dur="1000" fill="hold"/>
                                        <p:tgtEl>
                                          <p:spTgt spid="19"/>
                                        </p:tgtEl>
                                        <p:attrNameLst>
                                          <p:attrName>ppt_h</p:attrName>
                                        </p:attrNameLst>
                                      </p:cBhvr>
                                      <p:tavLst>
                                        <p:tav tm="0">
                                          <p:val>
                                            <p:strVal val="#ppt_h"/>
                                          </p:val>
                                        </p:tav>
                                        <p:tav tm="100000">
                                          <p:val>
                                            <p:strVal val="#ppt_h"/>
                                          </p:val>
                                        </p:tav>
                                      </p:tavLst>
                                    </p:anim>
                                    <p:animEffect transition="in" filter="fade">
                                      <p:cBhvr>
                                        <p:cTn id="46" dur="1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strips(down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strips(down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1000" fill="hold"/>
                                        <p:tgtEl>
                                          <p:spTgt spid="20"/>
                                        </p:tgtEl>
                                        <p:attrNameLst>
                                          <p:attrName>ppt_w</p:attrName>
                                        </p:attrNameLst>
                                      </p:cBhvr>
                                      <p:tavLst>
                                        <p:tav tm="0">
                                          <p:val>
                                            <p:strVal val="#ppt_w*0.70"/>
                                          </p:val>
                                        </p:tav>
                                        <p:tav tm="100000">
                                          <p:val>
                                            <p:strVal val="#ppt_w"/>
                                          </p:val>
                                        </p:tav>
                                      </p:tavLst>
                                    </p:anim>
                                    <p:anim calcmode="lin" valueType="num">
                                      <p:cBhvr>
                                        <p:cTn id="72" dur="1000" fill="hold"/>
                                        <p:tgtEl>
                                          <p:spTgt spid="20"/>
                                        </p:tgtEl>
                                        <p:attrNameLst>
                                          <p:attrName>ppt_h</p:attrName>
                                        </p:attrNameLst>
                                      </p:cBhvr>
                                      <p:tavLst>
                                        <p:tav tm="0">
                                          <p:val>
                                            <p:strVal val="#ppt_h"/>
                                          </p:val>
                                        </p:tav>
                                        <p:tav tm="100000">
                                          <p:val>
                                            <p:strVal val="#ppt_h"/>
                                          </p:val>
                                        </p:tav>
                                      </p:tavLst>
                                    </p:anim>
                                    <p:animEffect transition="in" filter="fade">
                                      <p:cBhvr>
                                        <p:cTn id="73" dur="10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8" presetClass="entr" presetSubtype="12"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strips(downLeft)">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strips(downLeft)">
                                      <p:cBhvr>
                                        <p:cTn id="83" dur="5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fill="hold"/>
                                        <p:tgtEl>
                                          <p:spTgt spid="25"/>
                                        </p:tgtEl>
                                        <p:attrNameLst>
                                          <p:attrName>ppt_x</p:attrName>
                                        </p:attrNameLst>
                                      </p:cBhvr>
                                      <p:tavLst>
                                        <p:tav tm="0">
                                          <p:val>
                                            <p:strVal val="#ppt_x"/>
                                          </p:val>
                                        </p:tav>
                                        <p:tav tm="100000">
                                          <p:val>
                                            <p:strVal val="#ppt_x"/>
                                          </p:val>
                                        </p:tav>
                                      </p:tavLst>
                                    </p:anim>
                                    <p:anim calcmode="lin" valueType="num">
                                      <p:cBhvr additive="base">
                                        <p:cTn id="89" dur="500" fill="hold"/>
                                        <p:tgtEl>
                                          <p:spTgt spid="25"/>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additive="base">
                                        <p:cTn id="92" dur="500" fill="hold"/>
                                        <p:tgtEl>
                                          <p:spTgt spid="24"/>
                                        </p:tgtEl>
                                        <p:attrNameLst>
                                          <p:attrName>ppt_x</p:attrName>
                                        </p:attrNameLst>
                                      </p:cBhvr>
                                      <p:tavLst>
                                        <p:tav tm="0">
                                          <p:val>
                                            <p:strVal val="#ppt_x"/>
                                          </p:val>
                                        </p:tav>
                                        <p:tav tm="100000">
                                          <p:val>
                                            <p:strVal val="#ppt_x"/>
                                          </p:val>
                                        </p:tav>
                                      </p:tavLst>
                                    </p:anim>
                                    <p:anim calcmode="lin" valueType="num">
                                      <p:cBhvr additive="base">
                                        <p:cTn id="9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nodeType="clickEffect">
                                  <p:stCondLst>
                                    <p:cond delay="0"/>
                                  </p:stCondLst>
                                  <p:childTnLst>
                                    <p:set>
                                      <p:cBhvr>
                                        <p:cTn id="97" dur="1" fill="hold">
                                          <p:stCondLst>
                                            <p:cond delay="0"/>
                                          </p:stCondLst>
                                        </p:cTn>
                                        <p:tgtEl>
                                          <p:spTgt spid="28"/>
                                        </p:tgtEl>
                                        <p:attrNameLst>
                                          <p:attrName>style.visibility</p:attrName>
                                        </p:attrNameLst>
                                      </p:cBhvr>
                                      <p:to>
                                        <p:strVal val="visible"/>
                                      </p:to>
                                    </p:set>
                                    <p:anim calcmode="lin" valueType="num">
                                      <p:cBhvr>
                                        <p:cTn id="98" dur="1000" fill="hold"/>
                                        <p:tgtEl>
                                          <p:spTgt spid="28"/>
                                        </p:tgtEl>
                                        <p:attrNameLst>
                                          <p:attrName>ppt_w</p:attrName>
                                        </p:attrNameLst>
                                      </p:cBhvr>
                                      <p:tavLst>
                                        <p:tav tm="0">
                                          <p:val>
                                            <p:strVal val="#ppt_w*0.70"/>
                                          </p:val>
                                        </p:tav>
                                        <p:tav tm="100000">
                                          <p:val>
                                            <p:strVal val="#ppt_w"/>
                                          </p:val>
                                        </p:tav>
                                      </p:tavLst>
                                    </p:anim>
                                    <p:anim calcmode="lin" valueType="num">
                                      <p:cBhvr>
                                        <p:cTn id="99" dur="1000" fill="hold"/>
                                        <p:tgtEl>
                                          <p:spTgt spid="28"/>
                                        </p:tgtEl>
                                        <p:attrNameLst>
                                          <p:attrName>ppt_h</p:attrName>
                                        </p:attrNameLst>
                                      </p:cBhvr>
                                      <p:tavLst>
                                        <p:tav tm="0">
                                          <p:val>
                                            <p:strVal val="#ppt_h"/>
                                          </p:val>
                                        </p:tav>
                                        <p:tav tm="100000">
                                          <p:val>
                                            <p:strVal val="#ppt_h"/>
                                          </p:val>
                                        </p:tav>
                                      </p:tavLst>
                                    </p:anim>
                                    <p:animEffect transition="in" filter="fade">
                                      <p:cBhvr>
                                        <p:cTn id="100" dur="1000"/>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18" presetClass="entr" presetSubtype="12"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strips(downLeft)">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8" presetClass="entr" presetSubtype="12"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strips(downLeft)">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ppt_x"/>
                                          </p:val>
                                        </p:tav>
                                        <p:tav tm="100000">
                                          <p:val>
                                            <p:strVal val="#ppt_x"/>
                                          </p:val>
                                        </p:tav>
                                      </p:tavLst>
                                    </p:anim>
                                    <p:anim calcmode="lin" valueType="num">
                                      <p:cBhvr additive="base">
                                        <p:cTn id="116" dur="500" fill="hold"/>
                                        <p:tgtEl>
                                          <p:spTgt spid="3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additive="base">
                                        <p:cTn id="119" dur="500" fill="hold"/>
                                        <p:tgtEl>
                                          <p:spTgt spid="29"/>
                                        </p:tgtEl>
                                        <p:attrNameLst>
                                          <p:attrName>ppt_x</p:attrName>
                                        </p:attrNameLst>
                                      </p:cBhvr>
                                      <p:tavLst>
                                        <p:tav tm="0">
                                          <p:val>
                                            <p:strVal val="#ppt_x"/>
                                          </p:val>
                                        </p:tav>
                                        <p:tav tm="100000">
                                          <p:val>
                                            <p:strVal val="#ppt_x"/>
                                          </p:val>
                                        </p:tav>
                                      </p:tavLst>
                                    </p:anim>
                                    <p:anim calcmode="lin" valueType="num">
                                      <p:cBhvr additive="base">
                                        <p:cTn id="1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55" presetClass="entr" presetSubtype="0" fill="hold" nodeType="clickEffect">
                                  <p:stCondLst>
                                    <p:cond delay="0"/>
                                  </p:stCondLst>
                                  <p:childTnLst>
                                    <p:set>
                                      <p:cBhvr>
                                        <p:cTn id="124" dur="1" fill="hold">
                                          <p:stCondLst>
                                            <p:cond delay="0"/>
                                          </p:stCondLst>
                                        </p:cTn>
                                        <p:tgtEl>
                                          <p:spTgt spid="31"/>
                                        </p:tgtEl>
                                        <p:attrNameLst>
                                          <p:attrName>style.visibility</p:attrName>
                                        </p:attrNameLst>
                                      </p:cBhvr>
                                      <p:to>
                                        <p:strVal val="visible"/>
                                      </p:to>
                                    </p:set>
                                    <p:anim calcmode="lin" valueType="num">
                                      <p:cBhvr>
                                        <p:cTn id="125" dur="1000" fill="hold"/>
                                        <p:tgtEl>
                                          <p:spTgt spid="31"/>
                                        </p:tgtEl>
                                        <p:attrNameLst>
                                          <p:attrName>ppt_w</p:attrName>
                                        </p:attrNameLst>
                                      </p:cBhvr>
                                      <p:tavLst>
                                        <p:tav tm="0">
                                          <p:val>
                                            <p:strVal val="#ppt_w*0.70"/>
                                          </p:val>
                                        </p:tav>
                                        <p:tav tm="100000">
                                          <p:val>
                                            <p:strVal val="#ppt_w"/>
                                          </p:val>
                                        </p:tav>
                                      </p:tavLst>
                                    </p:anim>
                                    <p:anim calcmode="lin" valueType="num">
                                      <p:cBhvr>
                                        <p:cTn id="126" dur="1000" fill="hold"/>
                                        <p:tgtEl>
                                          <p:spTgt spid="31"/>
                                        </p:tgtEl>
                                        <p:attrNameLst>
                                          <p:attrName>ppt_h</p:attrName>
                                        </p:attrNameLst>
                                      </p:cBhvr>
                                      <p:tavLst>
                                        <p:tav tm="0">
                                          <p:val>
                                            <p:strVal val="#ppt_h"/>
                                          </p:val>
                                        </p:tav>
                                        <p:tav tm="100000">
                                          <p:val>
                                            <p:strVal val="#ppt_h"/>
                                          </p:val>
                                        </p:tav>
                                      </p:tavLst>
                                    </p:anim>
                                    <p:animEffect transition="in" filter="fade">
                                      <p:cBhvr>
                                        <p:cTn id="127" dur="1000"/>
                                        <p:tgtEl>
                                          <p:spTgt spid="31"/>
                                        </p:tgtEl>
                                      </p:cBhvr>
                                    </p:animEffect>
                                  </p:childTnLst>
                                </p:cTn>
                              </p:par>
                            </p:childTnLst>
                          </p:cTn>
                        </p:par>
                      </p:childTnLst>
                    </p:cTn>
                  </p:par>
                  <p:par>
                    <p:cTn id="128" fill="hold">
                      <p:stCondLst>
                        <p:cond delay="indefinite"/>
                      </p:stCondLst>
                      <p:childTnLst>
                        <p:par>
                          <p:cTn id="129" fill="hold">
                            <p:stCondLst>
                              <p:cond delay="0"/>
                            </p:stCondLst>
                            <p:childTnLst>
                              <p:par>
                                <p:cTn id="130" presetID="18" presetClass="entr" presetSubtype="12" fill="hold" grpId="0"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strips(downLeft)">
                                      <p:cBhvr>
                                        <p:cTn id="132" dur="500"/>
                                        <p:tgtEl>
                                          <p:spTgt spid="33"/>
                                        </p:tgtEl>
                                      </p:cBhvr>
                                    </p:animEffect>
                                  </p:childTnLst>
                                </p:cTn>
                              </p:par>
                            </p:childTnLst>
                          </p:cTn>
                        </p:par>
                      </p:childTnLst>
                    </p:cTn>
                  </p:par>
                  <p:par>
                    <p:cTn id="133" fill="hold">
                      <p:stCondLst>
                        <p:cond delay="indefinite"/>
                      </p:stCondLst>
                      <p:childTnLst>
                        <p:par>
                          <p:cTn id="134" fill="hold">
                            <p:stCondLst>
                              <p:cond delay="0"/>
                            </p:stCondLst>
                            <p:childTnLst>
                              <p:par>
                                <p:cTn id="135" presetID="18" presetClass="entr" presetSubtype="12"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strips(downLeft)">
                                      <p:cBhvr>
                                        <p:cTn id="1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p:bldP spid="16" grpId="0" animBg="1"/>
      <p:bldP spid="18" grpId="0"/>
      <p:bldP spid="11" grpId="0" animBg="1"/>
      <p:bldP spid="14" grpId="0" animBg="1"/>
      <p:bldP spid="15" grpId="0" animBg="1"/>
      <p:bldP spid="21" grpId="0"/>
      <p:bldP spid="22" grpId="0" animBg="1"/>
      <p:bldP spid="23" grpId="0" animBg="1"/>
      <p:bldP spid="24" grpId="0" animBg="1"/>
      <p:bldP spid="25" grpId="0"/>
      <p:bldP spid="26" grpId="0" animBg="1"/>
      <p:bldP spid="27" grpId="0" animBg="1"/>
      <p:bldP spid="29" grpId="0" animBg="1"/>
      <p:bldP spid="30" grpId="0"/>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28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4495800" y="3581400"/>
            <a:ext cx="4495800" cy="2862322"/>
          </a:xfrm>
          <a:prstGeom prst="rect">
            <a:avLst/>
          </a:prstGeom>
          <a:solidFill>
            <a:schemeClr val="tx2">
              <a:lumMod val="20000"/>
              <a:lumOff val="80000"/>
            </a:schemeClr>
          </a:solidFill>
          <a:effectLst>
            <a:innerShdw blurRad="114300">
              <a:prstClr val="black"/>
            </a:innerShdw>
          </a:effectLst>
        </p:spPr>
        <p:txBody>
          <a:bodyPr wrap="square" rtlCol="0">
            <a:spAutoFit/>
          </a:bodyPr>
          <a:lstStyle/>
          <a:p>
            <a:pPr algn="ctr" rtl="1"/>
            <a:r>
              <a:rPr lang="ar-SA" sz="3600" dirty="0" smtClean="0"/>
              <a:t>توقف في ضاحيتها الجنوبية الغربية عند بنی عمرو بن عوف في "قباء"، وأقام عند شيخهم كلثوم بن الهدم أربعة أيام، </a:t>
            </a:r>
            <a:endParaRPr lang="en-US" sz="3600" dirty="0"/>
          </a:p>
        </p:txBody>
      </p:sp>
      <p:sp>
        <p:nvSpPr>
          <p:cNvPr id="9" name="TextBox 8"/>
          <p:cNvSpPr txBox="1"/>
          <p:nvPr/>
        </p:nvSpPr>
        <p:spPr>
          <a:xfrm>
            <a:off x="4495800" y="1371600"/>
            <a:ext cx="4495800" cy="1877437"/>
          </a:xfrm>
          <a:prstGeom prst="rect">
            <a:avLst/>
          </a:prstGeom>
          <a:solidFill>
            <a:srgbClr val="92D050"/>
          </a:solidFill>
          <a:effectLst>
            <a:innerShdw blurRad="114300">
              <a:prstClr val="black"/>
            </a:innerShdw>
          </a:effectLst>
        </p:spPr>
        <p:txBody>
          <a:bodyPr wrap="square" rtlCol="0">
            <a:spAutoFit/>
          </a:bodyPr>
          <a:lstStyle/>
          <a:p>
            <a:pPr algn="ctr" rtl="1"/>
            <a:r>
              <a:rPr lang="ar-SA" sz="3600" dirty="0" smtClean="0"/>
              <a:t>التقديم :   </a:t>
            </a:r>
            <a:endParaRPr lang="en-US" sz="3600" dirty="0" smtClean="0"/>
          </a:p>
          <a:p>
            <a:pPr algn="ctr"/>
            <a:r>
              <a:rPr lang="ar-SA" sz="3600" dirty="0" smtClean="0"/>
              <a:t>عندما قدم الرسول </a:t>
            </a:r>
            <a:r>
              <a:rPr lang="ar-SA" sz="2800" dirty="0" smtClean="0"/>
              <a:t>(</a:t>
            </a:r>
            <a:r>
              <a:rPr lang="ar-SA" sz="2400" dirty="0" smtClean="0"/>
              <a:t>صلى الله عليه و سلم)</a:t>
            </a:r>
            <a:r>
              <a:rPr lang="ar-SA" sz="4400" dirty="0" smtClean="0"/>
              <a:t> </a:t>
            </a:r>
            <a:r>
              <a:rPr lang="ar-SA" sz="3600" dirty="0" smtClean="0"/>
              <a:t>إلى المدينة مهاجرا</a:t>
            </a:r>
            <a:endParaRPr lang="en-US" sz="3600" dirty="0"/>
          </a:p>
        </p:txBody>
      </p:sp>
      <p:sp>
        <p:nvSpPr>
          <p:cNvPr id="15" name="Cloud 14"/>
          <p:cNvSpPr/>
          <p:nvPr/>
        </p:nvSpPr>
        <p:spPr>
          <a:xfrm>
            <a:off x="2971800" y="152400"/>
            <a:ext cx="2819400" cy="1219200"/>
          </a:xfrm>
          <a:prstGeom prst="cloud">
            <a:avLst/>
          </a:prstGeom>
          <a:solidFill>
            <a:srgbClr val="0070C0"/>
          </a:soli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48000" y="457200"/>
            <a:ext cx="2667000" cy="584775"/>
          </a:xfrm>
          <a:prstGeom prst="rect">
            <a:avLst/>
          </a:prstGeom>
          <a:noFill/>
        </p:spPr>
        <p:txBody>
          <a:bodyPr wrap="square" rtlCol="0">
            <a:spAutoFit/>
          </a:bodyPr>
          <a:lstStyle/>
          <a:p>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إلقاء الدرس المثالي </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9" name="Group 18"/>
          <p:cNvGrpSpPr/>
          <p:nvPr/>
        </p:nvGrpSpPr>
        <p:grpSpPr>
          <a:xfrm>
            <a:off x="152400" y="3581400"/>
            <a:ext cx="4191000" cy="2819400"/>
            <a:chOff x="152400" y="3200400"/>
            <a:chExt cx="4191000" cy="2363755"/>
          </a:xfrm>
        </p:grpSpPr>
        <p:pic>
          <p:nvPicPr>
            <p:cNvPr id="17" name="Picture 16" descr="58b9ef1a2f343.jpg"/>
            <p:cNvPicPr>
              <a:picLocks noChangeAspect="1"/>
            </p:cNvPicPr>
            <p:nvPr/>
          </p:nvPicPr>
          <p:blipFill>
            <a:blip r:embed="rId2"/>
            <a:srcRect l="1885" t="2222" r="1885" b="13333"/>
            <a:stretch>
              <a:fillRect/>
            </a:stretch>
          </p:blipFill>
          <p:spPr>
            <a:xfrm>
              <a:off x="152400" y="3200400"/>
              <a:ext cx="4191000" cy="2363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773118.jpg"/>
            <p:cNvPicPr>
              <a:picLocks noChangeAspect="1"/>
            </p:cNvPicPr>
            <p:nvPr/>
          </p:nvPicPr>
          <p:blipFill>
            <a:blip r:embed="rId3"/>
            <a:srcRect l="17765" t="40000" r="14184" b="37500"/>
            <a:stretch>
              <a:fillRect/>
            </a:stretch>
          </p:blipFill>
          <p:spPr>
            <a:xfrm>
              <a:off x="3200400" y="4977062"/>
              <a:ext cx="1143000" cy="541421"/>
            </a:xfrm>
            <a:prstGeom prst="rect">
              <a:avLst/>
            </a:prstGeom>
          </p:spPr>
        </p:pic>
      </p:grpSp>
      <p:pic>
        <p:nvPicPr>
          <p:cNvPr id="11" name="Picture 10" descr="1915061804hegra2.jpg"/>
          <p:cNvPicPr>
            <a:picLocks noChangeAspect="1"/>
          </p:cNvPicPr>
          <p:nvPr/>
        </p:nvPicPr>
        <p:blipFill>
          <a:blip r:embed="rId4"/>
          <a:srcRect l="17494" r="5756" b="10000"/>
          <a:stretch>
            <a:fillRect/>
          </a:stretch>
        </p:blipFill>
        <p:spPr>
          <a:xfrm>
            <a:off x="152400" y="1371600"/>
            <a:ext cx="41910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strVal val="#ppt_w*0.70"/>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Effect transition="in" filter="fade">
                                      <p:cBhvr>
                                        <p:cTn id="43" dur="1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trips(down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1000" fill="hold"/>
                                        <p:tgtEl>
                                          <p:spTgt spid="19"/>
                                        </p:tgtEl>
                                        <p:attrNameLst>
                                          <p:attrName>ppt_w</p:attrName>
                                        </p:attrNameLst>
                                      </p:cBhvr>
                                      <p:tavLst>
                                        <p:tav tm="0">
                                          <p:val>
                                            <p:strVal val="#ppt_w*0.70"/>
                                          </p:val>
                                        </p:tav>
                                        <p:tav tm="100000">
                                          <p:val>
                                            <p:strVal val="#ppt_w"/>
                                          </p:val>
                                        </p:tav>
                                      </p:tavLst>
                                    </p:anim>
                                    <p:anim calcmode="lin" valueType="num">
                                      <p:cBhvr>
                                        <p:cTn id="54" dur="1000" fill="hold"/>
                                        <p:tgtEl>
                                          <p:spTgt spid="19"/>
                                        </p:tgtEl>
                                        <p:attrNameLst>
                                          <p:attrName>ppt_h</p:attrName>
                                        </p:attrNameLst>
                                      </p:cBhvr>
                                      <p:tavLst>
                                        <p:tav tm="0">
                                          <p:val>
                                            <p:strVal val="#ppt_h"/>
                                          </p:val>
                                        </p:tav>
                                        <p:tav tm="100000">
                                          <p:val>
                                            <p:strVal val="#ppt_h"/>
                                          </p:val>
                                        </p:tav>
                                      </p:tavLst>
                                    </p:anim>
                                    <p:animEffect transition="in" filter="fade">
                                      <p:cBhvr>
                                        <p:cTn id="55" dur="10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strips(downLeft)">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971800"/>
            <a:ext cx="8610600" cy="1200329"/>
          </a:xfrm>
          <a:prstGeom prst="rect">
            <a:avLst/>
          </a:prstGeom>
          <a:blipFill>
            <a:blip r:embed="rId2"/>
            <a:tile tx="0" ty="0" sx="100000" sy="100000" flip="none" algn="tl"/>
          </a:blipFill>
          <a:ln>
            <a:solidFill>
              <a:srgbClr val="C00000"/>
            </a:solidFill>
          </a:ln>
          <a:scene3d>
            <a:camera prst="orthographicFront"/>
            <a:lightRig rig="threePt" dir="t"/>
          </a:scene3d>
          <a:sp3d>
            <a:bevelT prst="relaxedInset"/>
          </a:sp3d>
        </p:spPr>
        <p:txBody>
          <a:bodyPr wrap="square" rtlCol="0">
            <a:spAutoFit/>
          </a:bodyPr>
          <a:lstStyle/>
          <a:p>
            <a:pPr algn="ctr"/>
            <a:r>
              <a:rPr lang="ar-SA" sz="3600" dirty="0" smtClean="0"/>
              <a:t>وأسس خلالها مسجدا وصلى أول جمعة فيها . فخطب النبي صلى الله عليه وسلم خطبة هامة بليغة وهي أول خطبة في صلاة الجمعة</a:t>
            </a:r>
            <a:endParaRPr lang="en-US" sz="3600" dirty="0"/>
          </a:p>
        </p:txBody>
      </p:sp>
      <p:pic>
        <p:nvPicPr>
          <p:cNvPr id="3" name="Picture 2" descr="133مسجد قباء ، صورة قديمة للمسجد من الجهة الشرقية copy.jpg"/>
          <p:cNvPicPr>
            <a:picLocks noChangeAspect="1"/>
          </p:cNvPicPr>
          <p:nvPr/>
        </p:nvPicPr>
        <p:blipFill>
          <a:blip r:embed="rId3"/>
          <a:srcRect r="565" b="27083"/>
          <a:stretch>
            <a:fillRect/>
          </a:stretch>
        </p:blipFill>
        <p:spPr>
          <a:xfrm>
            <a:off x="228599" y="228600"/>
            <a:ext cx="4367349" cy="2590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a30d9bce-426d-450a-a8cc-0d5aa3c2b761.jpg"/>
          <p:cNvPicPr>
            <a:picLocks noChangeAspect="1"/>
          </p:cNvPicPr>
          <p:nvPr/>
        </p:nvPicPr>
        <p:blipFill>
          <a:blip r:embed="rId4"/>
          <a:srcRect l="4286" t="8857" r="5428" b="7333"/>
          <a:stretch>
            <a:fillRect/>
          </a:stretch>
        </p:blipFill>
        <p:spPr>
          <a:xfrm>
            <a:off x="4724400" y="228600"/>
            <a:ext cx="4191000" cy="2590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سنة_صلاة_الجمعة.jpg"/>
          <p:cNvPicPr>
            <a:picLocks noChangeAspect="1"/>
          </p:cNvPicPr>
          <p:nvPr/>
        </p:nvPicPr>
        <p:blipFill>
          <a:blip r:embed="rId5"/>
          <a:stretch>
            <a:fillRect/>
          </a:stretch>
        </p:blipFill>
        <p:spPr>
          <a:xfrm>
            <a:off x="1676400" y="4267200"/>
            <a:ext cx="6000750" cy="240030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8" name="Frame 7"/>
          <p:cNvSpPr/>
          <p:nvPr/>
        </p:nvSpPr>
        <p:spPr>
          <a:xfrm>
            <a:off x="0" y="0"/>
            <a:ext cx="9144000" cy="6858000"/>
          </a:xfrm>
          <a:prstGeom prst="frame">
            <a:avLst>
              <a:gd name="adj1" fmla="val 14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0.7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2063</TotalTime>
  <Words>636</Words>
  <Application>Microsoft Office PowerPoint</Application>
  <PresentationFormat>On-screen Show (4:3)</PresentationFormat>
  <Paragraphs>138</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Equity</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Maruf</cp:lastModifiedBy>
  <cp:revision>73</cp:revision>
  <dcterms:created xsi:type="dcterms:W3CDTF">2006-08-16T00:00:00Z</dcterms:created>
  <dcterms:modified xsi:type="dcterms:W3CDTF">2021-02-01T07:32:13Z</dcterms:modified>
</cp:coreProperties>
</file>