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6" r:id="rId2"/>
    <p:sldId id="293" r:id="rId3"/>
    <p:sldId id="287" r:id="rId4"/>
    <p:sldId id="289" r:id="rId5"/>
    <p:sldId id="288" r:id="rId6"/>
    <p:sldId id="258" r:id="rId7"/>
    <p:sldId id="279" r:id="rId8"/>
    <p:sldId id="260" r:id="rId9"/>
    <p:sldId id="277" r:id="rId10"/>
    <p:sldId id="290" r:id="rId11"/>
    <p:sldId id="281" r:id="rId12"/>
    <p:sldId id="284" r:id="rId13"/>
    <p:sldId id="283" r:id="rId14"/>
    <p:sldId id="282" r:id="rId15"/>
    <p:sldId id="280" r:id="rId16"/>
    <p:sldId id="285" r:id="rId17"/>
    <p:sldId id="265" r:id="rId18"/>
    <p:sldId id="292" r:id="rId19"/>
    <p:sldId id="291" r:id="rId20"/>
    <p:sldId id="26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93"/>
    <a:srgbClr val="FFC000"/>
    <a:srgbClr val="C7982C"/>
    <a:srgbClr val="DED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559" autoAdjust="0"/>
  </p:normalViewPr>
  <p:slideViewPr>
    <p:cSldViewPr snapToGrid="0">
      <p:cViewPr varScale="1">
        <p:scale>
          <a:sx n="111" d="100"/>
          <a:sy n="111" d="100"/>
        </p:scale>
        <p:origin x="54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22EA9-07A7-4545-BE90-0D72069AF7CC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1C2B3-EC9A-41E7-802B-92359CAB8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57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B1C2B3-EC9A-41E7-802B-92359CAB8A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7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1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2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5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0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1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6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3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04851-0882-4C94-9D36-C8E8598493DE}" type="datetimeFigureOut">
              <a:rPr lang="en-US" smtClean="0"/>
              <a:t>31-Jan-21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2FA3E-9C9D-449F-A572-F4B3A068F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14" name="Rectangle 13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3184150" y="1997839"/>
            <a:ext cx="58237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2000" u="sng" dirty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2000" u="sng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u="sng" dirty="0" err="1">
                <a:latin typeface="NikoshBAN" pitchFamily="2" charset="0"/>
                <a:cs typeface="NikoshBAN" pitchFamily="2" charset="0"/>
              </a:rPr>
              <a:t>জন্য</a:t>
            </a:r>
            <a:endParaRPr lang="en-US" sz="2000" u="sng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2000" dirty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33" y="2262990"/>
            <a:ext cx="8892128" cy="3782472"/>
          </a:xfrm>
          <a:prstGeom prst="rect">
            <a:avLst/>
          </a:prstGeom>
          <a:ln>
            <a:solidFill>
              <a:srgbClr val="0070C0"/>
            </a:solidFill>
          </a:ln>
        </p:spPr>
      </p:pic>
      <p:grpSp>
        <p:nvGrpSpPr>
          <p:cNvPr id="7" name="Group 6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8" name="Rectangle 7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2" name="Rectangle 11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450526" y="606795"/>
            <a:ext cx="5521646" cy="757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ক্যালিপার্সের প্রধান অংশ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53333" y="1678215"/>
            <a:ext cx="889999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ক্যালিপাস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3473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928" y="3240862"/>
            <a:ext cx="10662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ক্যালিপার্স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(১):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"ভার্নিয়ার ক্যালিপার্সের প্রধান স্কেলের ক্ষুদ্রতম ১  ঘরের মান এবং ভার্নিয়ার স্কলেরে মোট ভাগ সংখ্যার অনুপাতকে "ভার্নিয়ার ক্যালিপার্স ধ্রুবক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 ধ্রুবক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:=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স্কেলের ক্ষুদ্রতম ১  ঘরের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 /ভার্নিয়ার </a:t>
            </a:r>
            <a:r>
              <a:rPr lang="en-GB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স্কেলের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মোট ভাগ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=(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১ 𝑚𝑚)/১০=০.১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𝑚𝑚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ক্যালিপার্স ধ্রুবক : =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০.১</a:t>
            </a:r>
            <a:r>
              <a:rPr lang="en-GB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মিমি</a:t>
            </a:r>
            <a:endParaRPr lang="en-US" sz="1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3928" y="4580849"/>
            <a:ext cx="9675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 ধ্রুবক(২):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ক্যালিপার্সের প্রধান স্কেলের ক্ষুদ্রতম ১  ঘরের মান এবং ভার্নিয়ার স্কেলের  ১ ঘরের মানের পার্থক্যকে ভার্নিয়ার ক্যালিপার্স ধ্রুবক বলে। </a:t>
            </a:r>
          </a:p>
          <a:p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 ধ্রুবক :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স্কেলের ক্ষুদ্রতম ১  ঘরের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স্কেলের  ১ ঘরের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endParaRPr lang="bn-BD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9" name="Rectangle 8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3" name="Rectangle 12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246837" y="365294"/>
            <a:ext cx="2991424" cy="56918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GB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6204" y="2722892"/>
            <a:ext cx="414780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ভার্নিয়ার</a:t>
            </a:r>
            <a:r>
              <a:rPr lang="en-GB" sz="2000" dirty="0" smtClean="0"/>
              <a:t> </a:t>
            </a:r>
            <a:r>
              <a:rPr lang="en-GB" sz="2000" dirty="0" err="1" smtClean="0"/>
              <a:t>ক্যালিপার্স</a:t>
            </a:r>
            <a:r>
              <a:rPr lang="en-GB" sz="2000" dirty="0" smtClean="0"/>
              <a:t> </a:t>
            </a:r>
            <a:r>
              <a:rPr lang="en-GB" sz="2000" dirty="0" err="1" smtClean="0"/>
              <a:t>ধ্রুবক</a:t>
            </a:r>
            <a:r>
              <a:rPr lang="en-GB" sz="2000" dirty="0" smtClean="0"/>
              <a:t> </a:t>
            </a:r>
            <a:r>
              <a:rPr lang="en-GB" sz="2000" dirty="0" err="1" smtClean="0"/>
              <a:t>দুই</a:t>
            </a:r>
            <a:r>
              <a:rPr lang="en-GB" sz="2000" dirty="0" smtClean="0"/>
              <a:t> </a:t>
            </a:r>
            <a:r>
              <a:rPr lang="en-GB" sz="2000" dirty="0" err="1" smtClean="0"/>
              <a:t>ভাবে</a:t>
            </a:r>
            <a:r>
              <a:rPr lang="en-GB" sz="2000" dirty="0" smtClean="0"/>
              <a:t> </a:t>
            </a:r>
            <a:r>
              <a:rPr lang="en-GB" sz="2000" dirty="0" err="1" smtClean="0"/>
              <a:t>সঙ্গায়িত</a:t>
            </a:r>
            <a:r>
              <a:rPr lang="en-GB" sz="2000" dirty="0" smtClean="0"/>
              <a:t> </a:t>
            </a:r>
            <a:r>
              <a:rPr lang="en-GB" sz="2000" dirty="0" err="1" smtClean="0"/>
              <a:t>করা</a:t>
            </a:r>
            <a:r>
              <a:rPr lang="en-GB" sz="2000" dirty="0" smtClean="0"/>
              <a:t> </a:t>
            </a:r>
            <a:r>
              <a:rPr lang="en-GB" sz="2000" dirty="0" err="1" smtClean="0"/>
              <a:t>যায়</a:t>
            </a:r>
            <a:r>
              <a:rPr lang="en-GB" sz="2000" dirty="0"/>
              <a:t>।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472045" y="1028753"/>
            <a:ext cx="2506504" cy="830997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 err="1" smtClean="0"/>
              <a:t>ভার্নিয়ার</a:t>
            </a:r>
            <a:r>
              <a:rPr lang="en-GB" sz="2400" dirty="0" smtClean="0"/>
              <a:t> </a:t>
            </a:r>
            <a:r>
              <a:rPr lang="en-GB" sz="2400" dirty="0" err="1" smtClean="0"/>
              <a:t>ধ্রুবক</a:t>
            </a:r>
            <a:endParaRPr lang="en-GB" sz="24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400" dirty="0" err="1" smtClean="0"/>
              <a:t>ভার্নিয়ার</a:t>
            </a:r>
            <a:r>
              <a:rPr lang="en-GB" sz="2400" dirty="0" smtClean="0"/>
              <a:t> </a:t>
            </a:r>
            <a:r>
              <a:rPr lang="en-GB" sz="2400" dirty="0" err="1" smtClean="0"/>
              <a:t>সমপাতন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946204" y="2290139"/>
            <a:ext cx="2593221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dirty="0" err="1"/>
              <a:t>ভার্নিয়ার</a:t>
            </a:r>
            <a:r>
              <a:rPr lang="en-GB" dirty="0"/>
              <a:t> </a:t>
            </a:r>
            <a:r>
              <a:rPr lang="en-GB" dirty="0" err="1"/>
              <a:t>ক্যালিপার্স</a:t>
            </a:r>
            <a:r>
              <a:rPr lang="en-GB" dirty="0"/>
              <a:t> </a:t>
            </a:r>
            <a:r>
              <a:rPr lang="en-GB" dirty="0" err="1"/>
              <a:t>ধ্রুবক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12353" y="5791521"/>
            <a:ext cx="986039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2000" b="1" dirty="0" err="1"/>
              <a:t>ভার্নিয়ার</a:t>
            </a:r>
            <a:r>
              <a:rPr lang="en-GB" sz="2000" b="1" dirty="0"/>
              <a:t> </a:t>
            </a:r>
            <a:r>
              <a:rPr lang="en-GB" sz="2000" b="1" dirty="0" err="1" smtClean="0"/>
              <a:t>সমপাতনঃ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ভার্নিয়ার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স্কেলের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যে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ঘর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প্রধান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স্কেলের</a:t>
            </a:r>
            <a:r>
              <a:rPr lang="en-GB" sz="2000" b="1" dirty="0" smtClean="0"/>
              <a:t>  </a:t>
            </a:r>
            <a:r>
              <a:rPr lang="en-GB" sz="2000" b="1" dirty="0" err="1" smtClean="0"/>
              <a:t>ঘরের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সাথে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মিলে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যাবে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তাকে</a:t>
            </a:r>
            <a:r>
              <a:rPr lang="en-GB" sz="2000" b="1" dirty="0" smtClean="0"/>
              <a:t> </a:t>
            </a:r>
            <a:r>
              <a:rPr lang="en-GB" sz="2000" b="1" dirty="0" err="1"/>
              <a:t>ভার্নিয়ার</a:t>
            </a:r>
            <a:r>
              <a:rPr lang="en-GB" sz="2000" b="1" dirty="0"/>
              <a:t> </a:t>
            </a:r>
            <a:r>
              <a:rPr lang="en-GB" sz="2000" b="1" dirty="0" err="1" smtClean="0"/>
              <a:t>সমপাতন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বলে</a:t>
            </a:r>
            <a:r>
              <a:rPr lang="en-GB" sz="2000" b="1" dirty="0" smtClean="0"/>
              <a:t>।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4990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6" grpId="0"/>
      <p:bldP spid="20" grpId="0" animBg="1"/>
      <p:bldP spid="6" grpId="0" animBg="1"/>
      <p:bldP spid="21" grpId="0" animBg="1"/>
      <p:bldP spid="22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65" y="1396645"/>
            <a:ext cx="10473942" cy="1459482"/>
          </a:xfrm>
          <a:solidFill>
            <a:srgbClr val="00B050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যে বস্তুর দৈর্ঘ্য নির্ণয় করতে হবে তাকে </a:t>
            </a:r>
            <a:r>
              <a:rPr lang="en-GB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স্লা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ইড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ক্যালিপার্সের চোয়াল দুটির মাঝে রাখতে হবে।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ভার্নিয়ার স্কেলের সাথে লাগানো চোয়াল সামনে এনে এমন ভাবে বস্তুর সাথে লাগাতে হয় যেন 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স্কেলের চোয়াল ও ভর্নিয়ার স্কেলের সাথে সংযুক্ত চোয়াল বস্তুটিকে দু বিপরীত দিক থেকে </a:t>
            </a:r>
            <a:r>
              <a:rPr lang="en-GB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র্শ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করে থাকে।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অতঃপর স্ক্রুর সাহায্যে ভার্নিয়ারটিকে প্রধান স্কেলের সাথে আটকানো হয়। এরপর প্রধান স্কেলের পাঠ ও ভার্নিয়ারের পাঠ নেওয়া হয়।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063" y="3119018"/>
            <a:ext cx="4942704" cy="2780271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82" y="3139872"/>
            <a:ext cx="4286250" cy="28575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2622132" y="376215"/>
            <a:ext cx="7119257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পদ্ধতিঃ</a:t>
            </a:r>
            <a:r>
              <a:rPr lang="en-GB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600551" y="4629319"/>
            <a:ext cx="1603466" cy="12525"/>
          </a:xfrm>
          <a:prstGeom prst="straightConnector1">
            <a:avLst/>
          </a:prstGeom>
          <a:ln w="50800">
            <a:solidFill>
              <a:srgbClr val="FF0000">
                <a:alpha val="73000"/>
              </a:srgbClr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29449" y="4673902"/>
            <a:ext cx="1631021" cy="46166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স্কেল</a:t>
            </a:r>
            <a:endParaRPr lang="en-US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81760" y="3091727"/>
            <a:ext cx="1014545" cy="400110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13" name="Rectangle 12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7" name="Rectangle 16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0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270" y="1905745"/>
            <a:ext cx="7827459" cy="44029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6049" y="531762"/>
            <a:ext cx="9714519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এনিমেশনের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ctr"/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6" name="Rectangle 5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9" name="Rectangle 8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56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12" y="2067107"/>
            <a:ext cx="8673093" cy="34692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03748" y="551617"/>
            <a:ext cx="10114109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এনিমেশনের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algn="ctr"/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ক্যালি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পার্স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6" name="Rectangle 5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9" name="Rectangle 8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79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7889" y="350781"/>
            <a:ext cx="3893437" cy="74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মোট পাঠ নির্ণয়ের সূত্র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488" y="1245841"/>
            <a:ext cx="1016902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মোট পাঠ: প্রধান স্কেল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পাঠ(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+ (ভার্নিয়ার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ধ্রুবক(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VC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সমপাতন)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37" y="1892172"/>
            <a:ext cx="5071419" cy="26332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74107" y="4525409"/>
            <a:ext cx="7974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মোট পাঠ: প্রধান স্কেল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পাঠ(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(ভার্নিয়ার ধ্রুবক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VC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সমপাতন)</a:t>
            </a: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=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৪৩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mm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+ (০.১ 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৫)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mm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=(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৪৩+০.৫)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mm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	=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৪৩.৫</a:t>
            </a:r>
            <a:r>
              <a:rPr lang="en-GB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mm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Ans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.)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08278" y="2285460"/>
            <a:ext cx="204505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1 cm= 10 mm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4 cm= (4 X 10)mm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= 40 mm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9" name="Rectangle 8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2" name="Rectangle 11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83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7" grpId="0" build="p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748" y="481204"/>
            <a:ext cx="6520132" cy="71211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fvwb©qvi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K¨vwjcvm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myweav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718" y="1252153"/>
            <a:ext cx="10345013" cy="21364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bn-BD" dirty="0">
                <a:latin typeface="SutonnyMJ" pitchFamily="2" charset="0"/>
                <a:cs typeface="SutonnyMJ" pitchFamily="2" charset="0"/>
              </a:rPr>
              <a:t>ওজনে হালকা হওয়ায় সহজেই বহনযোগ্য।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>
                <a:latin typeface="SutonnyMJ" pitchFamily="2" charset="0"/>
                <a:cs typeface="SutonnyMJ" pitchFamily="2" charset="0"/>
              </a:rPr>
              <a:t> একই সাথে বস্তুর ভেতরের ব্যাস, বাহিরের ব্যাস এবং গভীরতা মাপা যায়।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>
                <a:latin typeface="SutonnyMJ" pitchFamily="2" charset="0"/>
                <a:cs typeface="SutonnyMJ" pitchFamily="2" charset="0"/>
              </a:rPr>
              <a:t> প্রত্যক্ষ পরিমাপক যন্ত্র হওয়ায় দ্রুত পাঠ নেওয়া যায়।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BD" dirty="0">
                <a:latin typeface="SutonnyMJ" pitchFamily="2" charset="0"/>
                <a:cs typeface="SutonnyMJ" pitchFamily="2" charset="0"/>
              </a:rPr>
              <a:t>এক হাত ব্যবহার করেই পাঠ নেওয়া যায় এবং একই সময়ে ইঞ্চি ও মিলিমিটারে মাপ নেয়া যায়</a:t>
            </a:r>
            <a:r>
              <a:rPr lang="bn-BD" dirty="0" smtClean="0">
                <a:latin typeface="SutonnyMJ" pitchFamily="2" charset="0"/>
                <a:cs typeface="SutonnyMJ" pitchFamily="2" charset="0"/>
              </a:rPr>
              <a:t>।</a:t>
            </a:r>
            <a:endParaRPr lang="bn-BD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6" name="Rectangle 5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9" name="Rectangle 8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132" y="4150588"/>
            <a:ext cx="82269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ব্যবহারের </a:t>
            </a:r>
            <a:r>
              <a:rPr lang="bn-BD" sz="2800" dirty="0">
                <a:latin typeface="SutonnyMJ" pitchFamily="2" charset="0"/>
                <a:cs typeface="SutonnyMJ" pitchFamily="2" charset="0"/>
              </a:rPr>
              <a:t>পর শুকনো কাপড় দিয়ে পরিষ্কার করে তেল দিয়ে রাখতে হবে।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2800" dirty="0">
                <a:latin typeface="SutonnyMJ" pitchFamily="2" charset="0"/>
                <a:cs typeface="SutonnyMJ" pitchFamily="2" charset="0"/>
              </a:rPr>
              <a:t>কার্যবস্তু ঘূর্ণায়মান/ চলন্ত অবস্থায় থাকলে পাঠ নেওয়া বিরত থাকতে হবে।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2800" dirty="0">
                <a:latin typeface="SutonnyMJ" pitchFamily="2" charset="0"/>
                <a:cs typeface="SutonnyMJ" pitchFamily="2" charset="0"/>
              </a:rPr>
              <a:t>ভার্নিয়ার </a:t>
            </a:r>
            <a:r>
              <a:rPr lang="bn-BD" sz="2800" dirty="0" smtClean="0">
                <a:latin typeface="SutonnyMJ" pitchFamily="2" charset="0"/>
                <a:cs typeface="SutonnyMJ" pitchFamily="2" charset="0"/>
              </a:rPr>
              <a:t>ক্যালিপা</a:t>
            </a: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র্স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শুকনো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কাপড়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দিয়ে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পরিষ্কার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করতে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GB" sz="2800" dirty="0" err="1" smtClean="0">
                <a:latin typeface="SutonnyMJ" pitchFamily="2" charset="0"/>
                <a:cs typeface="SutonnyMJ" pitchFamily="2" charset="0"/>
              </a:rPr>
              <a:t>হবে</a:t>
            </a:r>
            <a:r>
              <a:rPr lang="en-GB" sz="28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bn-BD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0538" y="3350089"/>
            <a:ext cx="1765227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GB" sz="3600" dirty="0" err="1" smtClean="0"/>
              <a:t>রক্ষণাবেক্ষণ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8470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12" grpId="0"/>
      <p:bldP spid="16" grpId="0" build="p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4191000" y="329432"/>
            <a:ext cx="2971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7" name="Rectangle 6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99112" y="1915733"/>
            <a:ext cx="895421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44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3" grpId="0"/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7" name="Rectangle 6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91000" y="329432"/>
            <a:ext cx="2971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407" y="1244214"/>
            <a:ext cx="8191500" cy="3219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0407" y="4998870"/>
            <a:ext cx="847564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 smtClean="0"/>
              <a:t>উপরের</a:t>
            </a:r>
            <a:r>
              <a:rPr lang="en-GB" sz="4000" dirty="0" smtClean="0"/>
              <a:t> </a:t>
            </a:r>
            <a:r>
              <a:rPr lang="en-GB" sz="4000" dirty="0" err="1" smtClean="0"/>
              <a:t>চিত্রের</a:t>
            </a:r>
            <a:r>
              <a:rPr lang="en-GB" sz="4000" dirty="0" smtClean="0"/>
              <a:t> </a:t>
            </a:r>
            <a:r>
              <a:rPr lang="en-GB" sz="4000" dirty="0" err="1" smtClean="0"/>
              <a:t>পরিমাপক</a:t>
            </a:r>
            <a:r>
              <a:rPr lang="en-GB" sz="4000" dirty="0" smtClean="0"/>
              <a:t> </a:t>
            </a:r>
            <a:r>
              <a:rPr lang="en-GB" sz="4000" dirty="0" err="1" smtClean="0"/>
              <a:t>যন্ত্রটির</a:t>
            </a:r>
            <a:r>
              <a:rPr lang="en-GB" sz="4000" dirty="0" smtClean="0"/>
              <a:t> </a:t>
            </a:r>
            <a:r>
              <a:rPr lang="en-GB" sz="4000" dirty="0" err="1" smtClean="0"/>
              <a:t>প্রধান</a:t>
            </a:r>
            <a:r>
              <a:rPr lang="en-GB" sz="4000" dirty="0" smtClean="0"/>
              <a:t> </a:t>
            </a:r>
            <a:r>
              <a:rPr lang="en-GB" sz="4000" dirty="0" err="1" smtClean="0"/>
              <a:t>অংশের</a:t>
            </a:r>
            <a:r>
              <a:rPr lang="en-GB" sz="4000" dirty="0" smtClean="0"/>
              <a:t> </a:t>
            </a:r>
            <a:r>
              <a:rPr lang="en-GB" sz="4000" dirty="0" err="1" smtClean="0"/>
              <a:t>নাম</a:t>
            </a:r>
            <a:r>
              <a:rPr lang="en-GB" sz="4000" dirty="0" smtClean="0"/>
              <a:t> </a:t>
            </a:r>
            <a:r>
              <a:rPr lang="en-GB" sz="4000" dirty="0" err="1" smtClean="0"/>
              <a:t>লিখ</a:t>
            </a:r>
            <a:r>
              <a:rPr lang="en-GB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100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4610100" y="300470"/>
            <a:ext cx="29718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GB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5819" y="4996005"/>
            <a:ext cx="10317149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উপ</a:t>
            </a:r>
            <a:r>
              <a:rPr lang="en-GB" sz="3200" dirty="0" err="1" smtClean="0">
                <a:latin typeface="NikoshBAN" panose="02000000000000000000" pitchFamily="2" charset="0"/>
                <a:cs typeface="NikoshBAN" pitchFamily="2" charset="0"/>
              </a:rPr>
              <a:t>রের</a:t>
            </a:r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মাপ </a:t>
            </a:r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দু</a:t>
            </a:r>
            <a:r>
              <a:rPr lang="en-GB" sz="3200" dirty="0" err="1" smtClean="0">
                <a:latin typeface="NikoshBAN" panose="02000000000000000000" pitchFamily="2" charset="0"/>
                <a:cs typeface="NikoshBAN" pitchFamily="2" charset="0"/>
              </a:rPr>
              <a:t>টির</a:t>
            </a:r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পাঠ খাতায় </a:t>
            </a:r>
            <a:r>
              <a:rPr lang="en-GB" sz="3200" dirty="0" err="1" smtClean="0">
                <a:latin typeface="NikoshBAN" panose="02000000000000000000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পিবদ্ধ 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কর।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২। একটি ভার্নিয়ার ক্যালিপার্সের </a:t>
            </a:r>
            <a:r>
              <a:rPr lang="en-GB" sz="3200" dirty="0" err="1" smtClean="0">
                <a:latin typeface="NikoshBAN" panose="02000000000000000000" pitchFamily="2" charset="0"/>
                <a:cs typeface="NikoshBAN" pitchFamily="2" charset="0"/>
              </a:rPr>
              <a:t>চি</a:t>
            </a:r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ত্র 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অংকন করে উহার </a:t>
            </a:r>
            <a:r>
              <a:rPr lang="en-GB" sz="3200" dirty="0" err="1" smtClean="0">
                <a:latin typeface="NikoshBAN" panose="02000000000000000000" pitchFamily="2" charset="0"/>
                <a:cs typeface="NikoshBAN" pitchFamily="2" charset="0"/>
              </a:rPr>
              <a:t>বি</a:t>
            </a:r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ভিন্ন 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অংশ </a:t>
            </a:r>
            <a:r>
              <a:rPr lang="en-GB" sz="3200" dirty="0" err="1" smtClean="0">
                <a:latin typeface="NikoshBAN" panose="02000000000000000000" pitchFamily="2" charset="0"/>
                <a:cs typeface="NikoshBAN" pitchFamily="2" charset="0"/>
              </a:rPr>
              <a:t>চি</a:t>
            </a:r>
            <a:r>
              <a:rPr lang="bn-BD" sz="3200" dirty="0" smtClean="0">
                <a:latin typeface="NikoshBAN" panose="02000000000000000000" pitchFamily="2" charset="0"/>
                <a:cs typeface="NikoshBAN" pitchFamily="2" charset="0"/>
              </a:rPr>
              <a:t>হ্নিত </a:t>
            </a:r>
            <a:r>
              <a:rPr lang="bn-BD" sz="3200" dirty="0">
                <a:latin typeface="NikoshBAN" panose="02000000000000000000" pitchFamily="2" charset="0"/>
                <a:cs typeface="NikoshBAN" pitchFamily="2" charset="0"/>
              </a:rPr>
              <a:t>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92" y="1507343"/>
            <a:ext cx="4991789" cy="2545812"/>
          </a:xfrm>
          <a:prstGeom prst="rect">
            <a:avLst/>
          </a:prstGeom>
          <a:ln w="12700">
            <a:solidFill>
              <a:srgbClr val="00B050"/>
            </a:solidFill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0" y="1178924"/>
            <a:ext cx="5693600" cy="320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7" name="Rectangle 6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4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14" name="Rectangle 13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3748" y="286622"/>
            <a:ext cx="10102482" cy="2739144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GB" sz="16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1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6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GB" sz="1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6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1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600" dirty="0" err="1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623" y="2910615"/>
            <a:ext cx="3074731" cy="31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72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7" name="Rectangle 6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3" y="560276"/>
            <a:ext cx="4901241" cy="494960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73753" y="2296125"/>
            <a:ext cx="5279367" cy="1323439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r>
              <a:rPr lang="en-GB" sz="80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GB" sz="80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8000" dirty="0" err="1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57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5114211" y="390362"/>
            <a:ext cx="1963578" cy="762000"/>
          </a:xfrm>
          <a:noFill/>
        </p:spPr>
        <p:txBody>
          <a:bodyPr>
            <a:noAutofit/>
          </a:bodyPr>
          <a:lstStyle/>
          <a:p>
            <a:r>
              <a:rPr lang="en-US" sz="4800" u="sng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15" y="1244214"/>
            <a:ext cx="1939171" cy="19391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7" name="Group 6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8" name="Rectangle 7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1" name="Rectangle 10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77279" y="3409398"/>
            <a:ext cx="7637442" cy="2723825"/>
          </a:xfrm>
          <a:prstGeom prst="roundRect">
            <a:avLst/>
          </a:prstGeom>
          <a:solidFill>
            <a:srgbClr val="ECF2EE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bn-IN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নামঃ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নাঈম</a:t>
            </a:r>
            <a:r>
              <a:rPr lang="en-US" sz="4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36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পদবীঃ</a:t>
            </a:r>
            <a:r>
              <a:rPr lang="en-GB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ইন্সট্রাক্ট্র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মেকানিক্স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196975">
              <a:buNone/>
              <a:tabLst>
                <a:tab pos="1196975" algn="l"/>
              </a:tabLst>
            </a:pP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ভরাডোবা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বিদ্যালয়,ভালুকা,ময়মনসিংহ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 defTabSz="1196975">
              <a:buNone/>
              <a:tabLst>
                <a:tab pos="1196975" algn="l"/>
              </a:tabLst>
            </a:pP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01795-273091</a:t>
            </a: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 defTabSz="1196975">
              <a:buNone/>
              <a:tabLst>
                <a:tab pos="1196975" algn="l"/>
              </a:tabLst>
            </a:pPr>
            <a:r>
              <a:rPr lang="en-US" sz="3200" dirty="0" smtClean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32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chemeClr val="accent6"/>
                </a:solidFill>
                <a:latin typeface="+mj-lt"/>
                <a:cs typeface="NikoshBAN" pitchFamily="2" charset="0"/>
              </a:rPr>
              <a:t>mdnaimi033@gmail.com</a:t>
            </a:r>
            <a:endParaRPr lang="en-US" sz="3200" dirty="0">
              <a:solidFill>
                <a:schemeClr val="accent6"/>
              </a:solidFill>
              <a:latin typeface="+mj-lt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4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0816" y="806686"/>
            <a:ext cx="5554757" cy="4826749"/>
            <a:chOff x="930816" y="806686"/>
            <a:chExt cx="5554757" cy="4826749"/>
          </a:xfrm>
        </p:grpSpPr>
        <p:sp>
          <p:nvSpPr>
            <p:cNvPr id="4" name="Rounded Rectangle 3"/>
            <p:cNvSpPr/>
            <p:nvPr/>
          </p:nvSpPr>
          <p:spPr>
            <a:xfrm>
              <a:off x="930816" y="806686"/>
              <a:ext cx="5554757" cy="4826749"/>
            </a:xfrm>
            <a:prstGeom prst="roundRect">
              <a:avLst/>
            </a:prstGeom>
            <a:solidFill>
              <a:srgbClr val="C7982C"/>
            </a:solidFill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5639" y="1209420"/>
              <a:ext cx="4932558" cy="41549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ট্রেড: জেনারেল মেকানিক্স</a:t>
              </a:r>
            </a:p>
            <a:p>
              <a:pPr algn="ctr"/>
              <a:r>
                <a:rPr lang="as-I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শ্রেণী: নবম ভোকেশনাল </a:t>
              </a:r>
            </a:p>
            <a:p>
              <a:pPr algn="ctr"/>
              <a:r>
                <a:rPr lang="as-I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বিষয়: জেনারেল মেকানিক্স-২</a:t>
              </a:r>
            </a:p>
            <a:p>
              <a:pPr algn="ctr"/>
              <a:r>
                <a:rPr lang="as-I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অধ্যায়: </a:t>
              </a:r>
              <a:r>
                <a:rPr lang="as-IN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১</a:t>
              </a:r>
              <a:r>
                <a:rPr lang="en-GB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2</a:t>
              </a:r>
              <a:endParaRPr lang="as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endParaRPr>
            </a:p>
            <a:p>
              <a:pPr algn="ctr"/>
              <a:r>
                <a:rPr lang="as-I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শিরোনাম: </a:t>
              </a:r>
              <a:r>
                <a:rPr lang="en-GB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ভার্নিয়ার</a:t>
              </a:r>
              <a:r>
                <a:rPr lang="en-GB" sz="4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 </a:t>
              </a:r>
              <a:r>
                <a:rPr lang="en-GB" sz="44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ক্যালিপার</a:t>
              </a:r>
              <a:endParaRPr lang="as-IN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  <a:cs typeface="SutonnyMJ" pitchFamily="2" charset="0"/>
              </a:endParaRPr>
            </a:p>
            <a:p>
              <a:pPr algn="ctr"/>
              <a:r>
                <a:rPr lang="as-IN" sz="4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/>
                  <a:cs typeface="SutonnyMJ" pitchFamily="2" charset="0"/>
                </a:rPr>
                <a:t>সময়: ৪৫ মিনিট</a:t>
              </a:r>
              <a:endParaRPr lang="en-US" sz="44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3" name="Rectangle 12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7982C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C7982C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C7982C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C7982C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C7982C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C7982C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C7982C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C7982C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704" y="806687"/>
            <a:ext cx="4596905" cy="48267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5630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3" name="Rectangle 12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-33173486" y="6269144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365117"/>
            <a:ext cx="8191500" cy="3228975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20"/>
          <p:cNvSpPr txBox="1"/>
          <p:nvPr/>
        </p:nvSpPr>
        <p:spPr>
          <a:xfrm>
            <a:off x="2698774" y="4998870"/>
            <a:ext cx="6907660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95391" y="330176"/>
            <a:ext cx="4291334" cy="727099"/>
            <a:chOff x="3795391" y="330176"/>
            <a:chExt cx="4291334" cy="727099"/>
          </a:xfrm>
        </p:grpSpPr>
        <p:sp>
          <p:nvSpPr>
            <p:cNvPr id="6" name="TextBox 5"/>
            <p:cNvSpPr txBox="1"/>
            <p:nvPr/>
          </p:nvSpPr>
          <p:spPr>
            <a:xfrm>
              <a:off x="3795391" y="330176"/>
              <a:ext cx="3674404" cy="707886"/>
            </a:xfrm>
            <a:prstGeom prst="rect">
              <a:avLst/>
            </a:prstGeom>
            <a:solidFill>
              <a:srgbClr val="00B0F0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GB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চিত্রটি</a:t>
              </a:r>
              <a:r>
                <a:rPr lang="en-GB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লক্ষ্য</a:t>
              </a:r>
              <a:r>
                <a:rPr lang="en-GB" sz="4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GB" sz="4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কর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7527288" y="390362"/>
              <a:ext cx="559437" cy="66691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972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308250" y="1148396"/>
            <a:ext cx="9904197" cy="4643125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3830" y="550178"/>
            <a:ext cx="3228901" cy="92333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74785" y="1832689"/>
            <a:ext cx="900105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bn-IN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শিক্ষার্থী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---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ধ্রুবক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ক্যালিপার্সের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7" name="Rectangle 6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0" name="Rectangle 9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FFC000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048638"/>
          <p:cNvSpPr txBox="1">
            <a:spLocks/>
          </p:cNvSpPr>
          <p:nvPr/>
        </p:nvSpPr>
        <p:spPr>
          <a:xfrm>
            <a:off x="2873566" y="390362"/>
            <a:ext cx="6013260" cy="755531"/>
          </a:xfrm>
          <a:prstGeom prst="rect">
            <a:avLst/>
          </a:prstGeom>
          <a:solidFill>
            <a:srgbClr val="444393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ভার্নিয়ার</a:t>
            </a:r>
            <a:r>
              <a:rPr lang="en-US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ক্যালিপার্স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SutonnyMJ" pitchFamily="2" charset="0"/>
              </a:rPr>
              <a:t>(Vernier Calipers)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47" y="1479449"/>
            <a:ext cx="4976933" cy="30068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03" y="1454392"/>
            <a:ext cx="5003002" cy="30318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9" name="Rectangle 8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2" name="Rectangle 11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28720019" y="6384293"/>
            <a:ext cx="29583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28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28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28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663" y="4691255"/>
            <a:ext cx="10364026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১৯৩৮ সালে ফ্রান্সের বিজ্ঞানী পিয়ার ভার্নিয়ার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ও নির্ভূল ভাবে পরিমাপ নির্ণয়ের জন্য একটি পরিমাপক যন্ত্র আবিষ্কার করেন। তার নাম অনুসারে এই যন্ত্রকে ভার্নিয়ার ক্যালিপার্স বলা হয়।</a:t>
            </a:r>
          </a:p>
          <a:p>
            <a:pPr algn="just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 হলো এক প্রকার আধা </a:t>
            </a:r>
            <a:r>
              <a:rPr lang="en-GB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সূক্ষ্ম</a:t>
            </a:r>
            <a:r>
              <a:rPr lang="en-GB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প্রত্যক্ষ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পরিমাপক যন্ত্র যার </a:t>
            </a:r>
            <a:r>
              <a:rPr lang="en-GB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সূক্ষ্মতা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০.১-০.০২ মি:মি: এবং ১”/৬৪-১”/১২৮ পর্যন্ত। ভার্নিয়ার ক্যালিপার্স দিয়ে বস্তুর বাহিরের ব্যাস, ভিতরের ব্যাস এবং গভীরতা মাপা যায়।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889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1748" y="1607450"/>
            <a:ext cx="10804433" cy="3477875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ডিজিটাল ভার্নিয়ার ক্যালিপার্স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এনালগ বা সাধারন  ভার্নিয়ার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ক্যালিপা</a:t>
            </a:r>
            <a:r>
              <a:rPr lang="en-GB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র্স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71309" y="371458"/>
            <a:ext cx="3926637" cy="49247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ক্যালিপার্সের প্রকারভেদ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68" y="2825267"/>
            <a:ext cx="4744300" cy="3036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45" y="2794176"/>
            <a:ext cx="4213929" cy="31604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8" name="Rectangle 7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1" name="Rectangle 10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61647" y="1016988"/>
            <a:ext cx="5925091" cy="523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ক্যালিপার্স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245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59152" y="382972"/>
            <a:ext cx="5521646" cy="7576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 ক্যালিপার্সের প্রধান অংশ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53334" y="1317561"/>
            <a:ext cx="889999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এনালগ বা সাধারন  ভার্নিয়ার ক্যালিপাস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sz="3200" dirty="0"/>
          </a:p>
        </p:txBody>
      </p:sp>
      <p:grpSp>
        <p:nvGrpSpPr>
          <p:cNvPr id="7" name="Group 6"/>
          <p:cNvGrpSpPr/>
          <p:nvPr/>
        </p:nvGrpSpPr>
        <p:grpSpPr>
          <a:xfrm rot="2614778">
            <a:off x="11420934" y="5055707"/>
            <a:ext cx="466311" cy="1695796"/>
            <a:chOff x="1113107" y="249382"/>
            <a:chExt cx="466311" cy="1695796"/>
          </a:xfrm>
        </p:grpSpPr>
        <p:sp>
          <p:nvSpPr>
            <p:cNvPr id="8" name="Rectangle 7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 rot="2415976">
            <a:off x="379573" y="-191192"/>
            <a:ext cx="466311" cy="1695796"/>
            <a:chOff x="1113107" y="249382"/>
            <a:chExt cx="466311" cy="1695796"/>
          </a:xfrm>
        </p:grpSpPr>
        <p:sp>
          <p:nvSpPr>
            <p:cNvPr id="12" name="Rectangle 11"/>
            <p:cNvSpPr/>
            <p:nvPr/>
          </p:nvSpPr>
          <p:spPr>
            <a:xfrm>
              <a:off x="1113107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438290" y="249382"/>
              <a:ext cx="141128" cy="16957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-2" y="6359236"/>
            <a:ext cx="12305213" cy="498764"/>
          </a:xfrm>
          <a:prstGeom prst="rect">
            <a:avLst/>
          </a:prstGeom>
          <a:solidFill>
            <a:srgbClr val="228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33184406" y="6273225"/>
            <a:ext cx="33071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&lt;Md.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Naim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Islam&gt;Trade Instructor(General Mechanics),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Bharaduba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 High </a:t>
            </a:r>
            <a:r>
              <a:rPr lang="en-US" sz="3200" dirty="0" err="1" smtClean="0">
                <a:solidFill>
                  <a:srgbClr val="66FF33"/>
                </a:solidFill>
                <a:latin typeface="Arial Black" panose="020B0A04020102020204" pitchFamily="34" charset="0"/>
              </a:rPr>
              <a:t>School,Bhaluka,Mymensingh</a:t>
            </a:r>
            <a:r>
              <a:rPr lang="en-US" sz="3200" dirty="0" smtClean="0">
                <a:solidFill>
                  <a:srgbClr val="66FF33"/>
                </a:solidFill>
                <a:latin typeface="Arial Black" panose="020B0A04020102020204" pitchFamily="34" charset="0"/>
              </a:rPr>
              <a:t>. 01795-273091,Email: mdnaimi033@gmail.com</a:t>
            </a:r>
            <a:endParaRPr lang="en-US" sz="3200" dirty="0">
              <a:solidFill>
                <a:srgbClr val="66FF33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" y="4489"/>
            <a:ext cx="12192000" cy="249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-2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876116" y="249382"/>
            <a:ext cx="315886" cy="6109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416" y="2286882"/>
            <a:ext cx="8888196" cy="35036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1" name="Straight Arrow Connector 20"/>
          <p:cNvCxnSpPr/>
          <p:nvPr/>
        </p:nvCxnSpPr>
        <p:spPr>
          <a:xfrm>
            <a:off x="5978106" y="4038683"/>
            <a:ext cx="0" cy="8093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41350" y="3083135"/>
            <a:ext cx="152687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9855140" y="3743224"/>
            <a:ext cx="0" cy="8950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535826" y="2991033"/>
            <a:ext cx="3594" cy="7560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301574" y="4868891"/>
            <a:ext cx="177163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Vernier Scale</a:t>
            </a:r>
          </a:p>
          <a:p>
            <a:pPr algn="ctr"/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ভার্নিয়ার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380631" y="4685246"/>
            <a:ext cx="239257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Depth Measuring Blade</a:t>
            </a:r>
          </a:p>
          <a:p>
            <a:pPr algn="ctr"/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ডেপথ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মেজারিং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ব্লেড</a:t>
            </a:r>
            <a:endParaRPr lang="en-GB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28255" y="2367257"/>
            <a:ext cx="1318181" cy="64633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Internal Jaw</a:t>
            </a:r>
          </a:p>
          <a:p>
            <a:pPr algn="ctr"/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‘জ’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45704" y="2411631"/>
            <a:ext cx="1468672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Main Scale</a:t>
            </a:r>
          </a:p>
          <a:p>
            <a:pPr algn="ctr"/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স্কেল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872982" y="5192056"/>
            <a:ext cx="1880558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4929" y="5267132"/>
            <a:ext cx="135306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External Jaw</a:t>
            </a:r>
          </a:p>
          <a:p>
            <a:pPr algn="ctr"/>
            <a:r>
              <a:rPr lang="en-GB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GB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‘জ’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81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5" grpId="0"/>
      <p:bldP spid="30" grpId="0" animBg="1"/>
      <p:bldP spid="31" grpId="0" animBg="1"/>
      <p:bldP spid="33" grpId="0" animBg="1"/>
      <p:bldP spid="34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1939</TotalTime>
  <Words>1128</Words>
  <Application>Microsoft Office PowerPoint</Application>
  <PresentationFormat>Widescreen</PresentationFormat>
  <Paragraphs>124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fvwb©qvi K¨vwjcvm© e¨env‡ii myweav: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SHAKIL PC</dc:creator>
  <cp:lastModifiedBy>User</cp:lastModifiedBy>
  <cp:revision>204</cp:revision>
  <dcterms:created xsi:type="dcterms:W3CDTF">2020-10-03T19:45:11Z</dcterms:created>
  <dcterms:modified xsi:type="dcterms:W3CDTF">2021-01-31T13:32:03Z</dcterms:modified>
</cp:coreProperties>
</file>