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4D6CD-EB05-6F43-BE44-4BFA97526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C1E84-FB81-DC4C-9597-648BE0EE3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4673D-4D1C-0E43-A239-4B9FA788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A44C-1BE4-6744-A5F8-5A216CB7310C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43ADF-9378-724D-9B5D-77A2B8B3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7447D-28FB-B249-AD92-3917EC1F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BEF-558E-6048-84EE-87715C0C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8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1BA0-1031-F242-99F7-D953D482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FA995-FE3B-6244-A0FE-72E0992D9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1374E-3D75-D040-8B0C-E7D644F9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A44C-1BE4-6744-A5F8-5A216CB7310C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5EFF2-6CCC-FC45-BF4D-BE2CC12C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F7672-3E04-6D49-83A6-46ECDBD6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BEF-558E-6048-84EE-87715C0C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8AA28-02A2-E24A-8AB3-8F443201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F7456-1361-CE43-826E-01EC9EC4E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1FE4B-AC8F-9848-B251-B7A5507E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A44C-1BE4-6744-A5F8-5A216CB7310C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52BEE-90FD-F347-9233-10EE8A76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16482-80CC-D34D-8FAE-1C6B64B9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BEF-558E-6048-84EE-87715C0C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1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4208C-6D18-A444-BE31-2076C3AC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4F8B-D452-1E45-A70E-0DBAC2A93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88878-7973-7749-8EB6-6580F292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A44C-1BE4-6744-A5F8-5A216CB7310C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0B371-931C-894F-9187-2C83C786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5135D-C824-E84E-9B45-35AEE317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BEF-558E-6048-84EE-87715C0C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2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CFC3-315F-AA46-A8AF-3711400E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825DC-38D8-0644-9998-DB38C00BA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59354-086F-294F-B92A-A18154B4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A44C-1BE4-6744-A5F8-5A216CB7310C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95BE-CA34-3449-8987-1E96CB73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DDFF3-74C9-234E-A333-418CFD4A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BEF-558E-6048-84EE-87715C0C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0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AAE8-F836-7946-A523-6499C1F0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CEDA0-72E7-4B41-80F8-7BC43B0FD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DEC61-DBCB-DA47-A87A-BE2611C35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2C16F-E512-EE42-84D4-406D6F96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A44C-1BE4-6744-A5F8-5A216CB7310C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290C8-AA55-1848-A940-5A3A5424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A6816-CB4E-544B-B186-B002401E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BEF-558E-6048-84EE-87715C0C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5F18-4862-3C4C-B663-AB82208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47EA3-4331-B84F-B256-EED5ED2D5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5151-CE8B-1C4A-BB41-EA5638E75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BAF24-D4E6-E54D-835C-72B9F12E0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86D84-1894-E447-98C0-941D12D73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F3DA6-28A7-584D-B260-67F130B1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A44C-1BE4-6744-A5F8-5A216CB7310C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C2304C-DDAD-894D-B670-DA80255D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C23B5-B595-A04C-B1FC-6428CB74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BEF-558E-6048-84EE-87715C0C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8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17E6-7595-EE44-944C-F6B9224F4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6D6FC-A5EC-604E-A254-6E204F7E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A44C-1BE4-6744-A5F8-5A216CB7310C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4523E-C754-FA42-8387-A13816A9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B27A8-9726-0249-96AC-77A6B4AA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BEF-558E-6048-84EE-87715C0C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ABF67-270D-3643-A13C-F86B91C2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A44C-1BE4-6744-A5F8-5A216CB7310C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8C920-CE9D-BF4F-826E-B417D147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B4F0B-4FFA-3147-A3BA-E1D54661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BEF-558E-6048-84EE-87715C0C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4AA68-541C-344E-BF10-60E62663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74B72-CA45-7849-B9D3-412A2EA26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B8403-959F-314B-9081-84D8570A3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231BB-448B-B34C-9FF0-36337A42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A44C-1BE4-6744-A5F8-5A216CB7310C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867FA-C97C-0742-934F-B1B84DFFB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524D0-ADEB-C84E-B94B-F7345E4E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BEF-558E-6048-84EE-87715C0C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1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C68C-BFAC-734E-BEAE-B365800D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1DD69-89B0-AF4C-9382-47E81181F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73CFF-50F5-4A47-9E21-E1F85C0CA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48B9B-1AAE-7249-8FBB-1112BBDB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A44C-1BE4-6744-A5F8-5A216CB7310C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DB375-0ECD-2347-A1C7-9D73260BA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D65A6-8329-2946-81BD-5FB5FA93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BEF-558E-6048-84EE-87715C0C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2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65A93-38B7-8F4E-844C-5A02302D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8CB93-63B8-2144-9904-89D05D64F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FEE88-8B02-BA4C-8C9F-D9151FB0F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A44C-1BE4-6744-A5F8-5A216CB7310C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B0A32-1EB9-4745-894C-1FB8318EC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5CD6B-063D-D44A-9D07-267FE6459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ADBEF-558E-6048-84EE-87715C0C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4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&#2439;&#2478;&#2503;&#2439;&#2482;&#2435;rabiul.agc.sw@gmail" TargetMode="Externa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60A8-B5E7-E147-B691-BB9AEC1CB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স্বাগত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6FB9B-E969-A243-846D-7FF1715360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2EA102-D400-304C-966A-EF6FF0AE2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41" y="3429000"/>
            <a:ext cx="5715000" cy="26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5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192E-2382-C34C-AF9B-E7CA5B4E5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দানশীলতা সনাতন সমাজকল্যাণের সবচেয়ে পুরনো  অথচ শক্তিশালী রূপ।  </a:t>
            </a:r>
            <a:r>
              <a:rPr lang="en-US">
                <a:solidFill>
                  <a:schemeClr val="accent2"/>
                </a:solidFill>
              </a:rPr>
              <a:t>দানশীলতার ইংরেজি প্রতিশব্দ হলো  Charity যা ল্যাটিন শব্দ থেকে এসেছে</a:t>
            </a:r>
            <a:r>
              <a:rPr lang="en-US"/>
              <a:t>। Charitas  শব্দের অর্থ হলো মানবপ্রেম। তাই দানশীলতাকে মানবপ্রেম হিসেবে অভিহিত করা যায়।।  </a:t>
            </a:r>
          </a:p>
          <a:p>
            <a:pPr marL="0" indent="0">
              <a:buNone/>
            </a:pPr>
            <a:r>
              <a:rPr lang="en-US"/>
              <a:t>সাধারণত শর্তহীনভাবে স্বার্থ  ত্যাগ করে অপরের কল্যাণে কোনো কিছু দান করার রীতিকেই দানশীলতা বলে। এটি সম্পুর্ণরূপে স্বেচ্ছাপ্রণোদিত ।  সামাজিক বা ধর্মীয় কোন  বাধ্যবাধকডা এখানে নেই। বরং ব্যক্তির ইচ্ছা ও সামর্থ্যের ওপরই দানশীলতা নির্ভরশীল।  তবে সব ধর্মেই দুস্থ ও অসহায় মানুষের কল্যাণে দানশীলতার ওপর বিশেষ গুরুত্বারোপ করেছে । </a:t>
            </a:r>
          </a:p>
          <a:p>
            <a:pPr marL="0" indent="0">
              <a:buNone/>
            </a:pPr>
            <a:r>
              <a:rPr lang="en-US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1261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CE43-A111-9346-BF32-6E9B69D4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দানশীলতার সংজ্ঞা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CA591-27B5-C847-9B0C-33A8696B9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84" y="19540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2"/>
                </a:solidFill>
              </a:rPr>
              <a:t>সমাজকর্ম অভিধান ( The Social Work Dictionary )</a:t>
            </a:r>
            <a:r>
              <a:rPr lang="en-US"/>
              <a:t> গ্রন্থে বলা হয়েছে, “ যাদের জন্য প্রয়োজন তাদেরকে দ্রব্য সামগ্রী নিঃস্বার্থ প্রদানই হলো দান। ‘</a:t>
            </a:r>
          </a:p>
          <a:p>
            <a:pPr marL="0" indent="0">
              <a:buNone/>
            </a:pPr>
            <a:r>
              <a:rPr lang="en-US"/>
              <a:t>( </a:t>
            </a:r>
          </a:p>
          <a:p>
            <a:pPr marL="0" indent="0">
              <a:buNone/>
            </a:pPr>
            <a:r>
              <a:rPr lang="en-US"/>
              <a:t>Charity is the donation of goods and services to those in need.)  </a:t>
            </a:r>
          </a:p>
          <a:p>
            <a:pPr marL="0" indent="0">
              <a:buNone/>
            </a:pPr>
            <a:r>
              <a:rPr lang="en-US"/>
              <a:t>  </a:t>
            </a:r>
            <a:r>
              <a:rPr lang="en-US">
                <a:solidFill>
                  <a:schemeClr val="accent2"/>
                </a:solidFill>
              </a:rPr>
              <a:t>এম জে গজধর তার Charitas- Their Past,Present and Future in Social Welfare in India( 1955  page – 187)</a:t>
            </a:r>
            <a:r>
              <a:rPr lang="en-US"/>
              <a:t> গ্রন্থে বলেন, দুস্হ,অসহায় ও  সমস্যাগ্রস্ত মানুষের কল্যাণার্থে নিঃশর্তভাবে সাহায্য করার মাধ্যমে প্রকাশিত মানবপ্রেমই দানশীলতা। </a:t>
            </a:r>
          </a:p>
          <a:p>
            <a:pPr marL="0" indent="0">
              <a:buNone/>
            </a:pPr>
            <a:r>
              <a:rPr lang="en-US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21866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EABE-3709-ED44-8779-61E9AE0C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বিভিন্ন ধর্মে দানশীলতা</a:t>
            </a:r>
            <a:r>
              <a:rPr lang="en-US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B5AB1-8673-F948-BAD0-616F1D79A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পবিত্র কুরআনে বলা হয়েছে,</a:t>
            </a:r>
            <a:r>
              <a:rPr lang="en-US">
                <a:solidFill>
                  <a:schemeClr val="accent2"/>
                </a:solidFill>
              </a:rPr>
              <a:t>যদি তোমরা প্রকাশ্যে দান সদকা কর,তবে তাও বেশ।  আর যদি গোপনে দান খয়রাত কর তাও তোমাদের জন্য উত্তমপন্থা। এ পন্থা তোমাদের গুনাহকে দূরীভূত করবে। </a:t>
            </a:r>
          </a:p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খ্রিষ্টধর্মের</a:t>
            </a:r>
            <a:r>
              <a:rPr lang="en-US">
                <a:solidFill>
                  <a:schemeClr val="accent2"/>
                </a:solidFill>
              </a:rPr>
              <a:t> অনুপ্রেরণায় ইংল্যান্ড, আমেরিকার সসমাজকল্যাণের ইতিহাসে Charity বা দানশীলতা বিশেষ স্থান দখল করে আছে।</a:t>
            </a:r>
          </a:p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হিন্দুধর্মের ভগবদ্গীতায়</a:t>
            </a:r>
            <a:r>
              <a:rPr lang="en-US">
                <a:solidFill>
                  <a:schemeClr val="accent2"/>
                </a:solidFill>
              </a:rPr>
              <a:t> দানশীলতাকে সর্বোত্তম কাজ বলে অভিহিত করা হয়েছে । </a:t>
            </a:r>
          </a:p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বৌদ্ধধর্মে</a:t>
            </a:r>
            <a:r>
              <a:rPr lang="en-US">
                <a:solidFill>
                  <a:schemeClr val="accent2"/>
                </a:solidFill>
              </a:rPr>
              <a:t> ববদান্যতা দানশীলতার উদাহরণ । </a:t>
            </a:r>
          </a:p>
          <a:p>
            <a:pPr marL="0" indent="0">
              <a:buNone/>
            </a:pPr>
            <a:r>
              <a:rPr lang="en-US">
                <a:solidFill>
                  <a:schemeClr val="accent2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8799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43D8-1F3D-1D4E-805F-9C9B70AE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এছাড়াও জাতীয় ও আন্তর্জাতিক পর্যায়ে অনেক দাতা সংস্থা আছে।  যেমন </a:t>
            </a:r>
            <a:br>
              <a:rPr lang="en-US"/>
            </a:b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778D8-513F-2742-869C-A6382B3694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ওক্সফাম</a:t>
            </a:r>
          </a:p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রেডক্রস</a:t>
            </a:r>
            <a:r>
              <a:rPr lang="en-US"/>
              <a:t>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C8F9AEB-469B-6B4B-98B5-FF3F591C2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7" y="1690688"/>
            <a:ext cx="2744390" cy="261519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96D928B-3DEF-3543-B0D5-52F72B71B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6" y="1596546"/>
            <a:ext cx="3168499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5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A4C5C-7E4C-FA41-91D2-7820191C9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আধুনিক সমাজকল্যাণ অর্থাৎ ইংল্যান্ড ও মার্কিন যুক্তরাষ্ট্রের সমাজকল্যাণের ইতিহাসেও দানশীলতা গুরুত্বপূর্ণ ভূমিকা পালন করে ।  যেমন দান সংগঠন সমিতি ।     </a:t>
            </a:r>
          </a:p>
          <a:p>
            <a:pPr marL="0" indent="0">
              <a:buNone/>
            </a:pPr>
            <a:r>
              <a:rPr lang="en-US"/>
              <a:t>শিল্প বিপ্লব পরবর্তী সময়ে শিল্পায়ন ও শহরায়নের ফলে সমাজে বিভিন্ন জটিল আর্থ মনো সামাজিক  সমস্যার সৃষ্টি হয়।  এ কারণে দানশীল কার্যক্রমগুলো সংগঠিত ও সুশৃঙ্খল হয়ে উঠে ।  দানশীলতা সমাজকল্যাণের অন্যতম হাতিয়ার হিসেবে বিবেচিত হয। </a:t>
            </a:r>
          </a:p>
          <a:p>
            <a:pPr marL="0" indent="0">
              <a:buNone/>
            </a:pPr>
            <a:r>
              <a:rPr lang="en-US"/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4136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B5EF-A978-FB4F-8403-773FDEBA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পরিশেষে বলা যায় যে</a:t>
            </a:r>
            <a:r>
              <a:rPr lang="en-US"/>
              <a:t>,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DC04F-BC8D-1D46-A876-AFC4CFAC5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আধুনিক বা পেশাদার সমাজকল্যাণ বিশ্বময় বিস্তৃত হলেও এর যাত্রা শুরু হয় সনাতন সমাজকল্যাণ থেকেই। </a:t>
            </a:r>
          </a:p>
          <a:p>
            <a:pPr marL="0" indent="0">
              <a:buNone/>
            </a:pPr>
            <a:r>
              <a:rPr lang="en-US"/>
              <a:t>আর ঐতিহ্যগত বা সনাতন সমাজকল্যাণের মূল ভিত্তি ছিল দানশীলতা। </a:t>
            </a:r>
          </a:p>
          <a:p>
            <a:pPr marL="0" indent="0">
              <a:buNone/>
            </a:pPr>
            <a:r>
              <a:rPr lang="en-US"/>
              <a:t>বর্তমান সমাজকল্যাণে দানশীলতার ভূমিকা অনস্বীকার্য । </a:t>
            </a:r>
          </a:p>
          <a:p>
            <a:pPr marL="0" indent="0">
              <a:buNone/>
            </a:pPr>
            <a:r>
              <a:rPr lang="en-US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793466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191A-8809-8041-8BCA-3233A15EB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985" y="3429000"/>
            <a:ext cx="4000499" cy="1821655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সদকা </a:t>
            </a:r>
          </a:p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Sadka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5FCC34B-5E16-5F4C-ADFF-4EBCAB74C1AC}"/>
              </a:ext>
            </a:extLst>
          </p:cNvPr>
          <p:cNvSpPr/>
          <p:nvPr/>
        </p:nvSpPr>
        <p:spPr>
          <a:xfrm>
            <a:off x="2518172" y="2178844"/>
            <a:ext cx="5089922" cy="358973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EA1E-24F4-0049-8D8F-40BDD1015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419" y="39687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solidFill>
                  <a:schemeClr val="accent2"/>
                </a:solidFill>
              </a:rPr>
              <a:t>সদকা ( Sadka</a:t>
            </a:r>
            <a:r>
              <a:rPr lang="en-US"/>
              <a:t>) : প্রাকশিল্প যুগ হতে যেসব সমাজকল্যাণ প্রতিষ্ঠান মানুষের কল্যাণে কাজ করে আসছে তার মধ্যে সদকা অন্যতম। সাধারণ অর্থে সদকা দানশীলতার আরেকটি বিশেষ রূপ । </a:t>
            </a:r>
          </a:p>
          <a:p>
            <a:pPr marL="0" indent="0">
              <a:buNone/>
            </a:pPr>
            <a:r>
              <a:rPr lang="en-US"/>
              <a:t>ইসলাম ধর্মের নিয়ম অনুযায়ী ধর্মীয় মূল্যবোধে উদ্বুদ্ধ হয়ে স্রষ্টার উদ্দেশ্যে সৃষ্টিকে সাহায্য করার নামই সদকা।  এটি সমাজকল্যাণে বেশ গুরুত্বপূর্ণ ভূমিকা পালন করে থাকে । </a:t>
            </a:r>
          </a:p>
          <a:p>
            <a:pPr marL="0" indent="0">
              <a:buNone/>
            </a:pPr>
            <a:r>
              <a:rPr lang="en-US"/>
              <a:t>এটি যাকাতের মতো ফরজ বা অবশ্য পালনীয় নয়। মানুষ ও সমাজের কল্যাণে স্বেচ্ছায় ও অবশ্য পালনীয় উভয় ধরনের দানকেই সদকা হিসেবে বিবেচনা করা হয় । </a:t>
            </a:r>
          </a:p>
          <a:p>
            <a:pPr marL="0" indent="0">
              <a:buNone/>
            </a:pPr>
            <a:r>
              <a:rPr lang="en-US"/>
              <a:t>ইসলাম ধর্মে সদকা একটি নফল ইবাদতরূপে গন্য করা হয়। </a:t>
            </a:r>
          </a:p>
          <a:p>
            <a:pPr marL="0" indent="0">
              <a:buNone/>
            </a:pPr>
            <a:r>
              <a:rPr lang="en-US"/>
              <a:t>        </a:t>
            </a:r>
          </a:p>
          <a:p>
            <a:pPr marL="0" indent="0">
              <a:buNone/>
            </a:pPr>
            <a:r>
              <a:rPr lang="en-US"/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3993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1E5C8-4E94-0644-B0D8-7812ADD8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বিপদে আপদে  কিছু মানত করা,মৃত্যু ব্যক্তির রুহের মাগফেরাত কামনায় আল্লাহর রাস্তায় দান করাও সদকার অন্তর্ভুক্ত । </a:t>
            </a:r>
          </a:p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হাদিস শরীফে আছে- </a:t>
            </a:r>
            <a:r>
              <a:rPr lang="en-US"/>
              <a:t>নেক আমল,সদ্ব্যবহার,  হাসিমুখে কথা বলা এবং আপন ভাইয়ের দিকে সুদৃষ্টিও সদকার শামিল।      </a:t>
            </a:r>
          </a:p>
          <a:p>
            <a:pPr marL="0" indent="0">
              <a:buNone/>
            </a:pPr>
            <a:r>
              <a:rPr lang="en-US"/>
              <a:t>সদকা ধনী দরিদ্র সকল মুসলমানই দিতে পারে। এখানে হিসেব নিকেশ করতে হয় না। </a:t>
            </a:r>
          </a:p>
          <a:p>
            <a:pPr marL="0" indent="0">
              <a:buNone/>
            </a:pPr>
            <a:r>
              <a:rPr lang="en-US"/>
              <a:t>সমাজকল্যাণে সদকার গুরুত্ব অপরিসীম । </a:t>
            </a:r>
          </a:p>
          <a:p>
            <a:pPr marL="0" indent="0">
              <a:buNone/>
            </a:pPr>
            <a:r>
              <a:rPr lang="en-US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355386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9370-6E1D-AE43-9AEB-0AA5340F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accent6"/>
                </a:solidFill>
              </a:rPr>
              <a:t>একক কাজঃ</a:t>
            </a:r>
            <a:r>
              <a:rPr lang="en-US"/>
              <a:t> দানশীলতাকে কেন্দ্র করে সমাজকল্যাণের  যাত্রা শুরু হয় – এই বিষয়ে একটি প্রতিবেদন তৈরি কর ।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3295BF7-F25C-9B41-8A0A-301FE7051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48769"/>
            <a:ext cx="3048000" cy="2305050"/>
          </a:xfrm>
        </p:spPr>
      </p:pic>
    </p:spTree>
    <p:extLst>
      <p:ext uri="{BB962C8B-B14F-4D97-AF65-F5344CB8AC3E}">
        <p14:creationId xmlns:p14="http://schemas.microsoft.com/office/powerpoint/2010/main" val="142510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4C9B-C589-8A46-97D5-631C4C9C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শিক্ষক পরিচিতি</a:t>
            </a:r>
            <a:r>
              <a:rPr lang="en-US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6F79-4AC6-244C-B71E-003F3819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এ এস এম রবিউল ইসলাম </a:t>
            </a:r>
          </a:p>
          <a:p>
            <a:pPr marL="0" indent="0">
              <a:buNone/>
            </a:pPr>
            <a:r>
              <a:rPr lang="en-US"/>
              <a:t>প্রভাষক, সমাজকর্ম</a:t>
            </a:r>
          </a:p>
          <a:p>
            <a:pPr marL="0" indent="0">
              <a:buNone/>
            </a:pPr>
            <a:r>
              <a:rPr lang="en-US"/>
              <a:t>আদিতমারী সরকারি কলেজ </a:t>
            </a:r>
          </a:p>
          <a:p>
            <a:pPr marL="0" indent="0">
              <a:buNone/>
            </a:pPr>
            <a:r>
              <a:rPr lang="en-US"/>
              <a:t>আদিতমারী, লালমনিরহাট । 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ইমেইলঃrabiul.agc.sw@gmail</a:t>
            </a:r>
            <a:r>
              <a:rPr lang="en-US"/>
              <a:t>. com        </a:t>
            </a:r>
          </a:p>
        </p:txBody>
      </p:sp>
    </p:spTree>
    <p:extLst>
      <p:ext uri="{BB962C8B-B14F-4D97-AF65-F5344CB8AC3E}">
        <p14:creationId xmlns:p14="http://schemas.microsoft.com/office/powerpoint/2010/main" val="3079563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75E4-EFF5-E742-B38F-60FABEB7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মূল্যায়ন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AEBA8-48AB-414B-9173-D32047365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Charity শব্দটি কোন শব্দ থেকে এসেছে?  </a:t>
            </a:r>
          </a:p>
          <a:p>
            <a:pPr marL="0" indent="0">
              <a:buNone/>
            </a:pPr>
            <a:r>
              <a:rPr lang="en-US"/>
              <a:t>----------  </a:t>
            </a:r>
          </a:p>
        </p:txBody>
      </p:sp>
    </p:spTree>
    <p:extLst>
      <p:ext uri="{BB962C8B-B14F-4D97-AF65-F5344CB8AC3E}">
        <p14:creationId xmlns:p14="http://schemas.microsoft.com/office/powerpoint/2010/main" val="2032798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2FB1-55FA-0A47-9FF7-5A0DB0F6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কনটেন্ট দেখার জন্য আন্তরিক ধন্যবাদ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9EFCE-4A7B-0E42-A0AF-4AC3EA16B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6215" y="332502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ধন্যবাদ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29A2070-2D38-F145-BE62-D7E8B20FC2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4749403" cy="3675064"/>
          </a:xfrm>
        </p:spPr>
      </p:pic>
    </p:spTree>
    <p:extLst>
      <p:ext uri="{BB962C8B-B14F-4D97-AF65-F5344CB8AC3E}">
        <p14:creationId xmlns:p14="http://schemas.microsoft.com/office/powerpoint/2010/main" val="289264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5B46-F6D9-9E4B-9E64-43968FE1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পাঠ পরিচিতি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29567-8D0B-BA48-95C5-454C453F5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শ্রেণিঃ একাদশ</a:t>
            </a:r>
          </a:p>
          <a:p>
            <a:pPr marL="0" indent="0">
              <a:buNone/>
            </a:pPr>
            <a:r>
              <a:rPr lang="en-US"/>
              <a:t>বিষয়ঃ সমাজকর্ম</a:t>
            </a:r>
          </a:p>
          <a:p>
            <a:pPr marL="0" indent="0">
              <a:buNone/>
            </a:pPr>
            <a:r>
              <a:rPr lang="en-US"/>
              <a:t>প্রথম পত্র  </a:t>
            </a:r>
          </a:p>
          <a:p>
            <a:pPr marL="0" indent="0">
              <a:buNone/>
            </a:pPr>
            <a:r>
              <a:rPr lang="en-US"/>
              <a:t>অধ্যায়ঃ চতুর্থ</a:t>
            </a:r>
          </a:p>
          <a:p>
            <a:pPr marL="0" indent="0">
              <a:buNone/>
            </a:pPr>
            <a:r>
              <a:rPr lang="en-US"/>
              <a:t>সমাজকর্ম সম্পর্কিত প্রত্যয় </a:t>
            </a:r>
          </a:p>
          <a:p>
            <a:pPr marL="0" indent="0">
              <a:buNone/>
            </a:pPr>
            <a:r>
              <a:rPr lang="en-US"/>
              <a:t>Concept of Social Welfare   </a:t>
            </a:r>
          </a:p>
        </p:txBody>
      </p:sp>
    </p:spTree>
    <p:extLst>
      <p:ext uri="{BB962C8B-B14F-4D97-AF65-F5344CB8AC3E}">
        <p14:creationId xmlns:p14="http://schemas.microsoft.com/office/powerpoint/2010/main" val="364815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5E6C-3EA3-3846-A3D3-63F126E8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আজকের পাঠ</a:t>
            </a:r>
            <a:r>
              <a:rPr lang="en-US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BF81F-F753-6249-ACA1-0BCEA4A32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ঐতিহ্যগত সমাজকল্যাণ প্রতিষ্ঠানসমূহের কার্যক্রম ও এর গুরুত্ব</a:t>
            </a:r>
          </a:p>
          <a:p>
            <a:pPr marL="0" indent="0">
              <a:buNone/>
            </a:pPr>
            <a:r>
              <a:rPr lang="en-US"/>
              <a:t>Activities and Importance of Traditional Social Welfare Institutions        </a:t>
            </a:r>
          </a:p>
        </p:txBody>
      </p:sp>
    </p:spTree>
    <p:extLst>
      <p:ext uri="{BB962C8B-B14F-4D97-AF65-F5344CB8AC3E}">
        <p14:creationId xmlns:p14="http://schemas.microsoft.com/office/powerpoint/2010/main" val="177690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30C3-9992-5443-964D-8472DC28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ক্লাসের সময়</a:t>
            </a:r>
            <a:r>
              <a:rPr lang="en-US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2BC2C-86A7-4945-A870-1B85DA1403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৫০ মিনিট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F83BC61-74CF-A34E-A092-F5FB776670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6379"/>
            <a:ext cx="5181600" cy="2909829"/>
          </a:xfrm>
        </p:spPr>
      </p:pic>
    </p:spTree>
    <p:extLst>
      <p:ext uri="{BB962C8B-B14F-4D97-AF65-F5344CB8AC3E}">
        <p14:creationId xmlns:p14="http://schemas.microsoft.com/office/powerpoint/2010/main" val="293157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A3272-6006-3442-8614-385504406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সামাজিক ক্রমবিকাশের নৃতাত্ত্বিক ও সমাজতাত্ত্বিক বিশ্লেষণ থেকে বোঝা যায়, পারস্পরিক সাহায্য ও সহমর্মিতার মনোভাব হতেই সমাজসেবার জন্ম।  সাহায্য ও সহমর্মিতাকে অনুপ্রেরণা দিয়েছে ধর্মীয় দর্শন।           </a:t>
            </a:r>
          </a:p>
          <a:p>
            <a:pPr marL="0" indent="0">
              <a:buNone/>
            </a:pPr>
            <a:r>
              <a:rPr lang="en-US"/>
              <a:t>দুস্থ ও আর্তমানবতার সেবায় ঐতিহ্যগত সমাজকল্যাণ গুরুত্বপূর্ণ ভূমিকা পালন করে যাচ্ছে। ঐতিহ্যগত সমাজকল্যাণ প্রতিষ্ঠানসমূহের মধ্যে  দানশীলতা, সদকা, জাকাত,ধর্মগোলা,সরাইখানা, দেবোত্তর, বায়তুল মাল, ওয়াকফ, এতিমখানা উল্লেখযোগ্য । </a:t>
            </a:r>
          </a:p>
          <a:p>
            <a:pPr marL="0" indent="0">
              <a:buNone/>
            </a:pPr>
            <a:r>
              <a:rPr lang="en-US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36040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AC71-154A-824B-A5C4-CFD484E2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উল্লেখযোগ্য কয়েকটি ঐতিহ্যগত সমাজকল্যাণ প্রতিষ্ঠান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312EE-C371-D043-AF1D-4A8715935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794" y="1625203"/>
            <a:ext cx="10515600" cy="4286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দানশীলতা ( Charity )</a:t>
            </a:r>
          </a:p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সদকা ( Sadka )</a:t>
            </a:r>
          </a:p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যাকাত ( Zakat)</a:t>
            </a:r>
          </a:p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বায়তুলমাল ( Baitulmal )</a:t>
            </a:r>
          </a:p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ওয়াকফ্  ( Wakf) </a:t>
            </a:r>
          </a:p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এতিমখানা ( Orphanage</a:t>
            </a:r>
            <a:r>
              <a:rPr lang="en-US">
                <a:solidFill>
                  <a:schemeClr val="accent6"/>
                </a:solidFill>
              </a:rPr>
              <a:t> ) </a:t>
            </a:r>
          </a:p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ধর্মগোলা ( Dharmagola )</a:t>
            </a:r>
          </a:p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সরাইখানা ( Saraikhana )</a:t>
            </a:r>
          </a:p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দেবোত্তর ( Debottor )</a:t>
            </a:r>
          </a:p>
        </p:txBody>
      </p:sp>
    </p:spTree>
    <p:extLst>
      <p:ext uri="{BB962C8B-B14F-4D97-AF65-F5344CB8AC3E}">
        <p14:creationId xmlns:p14="http://schemas.microsoft.com/office/powerpoint/2010/main" val="115957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31436-99AA-5E48-910A-5F0E6238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ছকের মাধ্যমে ঐতিহ্যগত বা সনাতন সমাজকল্যাণের বৈশিষ্ট্য তুলে ধরা হলো -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BAA20B-C3F3-5041-8351-94E06FEBA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9" y="1690688"/>
            <a:ext cx="9223321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6105E3-F22E-D04E-8C9B-66DF26BE499A}"/>
              </a:ext>
            </a:extLst>
          </p:cNvPr>
          <p:cNvSpPr txBox="1"/>
          <p:nvPr/>
        </p:nvSpPr>
        <p:spPr>
          <a:xfrm>
            <a:off x="5309592" y="2246708"/>
            <a:ext cx="994767" cy="237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1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AD9EF-5530-8346-8EE5-A7FF90650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281" y="3428999"/>
            <a:ext cx="4446986" cy="274796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দানশীলতা ( Charity</a:t>
            </a:r>
            <a:r>
              <a:rPr lang="en-US"/>
              <a:t> ) 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7FEB17D-1C00-2647-9E59-2FCCE7160F60}"/>
              </a:ext>
            </a:extLst>
          </p:cNvPr>
          <p:cNvSpPr/>
          <p:nvPr/>
        </p:nvSpPr>
        <p:spPr>
          <a:xfrm>
            <a:off x="2321719" y="2514600"/>
            <a:ext cx="4691657" cy="223599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24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স্বাগত</vt:lpstr>
      <vt:lpstr>শিক্ষক পরিচিতি  </vt:lpstr>
      <vt:lpstr>পাঠ পরিচিতি </vt:lpstr>
      <vt:lpstr>আজকের পাঠ  </vt:lpstr>
      <vt:lpstr>ক্লাসের সময়  </vt:lpstr>
      <vt:lpstr>PowerPoint Presentation</vt:lpstr>
      <vt:lpstr>উল্লেখযোগ্য কয়েকটি ঐতিহ্যগত সমাজকল্যাণ প্রতিষ্ঠান     </vt:lpstr>
      <vt:lpstr>ছকের মাধ্যমে ঐতিহ্যগত বা সনাতন সমাজকল্যাণের বৈশিষ্ট্য তুলে ধরা হলো -     </vt:lpstr>
      <vt:lpstr>PowerPoint Presentation</vt:lpstr>
      <vt:lpstr>PowerPoint Presentation</vt:lpstr>
      <vt:lpstr>দানশীলতার সংজ্ঞা </vt:lpstr>
      <vt:lpstr>বিভিন্ন ধর্মে দানশীলতা   </vt:lpstr>
      <vt:lpstr>এছাড়াও জাতীয় ও আন্তর্জাতিক পর্যায়ে অনেক দাতা সংস্থা আছে।  যেমন   </vt:lpstr>
      <vt:lpstr>PowerPoint Presentation</vt:lpstr>
      <vt:lpstr>পরিশেষে বলা যায় যে,  </vt:lpstr>
      <vt:lpstr>PowerPoint Presentation</vt:lpstr>
      <vt:lpstr>PowerPoint Presentation</vt:lpstr>
      <vt:lpstr>PowerPoint Presentation</vt:lpstr>
      <vt:lpstr>একক কাজঃ দানশীলতাকে কেন্দ্র করে সমাজকল্যাণের  যাত্রা শুরু হয় – এই বিষয়ে একটি প্রতিবেদন তৈরি কর ।      </vt:lpstr>
      <vt:lpstr>মূল্যায়ন </vt:lpstr>
      <vt:lpstr>কনটেন্ট দেখার জন্য আন্তরিক ধন্যবাদ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</dc:title>
  <dc:creator>asm_rabiul@yahoo.com</dc:creator>
  <cp:lastModifiedBy>asm_rabiul@yahoo.com</cp:lastModifiedBy>
  <cp:revision>10</cp:revision>
  <dcterms:created xsi:type="dcterms:W3CDTF">2021-01-30T03:29:57Z</dcterms:created>
  <dcterms:modified xsi:type="dcterms:W3CDTF">2021-01-31T04:02:58Z</dcterms:modified>
</cp:coreProperties>
</file>