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elcome-quote-sign-poster-99836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llarsandsense.sg/5-insurance-sales-tactics-that-singaporeans-keep-falling-fo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nance-bank-money-business-58640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bank-pn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E92E-3294-4F8F-900F-BDDC31F8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B98E7D-395F-412C-95D5-E44539A35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1413" y="618517"/>
            <a:ext cx="9905997" cy="5810857"/>
          </a:xfrm>
        </p:spPr>
      </p:pic>
    </p:spTree>
    <p:extLst>
      <p:ext uri="{BB962C8B-B14F-4D97-AF65-F5344CB8AC3E}">
        <p14:creationId xmlns:p14="http://schemas.microsoft.com/office/powerpoint/2010/main" val="27148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34C6-0490-48A7-8578-3CB9CAC7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0232"/>
          </a:xfrm>
        </p:spPr>
        <p:txBody>
          <a:bodyPr/>
          <a:lstStyle/>
          <a:p>
            <a:pPr algn="ctr"/>
            <a:r>
              <a:rPr lang="as-IN" b="1" i="0" dirty="0">
                <a:solidFill>
                  <a:schemeClr val="accent6"/>
                </a:solidFill>
                <a:effectLst/>
                <a:latin typeface="Helvetica Neue"/>
              </a:rPr>
              <a:t>ব্যাংক এর শ্রেণীবিন্যাস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5B6E-F24B-485A-8FF9-DE259F668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514475"/>
            <a:ext cx="9905999" cy="4400551"/>
          </a:xfrm>
        </p:spPr>
        <p:txBody>
          <a:bodyPr>
            <a:normAutofit lnSpcReduction="10000"/>
          </a:bodyPr>
          <a:lstStyle/>
          <a:p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কাঠামোভিত্তিক শ্রেণীবিভাগ</a:t>
            </a:r>
            <a:endParaRPr lang="en-US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কার্যভিত্তিক শ্রেণীবিভাগ</a:t>
            </a:r>
            <a:endParaRPr lang="en-US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en-US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ব্যবসায় সংগঠনভিত্তিক শ্রেণীকরণ</a:t>
            </a:r>
            <a:endParaRPr lang="en-US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মালিকানাভিত্তিক শ্রেণীকরণ</a:t>
            </a:r>
            <a:endParaRPr lang="en-US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আঞ্চলিকভিত্তিক শ্রেণীকরণ</a:t>
            </a:r>
            <a:endParaRPr lang="en-US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নিবন্ধনভিত্তিক শ্রেণীকরণ</a:t>
            </a:r>
            <a:endParaRPr lang="en-US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বিশেষ মক্কেলভিত্তিক</a:t>
            </a:r>
            <a:r>
              <a:rPr lang="en-US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শ্রেণীকরণ</a:t>
            </a:r>
            <a:endParaRPr lang="en-US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ধর্মীয় দৃষ্টিকোণভিত্তিক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6126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D0F4D-85E6-45CC-805A-F9FA61BF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2157"/>
          </a:xfrm>
        </p:spPr>
        <p:txBody>
          <a:bodyPr/>
          <a:lstStyle/>
          <a:p>
            <a:r>
              <a:rPr lang="as-IN" b="1" dirty="0">
                <a:solidFill>
                  <a:schemeClr val="accent6"/>
                </a:solidFill>
              </a:rPr>
              <a:t>নিচের বহুনির্বাচনী প্রশ্ন গুলোর উত্তর দাও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F8E8-F051-4394-8D29-64B87BEF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4975"/>
            <a:ext cx="9905999" cy="40862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১.</a:t>
            </a:r>
            <a:r>
              <a:rPr lang="en-US" sz="2600" dirty="0">
                <a:solidFill>
                  <a:schemeClr val="accent5"/>
                </a:solidFill>
                <a:latin typeface="Helvetica Neue"/>
              </a:rPr>
              <a:t>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গ্রাহকের জন্য ব্যাংক আমানতের উদ্দেশ্য কয়টি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৩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টি  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৪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টি 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 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  ৫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টি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ঘ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 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৬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টি  </a:t>
            </a:r>
            <a:endParaRPr lang="en-US" sz="2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5"/>
                </a:solidFill>
                <a:latin typeface="Helvetica Neue"/>
              </a:rPr>
              <a:t>২.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ব্যাংকের মৌলিক উদ্দেশ্য কোনটি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?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2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নিরাপত্তা 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      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en-US" sz="2600" dirty="0">
                <a:solidFill>
                  <a:schemeClr val="accent5"/>
                </a:solidFill>
                <a:latin typeface="Helvetica Neue"/>
              </a:rPr>
              <a:t>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অর্থ স্থানান্তর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  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আমানত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  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ঘ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Helvetica Neue"/>
              </a:rPr>
              <a:t>অছি</a:t>
            </a:r>
            <a:endParaRPr lang="en-US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৩.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কোন ব্যাংক মুদ্রা প্রচলন করে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 ?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2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বাণিজ্যিক ব্যাংক</a:t>
            </a:r>
            <a:r>
              <a:rPr lang="en-US" sz="2600" dirty="0">
                <a:solidFill>
                  <a:schemeClr val="accent5"/>
                </a:solidFill>
                <a:latin typeface="Helvetica Neue"/>
              </a:rPr>
              <a:t>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কেন্দ্রীয় ব্যাংক</a:t>
            </a:r>
            <a:r>
              <a:rPr lang="en-US" sz="2600" dirty="0">
                <a:solidFill>
                  <a:schemeClr val="accent5"/>
                </a:solidFill>
                <a:latin typeface="Helvetica Neue"/>
              </a:rPr>
              <a:t>  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বাংলাদেশ কৃষি ব্যাংক  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ঘ</a:t>
            </a:r>
            <a:r>
              <a:rPr lang="en-US" sz="2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শিল্প ব্যাংক </a:t>
            </a:r>
            <a:endParaRPr lang="en-US" sz="2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2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800" b="1" i="0" dirty="0">
                <a:solidFill>
                  <a:schemeClr val="accent6"/>
                </a:solidFill>
                <a:effectLst/>
                <a:latin typeface="Helvetica Neue"/>
              </a:rPr>
              <a:t>উত্তর</a:t>
            </a:r>
            <a:r>
              <a:rPr lang="en-US" sz="2800" b="1" dirty="0">
                <a:solidFill>
                  <a:schemeClr val="accent6"/>
                </a:solidFill>
                <a:latin typeface="Helvetica Neue"/>
              </a:rPr>
              <a:t>:</a:t>
            </a:r>
            <a:r>
              <a:rPr lang="as-IN" sz="2800" b="1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en-US" sz="2800" b="1" i="0" dirty="0">
                <a:solidFill>
                  <a:schemeClr val="accent6"/>
                </a:solidFill>
                <a:effectLst/>
                <a:latin typeface="Helvetica Neue"/>
              </a:rPr>
              <a:t>  ১</a:t>
            </a:r>
            <a:r>
              <a:rPr lang="en-US" sz="2800" b="1" dirty="0">
                <a:solidFill>
                  <a:schemeClr val="accent6"/>
                </a:solidFill>
                <a:latin typeface="Helvetica Neue"/>
              </a:rPr>
              <a:t>)</a:t>
            </a:r>
            <a:r>
              <a:rPr lang="as-IN" sz="2800" b="1" i="0" dirty="0">
                <a:solidFill>
                  <a:schemeClr val="accent6"/>
                </a:solidFill>
                <a:effectLst/>
                <a:latin typeface="Helvetica Neue"/>
              </a:rPr>
              <a:t> ঘ</a:t>
            </a:r>
            <a:r>
              <a:rPr lang="en-US" sz="2800" b="1" i="0" dirty="0">
                <a:solidFill>
                  <a:schemeClr val="accent6"/>
                </a:solidFill>
                <a:effectLst/>
                <a:latin typeface="Helvetica Neue"/>
              </a:rPr>
              <a:t>)</a:t>
            </a:r>
            <a:r>
              <a:rPr lang="as-IN" sz="2800" b="1" i="0" dirty="0">
                <a:solidFill>
                  <a:schemeClr val="accent6"/>
                </a:solidFill>
                <a:effectLst/>
                <a:latin typeface="Helvetica Neue"/>
              </a:rPr>
              <a:t>  </a:t>
            </a:r>
            <a:r>
              <a:rPr lang="en-US" sz="2800" b="1" i="0" dirty="0">
                <a:solidFill>
                  <a:schemeClr val="accent6"/>
                </a:solidFill>
                <a:effectLst/>
                <a:latin typeface="Helvetica Neue"/>
              </a:rPr>
              <a:t>৬</a:t>
            </a:r>
            <a:r>
              <a:rPr lang="as-IN" sz="2800" b="1" i="0" dirty="0">
                <a:solidFill>
                  <a:schemeClr val="accent6"/>
                </a:solidFill>
                <a:effectLst/>
                <a:latin typeface="Helvetica Neue"/>
              </a:rPr>
              <a:t>টি </a:t>
            </a:r>
            <a:r>
              <a:rPr lang="en-US" sz="2800" b="1" i="0" dirty="0">
                <a:solidFill>
                  <a:schemeClr val="accent6"/>
                </a:solidFill>
                <a:effectLst/>
                <a:latin typeface="Helvetica Neue"/>
              </a:rPr>
              <a:t>    ২)</a:t>
            </a:r>
            <a:r>
              <a:rPr lang="as-IN" sz="2800" b="1" i="0" dirty="0">
                <a:solidFill>
                  <a:schemeClr val="accent6"/>
                </a:solidFill>
                <a:effectLst/>
                <a:latin typeface="Helvetica Neue"/>
              </a:rPr>
              <a:t> গ</a:t>
            </a:r>
            <a:r>
              <a:rPr lang="en-US" sz="2800" b="1" i="0" dirty="0">
                <a:solidFill>
                  <a:schemeClr val="accent6"/>
                </a:solidFill>
                <a:effectLst/>
                <a:latin typeface="Helvetica Neue"/>
              </a:rPr>
              <a:t>) </a:t>
            </a:r>
            <a:r>
              <a:rPr lang="as-IN" sz="2800" b="1" i="0" dirty="0">
                <a:solidFill>
                  <a:schemeClr val="accent6"/>
                </a:solidFill>
                <a:effectLst/>
                <a:latin typeface="Helvetica Neue"/>
              </a:rPr>
              <a:t>আমানত</a:t>
            </a:r>
            <a:r>
              <a:rPr lang="en-US" sz="2800" b="1" i="0" dirty="0">
                <a:solidFill>
                  <a:schemeClr val="accent6"/>
                </a:solidFill>
                <a:effectLst/>
                <a:latin typeface="Helvetica Neue"/>
              </a:rPr>
              <a:t>      ৩)</a:t>
            </a:r>
            <a:r>
              <a:rPr lang="as-IN" sz="2800" b="1" i="0" dirty="0">
                <a:solidFill>
                  <a:schemeClr val="accent6"/>
                </a:solidFill>
                <a:effectLst/>
                <a:latin typeface="Helvetica Neue"/>
              </a:rPr>
              <a:t> খ</a:t>
            </a:r>
            <a:r>
              <a:rPr lang="en-US" sz="2800" b="1" i="0" dirty="0">
                <a:solidFill>
                  <a:schemeClr val="accent6"/>
                </a:solidFill>
                <a:effectLst/>
                <a:latin typeface="Helvetica Neue"/>
              </a:rPr>
              <a:t>)</a:t>
            </a:r>
            <a:r>
              <a:rPr lang="as-IN" sz="2800" b="1" i="0" dirty="0">
                <a:solidFill>
                  <a:schemeClr val="accent6"/>
                </a:solidFill>
                <a:effectLst/>
                <a:latin typeface="Helvetica Neue"/>
              </a:rPr>
              <a:t> কেন্দ্রীয় ব্যাংক</a:t>
            </a:r>
            <a:r>
              <a:rPr lang="en-US" sz="2800" b="1" dirty="0">
                <a:solidFill>
                  <a:schemeClr val="accent6"/>
                </a:solidFill>
                <a:latin typeface="Helvetica Neue"/>
              </a:rPr>
              <a:t> </a:t>
            </a:r>
            <a:endParaRPr lang="en-US" sz="2800" b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355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DD60-1BC0-4BE7-9C13-1D4B1DB8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0257"/>
          </a:xfrm>
        </p:spPr>
        <p:txBody>
          <a:bodyPr/>
          <a:lstStyle/>
          <a:p>
            <a:pPr algn="ctr"/>
            <a:r>
              <a:rPr lang="as-IN" b="1" dirty="0">
                <a:solidFill>
                  <a:schemeClr val="accent6"/>
                </a:solidFill>
              </a:rPr>
              <a:t>মূল্যায়ন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3009-EBD6-4F1C-B59D-DFB3F235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47849"/>
            <a:ext cx="9905999" cy="3943351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2800" b="1" i="0" dirty="0">
                <a:solidFill>
                  <a:schemeClr val="accent5"/>
                </a:solidFill>
                <a:effectLst/>
                <a:latin typeface="Helvetica Neue"/>
              </a:rPr>
              <a:t>ব্যাংকিং ব্যবসায়র উদ্দেশ্য কি </a:t>
            </a:r>
            <a:r>
              <a:rPr lang="en-US" sz="2800" b="1" i="0" dirty="0">
                <a:solidFill>
                  <a:schemeClr val="accent5"/>
                </a:solidFill>
                <a:effectLst/>
                <a:latin typeface="Helvetica Neue"/>
              </a:rPr>
              <a:t>?</a:t>
            </a:r>
          </a:p>
          <a:p>
            <a:r>
              <a:rPr lang="en-US" sz="28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2800" b="1" i="0" dirty="0">
                <a:solidFill>
                  <a:schemeClr val="accent5"/>
                </a:solidFill>
                <a:effectLst/>
                <a:latin typeface="Helvetica Neue"/>
              </a:rPr>
              <a:t>ব্যবসা ব্যবসায়ের মূল নীতি কি</a:t>
            </a:r>
            <a:r>
              <a:rPr lang="en-US" sz="2800" b="1" i="0" dirty="0">
                <a:solidFill>
                  <a:schemeClr val="accent5"/>
                </a:solidFill>
                <a:effectLst/>
                <a:latin typeface="Helvetica Neue"/>
              </a:rPr>
              <a:t> ?</a:t>
            </a:r>
          </a:p>
          <a:p>
            <a:r>
              <a:rPr lang="as-IN" sz="2800" b="1" i="0" dirty="0">
                <a:solidFill>
                  <a:schemeClr val="accent5"/>
                </a:solidFill>
                <a:effectLst/>
                <a:latin typeface="Helvetica Neue"/>
              </a:rPr>
              <a:t> ব্যাংকের শ্রেণীবিন্যাস ব্যাখ্যা করো</a:t>
            </a:r>
            <a:r>
              <a:rPr lang="en-US" sz="2800" b="1" i="0" dirty="0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728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28-3BA4-49EC-989B-2E1140F4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বাড়ির কাজ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C97BF-4D47-4736-9EC6-8E6B676A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81200"/>
            <a:ext cx="9905999" cy="3810001"/>
          </a:xfrm>
        </p:spPr>
        <p:txBody>
          <a:bodyPr>
            <a:normAutofit/>
          </a:bodyPr>
          <a:lstStyle/>
          <a:p>
            <a:r>
              <a:rPr lang="as-IN" sz="2800" b="1" i="0" dirty="0">
                <a:solidFill>
                  <a:schemeClr val="accent5"/>
                </a:solidFill>
                <a:effectLst/>
                <a:latin typeface="Helvetica Neue"/>
              </a:rPr>
              <a:t>বিভিন্ন কর্মজীবীদের পেশা</a:t>
            </a:r>
            <a:r>
              <a:rPr lang="en-US" sz="2800" b="1" i="0" dirty="0">
                <a:solidFill>
                  <a:schemeClr val="accent5"/>
                </a:solidFill>
                <a:effectLst/>
                <a:latin typeface="Helvetica Neue"/>
              </a:rPr>
              <a:t>,</a:t>
            </a:r>
            <a:r>
              <a:rPr lang="as-IN" sz="2800" b="1" i="0" dirty="0">
                <a:solidFill>
                  <a:schemeClr val="accent5"/>
                </a:solidFill>
                <a:effectLst/>
                <a:latin typeface="Helvetica Neue"/>
              </a:rPr>
              <a:t> কাজের ধরন বিবেচনা করে কে কোন ব্যাংকের সহযোগিতায় গ্রহণ করবে তার একটি তালিকা তৈরি করো</a:t>
            </a:r>
            <a:r>
              <a:rPr lang="en-US" sz="2800" b="1" i="0" dirty="0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5154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2662-7DFA-45BD-94DD-51CDB6A0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B5D34-BFF0-4509-B681-FF20CB788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1412" y="618518"/>
            <a:ext cx="9905998" cy="5620965"/>
          </a:xfrm>
        </p:spPr>
      </p:pic>
    </p:spTree>
    <p:extLst>
      <p:ext uri="{BB962C8B-B14F-4D97-AF65-F5344CB8AC3E}">
        <p14:creationId xmlns:p14="http://schemas.microsoft.com/office/powerpoint/2010/main" val="39030136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4823-7E5F-4A9B-B3DD-33C825FD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9782"/>
          </a:xfrm>
        </p:spPr>
        <p:txBody>
          <a:bodyPr/>
          <a:lstStyle/>
          <a:p>
            <a:pPr algn="ctr"/>
            <a:r>
              <a:rPr lang="en-US" b="1" dirty="0" err="1"/>
              <a:t>শিক্ষক</a:t>
            </a:r>
            <a:r>
              <a:rPr lang="en-US" b="1" dirty="0"/>
              <a:t> </a:t>
            </a:r>
            <a:r>
              <a:rPr lang="en-US" b="1" dirty="0" err="1"/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ED8E-0AD5-40F1-A12A-75665C8D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0" y="1638300"/>
            <a:ext cx="6189661" cy="41529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হাসিনা মমতাজ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সহকারি শিক্ষক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ব্যবসা শিক্ষা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সফিউদ্দিন সরকার একাডেমী এন্ড কলেজ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টঙ্গী গাজীপুর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Email: hashinamomotaj@gmail.com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4CB65-C930-4E73-A6D9-6BF7409B2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94" y="1905000"/>
            <a:ext cx="2062027" cy="26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729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A305-BD8C-4FE5-8F2B-E07E394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sz="3600" b="1" dirty="0"/>
              <a:t>পাঠ 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44DA-632D-4A1C-8CF0-6DDDE465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9750"/>
            <a:ext cx="9905999" cy="295116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শ্রেণী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নবম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বিষয়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lang="as-IN" sz="2800" b="1" i="0" dirty="0">
                <a:solidFill>
                  <a:schemeClr val="accent5"/>
                </a:solidFill>
                <a:effectLst/>
                <a:latin typeface="Helvetica Neue"/>
              </a:rPr>
              <a:t>ব্যবসা উদ্যোগ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অধ্যায়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lang="as-IN" sz="2800" b="1" i="0" dirty="0">
                <a:solidFill>
                  <a:schemeClr val="accent5"/>
                </a:solidFill>
                <a:effectLst/>
                <a:latin typeface="Helvetica Neue"/>
              </a:rPr>
              <a:t> নবম অধ্যায়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পাঠ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Vrinda" panose="020B0502040204020203" pitchFamily="34" charset="0"/>
              </a:rPr>
              <a:t> </a:t>
            </a:r>
            <a:r>
              <a:rPr lang="as-IN" sz="2800" b="1" i="0" dirty="0">
                <a:solidFill>
                  <a:schemeClr val="accent5"/>
                </a:solidFill>
                <a:effectLst/>
                <a:latin typeface="Helvetica Neue"/>
              </a:rPr>
              <a:t>ব্যাংকিং ব্যবসা ও তার</a:t>
            </a:r>
            <a:r>
              <a:rPr lang="en-US" sz="28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2800" b="1" i="0" dirty="0">
                <a:solidFill>
                  <a:schemeClr val="accent5"/>
                </a:solidFill>
                <a:effectLst/>
                <a:latin typeface="Helvetica Neue"/>
              </a:rPr>
              <a:t>ধরণ</a:t>
            </a:r>
            <a:endParaRPr lang="en-US" sz="2800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uLnTx/>
                <a:uFillTx/>
                <a:latin typeface="Helvetica Neue"/>
                <a:ea typeface="+mn-ea"/>
                <a:cs typeface="Vrinda" panose="020B0502040204020203" pitchFamily="34" charset="0"/>
              </a:rPr>
              <a:t>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সময়</a:t>
            </a:r>
            <a:r>
              <a:rPr lang="en-US" sz="2800" b="1" dirty="0">
                <a:solidFill>
                  <a:schemeClr val="accent5"/>
                </a:solidFill>
                <a:latin typeface="Century Gothic" panose="020B0502020202020204"/>
                <a:cs typeface="Vrinda" panose="020B0502040204020203" pitchFamily="34" charset="0"/>
              </a:rPr>
              <a:t>: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৪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0 মিনিট</a:t>
            </a:r>
            <a:endParaRPr lang="en-US" sz="2800" b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542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C9BC-CE4D-4D22-87D2-E5B586BA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নিচের ছবিগুলোর প্রতি লক্ষ্য করো ও এগুলো</a:t>
            </a:r>
            <a:r>
              <a:rPr lang="en-US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বলার চেষ্টা করো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7C6099-7925-479B-AFC4-FA007DB85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7220" y="2278068"/>
            <a:ext cx="4276380" cy="330358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B5733-842D-4941-8F53-DA354D8E8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62725" y="2278068"/>
            <a:ext cx="4352925" cy="33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240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6B06-9132-47D1-BBF8-A2337C58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70893"/>
            <a:ext cx="9905998" cy="857857"/>
          </a:xfrm>
        </p:spPr>
        <p:txBody>
          <a:bodyPr/>
          <a:lstStyle/>
          <a:p>
            <a:pPr algn="ctr"/>
            <a:r>
              <a:rPr lang="as-IN" sz="3600" b="1" dirty="0"/>
              <a:t>পাঠ শিরোনাম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F603-CE25-4690-9985-77D14373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81199"/>
            <a:ext cx="9905999" cy="2781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ব্যাংকিং ব্যবসা ও তার</a:t>
            </a:r>
            <a:r>
              <a:rPr lang="en-US" sz="32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ধরণ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578571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586F-C846-4020-894C-42BB14AA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5957"/>
          </a:xfrm>
        </p:spPr>
        <p:txBody>
          <a:bodyPr/>
          <a:lstStyle/>
          <a:p>
            <a:pPr algn="ctr"/>
            <a:r>
              <a:rPr lang="as-IN" sz="3600" b="1" dirty="0"/>
              <a:t>শিখন</a:t>
            </a:r>
            <a:r>
              <a:rPr lang="en-US" sz="3600" b="1" dirty="0"/>
              <a:t> </a:t>
            </a:r>
            <a:r>
              <a:rPr lang="as-IN" sz="3600" b="1" dirty="0"/>
              <a:t>ফল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B20F4-9BC8-4C94-8896-3D41AC7F7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0225"/>
            <a:ext cx="9905999" cy="2838450"/>
          </a:xfrm>
        </p:spPr>
        <p:txBody>
          <a:bodyPr/>
          <a:lstStyle/>
          <a:p>
            <a:pPr marL="0" indent="0">
              <a:buNone/>
            </a:pPr>
            <a:r>
              <a:rPr lang="as-IN" sz="2400" b="1" dirty="0">
                <a:solidFill>
                  <a:schemeClr val="accent6"/>
                </a:solidFill>
              </a:rPr>
              <a:t>এই পাঠ শেষে শিক্ষার্থীরা</a:t>
            </a:r>
            <a:r>
              <a:rPr lang="en-US" sz="2400" b="1" dirty="0">
                <a:solidFill>
                  <a:schemeClr val="accent6"/>
                </a:solidFill>
              </a:rPr>
              <a:t>-</a:t>
            </a:r>
          </a:p>
          <a:p>
            <a:pPr marL="0" indent="0">
              <a:buNone/>
            </a:pPr>
            <a:r>
              <a:rPr lang="as-IN" sz="2400" b="1" i="0" dirty="0">
                <a:solidFill>
                  <a:schemeClr val="accent6"/>
                </a:solidFill>
                <a:effectLst/>
                <a:latin typeface="Helvetica Neue"/>
              </a:rPr>
              <a:t>ব্যাংকে</a:t>
            </a:r>
            <a:r>
              <a:rPr lang="en-US" sz="2400" b="1" i="0" dirty="0">
                <a:solidFill>
                  <a:schemeClr val="accent6"/>
                </a:solidFill>
                <a:effectLst/>
                <a:latin typeface="Helvetica Neue"/>
              </a:rPr>
              <a:t>র</a:t>
            </a:r>
            <a:r>
              <a:rPr lang="as-IN" sz="2400" b="1" i="0" dirty="0">
                <a:solidFill>
                  <a:schemeClr val="accent6"/>
                </a:solidFill>
                <a:effectLst/>
                <a:latin typeface="Helvetica Neue"/>
              </a:rPr>
              <a:t> উদ্দেশ্য সমূহ বর্ণনা করতে পারবে</a:t>
            </a:r>
            <a:r>
              <a:rPr lang="en-US" sz="2400" b="1" i="0" dirty="0">
                <a:solidFill>
                  <a:schemeClr val="accent6"/>
                </a:solidFill>
                <a:effectLst/>
                <a:latin typeface="Helvetica Neue"/>
              </a:rPr>
              <a:t> ।</a:t>
            </a:r>
          </a:p>
          <a:p>
            <a:pPr marL="0" indent="0">
              <a:buNone/>
            </a:pPr>
            <a:r>
              <a:rPr lang="as-IN" sz="2400" b="1" i="0" dirty="0">
                <a:solidFill>
                  <a:schemeClr val="accent6"/>
                </a:solidFill>
                <a:effectLst/>
                <a:latin typeface="Helvetica Neue"/>
              </a:rPr>
              <a:t>ব্যাংক ব্যবসায় মূলনীতিসমূহ করতে পারবে</a:t>
            </a:r>
            <a:r>
              <a:rPr lang="en-US" sz="2400" b="1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</a:p>
          <a:p>
            <a:pPr marL="0" indent="0">
              <a:buNone/>
            </a:pPr>
            <a:r>
              <a:rPr lang="as-IN" sz="2400" b="1" i="0" dirty="0">
                <a:solidFill>
                  <a:schemeClr val="accent6"/>
                </a:solidFill>
                <a:effectLst/>
                <a:latin typeface="Helvetica Neue"/>
              </a:rPr>
              <a:t>ব্যাংকের শ্রেণীবিভাগ বিশ্লেষণ</a:t>
            </a:r>
            <a:r>
              <a:rPr lang="en-US" sz="2400" b="1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as-IN" sz="2400" b="1" i="0" dirty="0">
                <a:solidFill>
                  <a:schemeClr val="accent6"/>
                </a:solidFill>
                <a:effectLst/>
                <a:latin typeface="Helvetica Neue"/>
              </a:rPr>
              <a:t>করতে পারবে</a:t>
            </a:r>
            <a:r>
              <a:rPr lang="en-US" sz="2400" b="1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lang="en-US" sz="2400" b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1708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5700-7613-417D-B768-B9BA407D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ব্যাংকিং ব্যবসা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D14CC-4DD5-479E-949D-CA09F211B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3076"/>
            <a:ext cx="9905999" cy="4048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যুগের পরিবর্তনের সাথে সাথে ব্যাংক ব্যবসায় আকার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,</a:t>
            </a: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 আকৃতি ও উদ্দেশ্য গঠনে আমূল পরিবর্তন সাধিত হয়েছে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 যুগের সাথে সাথে আধুনিক এবং বর্তমানে ইলেকট্রনিক ব্যাংকিং ব্যবসা আধুনিকতার ছোঁয়া এনে দিয়েছে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 তাছাড়া ও প্রতিযোগিতামূলক বাজারে নতুন নতুন ব্যাংকিংয়ের মাধ্যমে ব্যাংকিং খাতের যুগোপযোগী এবং প্রয়োজন অনুসারে প্রস্তুত করা হচ্ছে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91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2A92-2861-4EEC-97EF-61E2B9C0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2607"/>
          </a:xfrm>
        </p:spPr>
        <p:txBody>
          <a:bodyPr/>
          <a:lstStyle/>
          <a:p>
            <a:pPr algn="ctr"/>
            <a:r>
              <a:rPr lang="as-IN" b="1" i="0" dirty="0">
                <a:solidFill>
                  <a:schemeClr val="bg2"/>
                </a:solidFill>
                <a:effectLst/>
                <a:latin typeface="Helvetica Neue"/>
              </a:rPr>
              <a:t>ব্যাংকের </a:t>
            </a:r>
            <a:r>
              <a:rPr lang="as-IN" sz="3600" b="1" i="0" dirty="0">
                <a:solidFill>
                  <a:schemeClr val="bg2"/>
                </a:solidFill>
                <a:effectLst/>
                <a:latin typeface="Helvetica Neue"/>
              </a:rPr>
              <a:t>উদ্দেশ্যাবলী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84E4-5A32-4FF4-947F-AC4083D05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4000"/>
            <a:ext cx="9905999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ব্যাংকের সাথে সংশ্লিষ্ট বিভিন্ন গোত্রের প্রেক্ষাপটে ব্যাংকের উদ্দেশ্য বিভিন্ন</a:t>
            </a:r>
            <a:r>
              <a:rPr lang="en-US" sz="2800" i="0" dirty="0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 আমরা এখানে ব্যাংকের সাথে সংশ্লিষ্ট প্রেক্ষাপটে ব্যাংকের উদ্দেশ্য আলোচনা করব</a:t>
            </a:r>
            <a:r>
              <a:rPr lang="en-US" sz="2800" i="0" dirty="0">
                <a:solidFill>
                  <a:schemeClr val="accent5"/>
                </a:solidFill>
                <a:effectLst/>
                <a:latin typeface="Helvetica Neue"/>
              </a:rPr>
              <a:t>-</a:t>
            </a:r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2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  <a:latin typeface="Helvetica Neue"/>
              </a:rPr>
              <a:t>১.</a:t>
            </a: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ব্যাংকের মালিক ও ব্যবস্থাপনা কর্তৃপক্ষের প্রেক্ষাপটে ব্যাংক এর উদ্দেশ্যাবলী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    </a:t>
            </a:r>
          </a:p>
          <a:p>
            <a:pPr marL="0" indent="0">
              <a:buNone/>
            </a:pP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২.</a:t>
            </a: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সরকার এবং রাষ্ট্রীয় পক্ষের প্রেক্ষাপটে ব্যাংকের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উদ্দেশ্যাবলী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 ।</a:t>
            </a:r>
          </a:p>
          <a:p>
            <a:pPr marL="0" indent="0">
              <a:buNone/>
            </a:pP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৩.</a:t>
            </a: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 ব্যাংক গ্রাহকদের প্রেক্ষাপটে ব্যাংকের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chemeClr val="accent6"/>
                </a:solidFill>
                <a:effectLst/>
                <a:latin typeface="Helvetica Neue"/>
              </a:rPr>
              <a:t>উদ্দেশ্যাবলী</a:t>
            </a:r>
            <a:r>
              <a:rPr lang="en-US" sz="28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1356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B883-4C91-454E-9F99-F046A2C9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5032"/>
          </a:xfrm>
        </p:spPr>
        <p:txBody>
          <a:bodyPr/>
          <a:lstStyle/>
          <a:p>
            <a:pPr algn="ctr"/>
            <a:r>
              <a:rPr lang="as-IN" b="1" i="0" dirty="0">
                <a:solidFill>
                  <a:schemeClr val="accent6"/>
                </a:solidFill>
                <a:effectLst/>
                <a:latin typeface="Helvetica Neue"/>
              </a:rPr>
              <a:t>ব্যাংকিং ব্যবসায়ের  মূলনীতি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130BE-10D0-4C1E-A100-589D315D6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3550"/>
            <a:ext cx="9905999" cy="4057651"/>
          </a:xfrm>
        </p:spPr>
        <p:txBody>
          <a:bodyPr/>
          <a:lstStyle/>
          <a:p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মুনাফা</a:t>
            </a:r>
            <a:r>
              <a:rPr lang="en-US" sz="2000" b="1" i="0" dirty="0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 নীতি</a:t>
            </a:r>
            <a:endParaRPr lang="en-US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 দক্ষতা</a:t>
            </a:r>
            <a:r>
              <a:rPr lang="en-US" sz="2000" b="1" i="0" dirty="0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 নীতি</a:t>
            </a:r>
            <a:endParaRPr lang="en-US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en-US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নিরাপত্তা</a:t>
            </a:r>
            <a:r>
              <a:rPr lang="en-US" sz="2000" b="1" i="0" dirty="0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 নীতি</a:t>
            </a:r>
            <a:endParaRPr lang="en-US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 তারল্য</a:t>
            </a:r>
            <a:r>
              <a:rPr lang="en-US" b="1" i="0" dirty="0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 নীতি </a:t>
            </a:r>
            <a:endParaRPr lang="en-US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প্রাচুর্যতার</a:t>
            </a:r>
            <a:r>
              <a:rPr lang="en-US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নীতি </a:t>
            </a:r>
            <a:endParaRPr lang="en-US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সচ্ছলতার নীতি </a:t>
            </a:r>
            <a:endParaRPr lang="en-US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b="1" i="0" dirty="0">
                <a:solidFill>
                  <a:schemeClr val="accent5"/>
                </a:solidFill>
                <a:effectLst/>
                <a:latin typeface="Helvetica Neue"/>
              </a:rPr>
              <a:t> সেবার নীতি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7913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135</TotalTime>
  <Words>389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Garamond</vt:lpstr>
      <vt:lpstr>Helvetica Neue</vt:lpstr>
      <vt:lpstr>Tw Cen MT</vt:lpstr>
      <vt:lpstr>Circuit</vt:lpstr>
      <vt:lpstr>PowerPoint Presentation</vt:lpstr>
      <vt:lpstr>শিক্ষক পরিচিতি</vt:lpstr>
      <vt:lpstr>পাঠ পরিচিতি</vt:lpstr>
      <vt:lpstr>নিচের ছবিগুলোর প্রতি লক্ষ্য করো ও এগুলো বলার চেষ্টা করো</vt:lpstr>
      <vt:lpstr>পাঠ শিরোনাম</vt:lpstr>
      <vt:lpstr>শিখন ফল</vt:lpstr>
      <vt:lpstr>ব্যাংকিং ব্যবসা</vt:lpstr>
      <vt:lpstr>ব্যাংকের উদ্দেশ্যাবলী</vt:lpstr>
      <vt:lpstr>ব্যাংকিং ব্যবসায়ের  মূলনীতি</vt:lpstr>
      <vt:lpstr>ব্যাংক এর শ্রেণীবিন্যাস</vt:lpstr>
      <vt:lpstr>নিচের বহুনির্বাচনী প্রশ্ন গুলোর উত্তর দাও</vt:lpstr>
      <vt:lpstr>মূল্যায়ন</vt:lpstr>
      <vt:lpstr>বাড়ির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Nayeem</dc:creator>
  <cp:lastModifiedBy>Abu Nayeem</cp:lastModifiedBy>
  <cp:revision>31</cp:revision>
  <dcterms:created xsi:type="dcterms:W3CDTF">2021-01-30T19:19:29Z</dcterms:created>
  <dcterms:modified xsi:type="dcterms:W3CDTF">2021-01-31T08:16:27Z</dcterms:modified>
</cp:coreProperties>
</file>