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30"/>
  </p:notesMasterIdLst>
  <p:sldIdLst>
    <p:sldId id="276" r:id="rId12"/>
    <p:sldId id="273" r:id="rId13"/>
    <p:sldId id="274" r:id="rId14"/>
    <p:sldId id="275" r:id="rId15"/>
    <p:sldId id="258" r:id="rId16"/>
    <p:sldId id="271" r:id="rId17"/>
    <p:sldId id="272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48E1E"/>
    <a:srgbClr val="5F0559"/>
    <a:srgbClr val="FFFF66"/>
    <a:srgbClr val="006600"/>
    <a:srgbClr val="FCB6FE"/>
    <a:srgbClr val="99FFCC"/>
    <a:srgbClr val="DDF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EB41B-E97A-433F-B302-53BFF453BF6D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33B8-51D0-4CE0-8FC7-4D493CDB94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33B8-51D0-4CE0-8FC7-4D493CDB94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8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33B8-51D0-4CE0-8FC7-4D493CDB945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4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20.jpg"/><Relationship Id="rId4" Type="http://schemas.openxmlformats.org/officeDocument/2006/relationships/hyperlink" Target="mailto:siddiquee1211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762000" y="304800"/>
            <a:ext cx="3581400" cy="13716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Look at the Sentences attentively</a:t>
            </a:r>
            <a:endParaRPr lang="en-US" sz="2000" b="1" dirty="0">
              <a:solidFill>
                <a:srgbClr val="C000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017" y="1752600"/>
            <a:ext cx="379462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He is a teacher.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Two and two make four.</a:t>
            </a:r>
            <a:endParaRPr lang="en-US" sz="2000" b="1" dirty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018" y="2514600"/>
            <a:ext cx="379462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Did you know him?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Who went there?</a:t>
            </a:r>
            <a:endParaRPr lang="en-US" sz="2000" b="1" dirty="0" smtClean="0">
              <a:solidFill>
                <a:srgbClr val="00206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018" y="3276600"/>
            <a:ext cx="3794629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Tell him to stay here.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Soldiers, step forward.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Please help me.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Do not run in the sun.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017" y="4648200"/>
            <a:ext cx="379462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May you be prosperous.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Long live my friends.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284" y="5410200"/>
            <a:ext cx="3805364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Hurrah! We have won.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Wow! How have you done it?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What a fool you are!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How interesting the story is!</a:t>
            </a:r>
          </a:p>
        </p:txBody>
      </p:sp>
      <p:sp>
        <p:nvSpPr>
          <p:cNvPr id="8" name="Down Arrow 7"/>
          <p:cNvSpPr/>
          <p:nvPr/>
        </p:nvSpPr>
        <p:spPr>
          <a:xfrm>
            <a:off x="4800600" y="304800"/>
            <a:ext cx="3581400" cy="13716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Expressions</a:t>
            </a:r>
            <a:endParaRPr lang="en-US" sz="2000" b="1" dirty="0">
              <a:solidFill>
                <a:srgbClr val="C000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9771" y="1752600"/>
            <a:ext cx="379462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Simple statements</a:t>
            </a:r>
          </a:p>
          <a:p>
            <a:pPr algn="ctr"/>
            <a:endParaRPr lang="en-US" sz="2000" b="1" dirty="0" smtClean="0">
              <a:solidFill>
                <a:srgbClr val="5F0559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9771" y="2514600"/>
            <a:ext cx="379462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Questions</a:t>
            </a:r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 </a:t>
            </a:r>
          </a:p>
          <a:p>
            <a:pPr algn="ctr"/>
            <a:endParaRPr lang="en-US" sz="2000" b="1" dirty="0" smtClean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1326" y="3269673"/>
            <a:ext cx="3803073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Order, Command, Request, Advice, Forbiddance</a:t>
            </a:r>
          </a:p>
          <a:p>
            <a:endParaRPr lang="en-US" sz="2000" b="1" dirty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  <a:p>
            <a:endParaRPr lang="en-US" sz="2000" b="1" dirty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8989" y="4648200"/>
            <a:ext cx="379462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Wishes, Prayer</a:t>
            </a:r>
          </a:p>
          <a:p>
            <a:endParaRPr lang="en-US" sz="2000" b="1" dirty="0" smtClean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8989" y="5410200"/>
            <a:ext cx="3794629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Sudden feeling of mind, Outburst of emotion</a:t>
            </a:r>
          </a:p>
          <a:p>
            <a:endParaRPr lang="en-US" sz="2000" b="1" dirty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  <a:p>
            <a:endParaRPr lang="en-US" sz="2000" b="1" dirty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1752600"/>
            <a:ext cx="3794629" cy="707886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Assertive</a:t>
            </a:r>
          </a:p>
          <a:p>
            <a:pPr algn="ctr"/>
            <a:endParaRPr lang="en-US" sz="2000" b="1" dirty="0" smtClean="0">
              <a:solidFill>
                <a:srgbClr val="5F0559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2514600"/>
            <a:ext cx="3794629" cy="707886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Interrogative </a:t>
            </a:r>
          </a:p>
          <a:p>
            <a:pPr algn="ctr"/>
            <a:endParaRPr lang="en-US" sz="2000" b="1" dirty="0" smtClean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3276600"/>
            <a:ext cx="3810000" cy="1323439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Imperative</a:t>
            </a:r>
          </a:p>
          <a:p>
            <a:pPr algn="ctr"/>
            <a:endParaRPr lang="en-US" sz="2000" b="1" dirty="0" smtClean="0">
              <a:solidFill>
                <a:srgbClr val="C00000"/>
              </a:solidFill>
              <a:latin typeface="Arial Narrow" pitchFamily="34" charset="0"/>
              <a:cs typeface="NikoshBAN" pitchFamily="2" charset="0"/>
            </a:endParaRPr>
          </a:p>
          <a:p>
            <a:endParaRPr lang="en-US" sz="2000" b="1" dirty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  <a:p>
            <a:endParaRPr lang="en-US" sz="2000" b="1" dirty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9771" y="4648200"/>
            <a:ext cx="3794629" cy="707886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Optative</a:t>
            </a:r>
          </a:p>
          <a:p>
            <a:endParaRPr lang="en-US" sz="2000" b="1" dirty="0" smtClean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9771" y="5410200"/>
            <a:ext cx="3794629" cy="1323439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Exclamatory</a:t>
            </a:r>
          </a:p>
          <a:p>
            <a:pPr algn="ctr"/>
            <a:endParaRPr lang="en-US" sz="2000" b="1" dirty="0" smtClean="0">
              <a:solidFill>
                <a:srgbClr val="C00000"/>
              </a:solidFill>
              <a:latin typeface="Arial Narrow" pitchFamily="34" charset="0"/>
              <a:cs typeface="NikoshBAN" pitchFamily="2" charset="0"/>
            </a:endParaRPr>
          </a:p>
          <a:p>
            <a:endParaRPr lang="en-US" sz="2000" b="1" dirty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  <a:p>
            <a:endParaRPr lang="en-US" sz="2000" b="1" dirty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8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  <p:bldP spid="13" grpId="1" animBg="1"/>
      <p:bldP spid="13" grpId="2" animBg="1"/>
      <p:bldP spid="14" grpId="1" animBg="1"/>
      <p:bldP spid="15" grpId="1" animBg="1"/>
      <p:bldP spid="16" grpId="1" animBg="1"/>
      <p:bldP spid="17" grpId="1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7772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Subject   </a:t>
            </a:r>
            <a:r>
              <a:rPr lang="en-US" sz="40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+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Form of Verb </a:t>
            </a:r>
            <a:r>
              <a:rPr lang="en-US" sz="40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+</a:t>
            </a:r>
            <a:r>
              <a:rPr lang="en-US" sz="2000" b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Complement/Adjunct</a:t>
            </a:r>
            <a:endParaRPr lang="en-US" sz="2000" b="1" dirty="0">
              <a:solidFill>
                <a:srgbClr val="5F0559"/>
              </a:solidFill>
              <a:latin typeface="Arial Narrow" pitchFamily="34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714999"/>
              </p:ext>
            </p:extLst>
          </p:nvPr>
        </p:nvGraphicFramePr>
        <p:xfrm>
          <a:off x="685800" y="1488440"/>
          <a:ext cx="7772400" cy="1889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05000"/>
                <a:gridCol w="2895600"/>
                <a:gridCol w="2971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She</a:t>
                      </a:r>
                      <a:endParaRPr lang="en-US" sz="2000" b="1" i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3300"/>
                          </a:solidFill>
                          <a:latin typeface="NikoshBAN" pitchFamily="2" charset="0"/>
                          <a:cs typeface="NikoshBAN" pitchFamily="2" charset="0"/>
                        </a:rPr>
                        <a:t>is reading</a:t>
                      </a:r>
                      <a:endParaRPr lang="en-US" sz="2000" b="1" i="1" dirty="0">
                        <a:solidFill>
                          <a:srgbClr val="0033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a newspaper.</a:t>
                      </a:r>
                      <a:endParaRPr lang="en-US" sz="2000" b="1" i="1" dirty="0">
                        <a:solidFill>
                          <a:srgbClr val="5F055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They</a:t>
                      </a:r>
                      <a:endParaRPr lang="en-US" sz="2000" b="1" i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3300"/>
                          </a:solidFill>
                          <a:latin typeface="NikoshBAN" pitchFamily="2" charset="0"/>
                          <a:cs typeface="NikoshBAN" pitchFamily="2" charset="0"/>
                        </a:rPr>
                        <a:t>have done</a:t>
                      </a:r>
                      <a:endParaRPr lang="en-US" sz="2000" b="1" i="1" dirty="0">
                        <a:solidFill>
                          <a:srgbClr val="0033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it in time.</a:t>
                      </a:r>
                      <a:endParaRPr lang="en-US" sz="2000" b="1" i="1" dirty="0">
                        <a:solidFill>
                          <a:srgbClr val="5F055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The boys</a:t>
                      </a:r>
                      <a:endParaRPr lang="en-US" sz="2000" b="1" i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3300"/>
                          </a:solidFill>
                          <a:latin typeface="NikoshBAN" pitchFamily="2" charset="0"/>
                          <a:cs typeface="NikoshBAN" pitchFamily="2" charset="0"/>
                        </a:rPr>
                        <a:t>have been playing </a:t>
                      </a:r>
                      <a:endParaRPr lang="en-US" sz="2000" b="1" i="1" dirty="0">
                        <a:solidFill>
                          <a:srgbClr val="0033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for two hours</a:t>
                      </a:r>
                      <a:r>
                        <a:rPr lang="en-US" sz="2000" b="1" i="1" baseline="0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sz="2000" b="1" i="1" dirty="0">
                        <a:solidFill>
                          <a:srgbClr val="5F055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Meena as well as Runa</a:t>
                      </a:r>
                      <a:endParaRPr lang="en-US" sz="2000" b="1" i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3300"/>
                          </a:solidFill>
                          <a:latin typeface="NikoshBAN" pitchFamily="2" charset="0"/>
                          <a:cs typeface="NikoshBAN" pitchFamily="2" charset="0"/>
                        </a:rPr>
                        <a:t>will have been swimming</a:t>
                      </a:r>
                      <a:endParaRPr lang="en-US" sz="2000" b="1" i="1" dirty="0">
                        <a:solidFill>
                          <a:srgbClr val="0033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in the pool since </a:t>
                      </a:r>
                      <a:r>
                        <a:rPr lang="en-US" sz="2000" b="1" i="1" dirty="0" smtClean="0">
                          <a:solidFill>
                            <a:srgbClr val="5F0559"/>
                          </a:solidFill>
                          <a:latin typeface="+mj-lt"/>
                          <a:cs typeface="NikoshBAN" pitchFamily="2" charset="0"/>
                        </a:rPr>
                        <a:t>8 </a:t>
                      </a:r>
                      <a:r>
                        <a:rPr lang="en-US" sz="2000" b="1" i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am. </a:t>
                      </a:r>
                      <a:endParaRPr lang="en-US" sz="2000" b="1" i="1" dirty="0">
                        <a:solidFill>
                          <a:srgbClr val="5F055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rgbClr val="003300"/>
                </a:solidFill>
                <a:latin typeface="Arial Narrow" pitchFamily="34" charset="0"/>
                <a:cs typeface="NikoshBAN" pitchFamily="2" charset="0"/>
              </a:rPr>
              <a:t>How to make an </a:t>
            </a:r>
            <a:r>
              <a:rPr lang="en-US" sz="3200" b="1" i="1" u="sng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Assertive Sentence</a:t>
            </a:r>
            <a:r>
              <a:rPr lang="en-US" sz="3200" b="1" i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? </a:t>
            </a:r>
            <a:endParaRPr lang="en-US" sz="2800" b="1" i="1" dirty="0">
              <a:solidFill>
                <a:srgbClr val="C000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429000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i="1" u="sng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Interrogative Sentence</a:t>
            </a:r>
            <a:endParaRPr lang="en-US" sz="2800" b="1" i="1" u="sng" dirty="0">
              <a:solidFill>
                <a:srgbClr val="C000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038600"/>
            <a:ext cx="67818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itchFamily="34" charset="0"/>
                <a:cs typeface="NikoshBAN" pitchFamily="2" charset="0"/>
              </a:rPr>
              <a:t>Auxiliary Verb   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+</a:t>
            </a:r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Subject</a:t>
            </a:r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+</a:t>
            </a:r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 </a:t>
            </a:r>
            <a:r>
              <a:rPr lang="en-US" sz="1600" b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Main Verb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+</a:t>
            </a:r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 </a:t>
            </a:r>
            <a:r>
              <a:rPr lang="en-US" sz="1600" b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Complement/Adjunct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45671"/>
              </p:ext>
            </p:extLst>
          </p:nvPr>
        </p:nvGraphicFramePr>
        <p:xfrm>
          <a:off x="76201" y="4532899"/>
          <a:ext cx="6781799" cy="1981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28799"/>
                <a:gridCol w="1143000"/>
                <a:gridCol w="13716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NikoshBAN" pitchFamily="2" charset="0"/>
                          <a:cs typeface="NikoshBAN" pitchFamily="2" charset="0"/>
                        </a:rPr>
                        <a:t>Are</a:t>
                      </a:r>
                      <a:endParaRPr lang="en-US" sz="2000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you</a:t>
                      </a:r>
                      <a:endParaRPr lang="en-US" sz="2000" b="1" i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6600"/>
                          </a:solidFill>
                          <a:latin typeface="NikoshBAN" pitchFamily="2" charset="0"/>
                          <a:cs typeface="NikoshBAN" pitchFamily="2" charset="0"/>
                        </a:rPr>
                        <a:t>coming</a:t>
                      </a:r>
                      <a:endParaRPr lang="en-US" sz="2000" b="1" i="1" dirty="0">
                        <a:solidFill>
                          <a:srgbClr val="0066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to school?</a:t>
                      </a:r>
                      <a:endParaRPr lang="en-US" sz="2000" b="1" i="1" dirty="0">
                        <a:solidFill>
                          <a:srgbClr val="5F055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NikoshBAN" pitchFamily="2" charset="0"/>
                          <a:cs typeface="NikoshBAN" pitchFamily="2" charset="0"/>
                        </a:rPr>
                        <a:t>Does</a:t>
                      </a:r>
                      <a:endParaRPr lang="en-US" sz="2000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she</a:t>
                      </a:r>
                      <a:endParaRPr lang="en-US" sz="2000" b="1" i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6600"/>
                          </a:solidFill>
                          <a:latin typeface="NikoshBAN" pitchFamily="2" charset="0"/>
                          <a:cs typeface="NikoshBAN" pitchFamily="2" charset="0"/>
                        </a:rPr>
                        <a:t>study</a:t>
                      </a:r>
                      <a:endParaRPr lang="en-US" sz="2000" b="1" i="1" dirty="0">
                        <a:solidFill>
                          <a:srgbClr val="0066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regularly?</a:t>
                      </a:r>
                      <a:endParaRPr lang="en-US" sz="2000" b="1" i="1" dirty="0">
                        <a:solidFill>
                          <a:srgbClr val="5F055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NikoshBAN" pitchFamily="2" charset="0"/>
                          <a:cs typeface="NikoshBAN" pitchFamily="2" charset="0"/>
                        </a:rPr>
                        <a:t>Can</a:t>
                      </a:r>
                      <a:endParaRPr lang="en-US" sz="2000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you </a:t>
                      </a:r>
                      <a:endParaRPr lang="en-US" sz="2000" b="1" i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6600"/>
                          </a:solidFill>
                          <a:latin typeface="NikoshBAN" pitchFamily="2" charset="0"/>
                          <a:cs typeface="NikoshBAN" pitchFamily="2" charset="0"/>
                        </a:rPr>
                        <a:t>lend</a:t>
                      </a:r>
                      <a:endParaRPr lang="en-US" sz="2000" b="1" i="1" dirty="0">
                        <a:solidFill>
                          <a:srgbClr val="0066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me your pen?</a:t>
                      </a:r>
                      <a:endParaRPr lang="en-US" sz="2000" b="1" i="1" dirty="0">
                        <a:solidFill>
                          <a:srgbClr val="5F055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NikoshBAN" pitchFamily="2" charset="0"/>
                          <a:cs typeface="NikoshBAN" pitchFamily="2" charset="0"/>
                        </a:rPr>
                        <a:t>Do </a:t>
                      </a:r>
                      <a:endParaRPr lang="en-US" sz="2000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you</a:t>
                      </a:r>
                      <a:endParaRPr lang="en-US" sz="2000" b="1" i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6600"/>
                          </a:solidFill>
                          <a:latin typeface="NikoshBAN" pitchFamily="2" charset="0"/>
                          <a:cs typeface="NikoshBAN" pitchFamily="2" charset="0"/>
                        </a:rPr>
                        <a:t>want</a:t>
                      </a:r>
                      <a:endParaRPr lang="en-US" sz="2000" b="1" i="1" dirty="0">
                        <a:solidFill>
                          <a:srgbClr val="0066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to buy it?</a:t>
                      </a:r>
                      <a:endParaRPr lang="en-US" sz="2000" b="1" i="1" dirty="0">
                        <a:solidFill>
                          <a:srgbClr val="5F055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latin typeface="NikoshBAN" pitchFamily="2" charset="0"/>
                          <a:cs typeface="NikoshBAN" pitchFamily="2" charset="0"/>
                        </a:rPr>
                        <a:t>May </a:t>
                      </a:r>
                      <a:endParaRPr lang="en-US" sz="2000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endParaRPr lang="en-US" sz="2000" b="1" i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006600"/>
                          </a:solidFill>
                          <a:latin typeface="NikoshBAN" pitchFamily="2" charset="0"/>
                          <a:cs typeface="NikoshBAN" pitchFamily="2" charset="0"/>
                        </a:rPr>
                        <a:t>ask</a:t>
                      </a:r>
                      <a:endParaRPr lang="en-US" sz="2000" b="1" i="1" dirty="0">
                        <a:solidFill>
                          <a:srgbClr val="0066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any question?</a:t>
                      </a:r>
                      <a:endParaRPr lang="en-US" sz="2000" b="1" i="1" dirty="0">
                        <a:solidFill>
                          <a:srgbClr val="5F055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34200" y="3796367"/>
            <a:ext cx="2133600" cy="2369880"/>
          </a:xfrm>
          <a:prstGeom prst="rect">
            <a:avLst/>
          </a:prstGeom>
          <a:solidFill>
            <a:srgbClr val="99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Note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Arial Narrow" pitchFamily="34" charset="0"/>
                <a:cs typeface="NikoshBAN" pitchFamily="2" charset="0"/>
              </a:rPr>
              <a:t>:-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Assertive </a:t>
            </a:r>
            <a:r>
              <a:rPr lang="en-US" sz="2000" b="1" dirty="0">
                <a:latin typeface="Arial Narrow" pitchFamily="34" charset="0"/>
                <a:cs typeface="NikoshBAN" pitchFamily="2" charset="0"/>
              </a:rPr>
              <a:t>e</a:t>
            </a:r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nds by </a:t>
            </a:r>
            <a:r>
              <a:rPr lang="en-US" sz="2000" b="1" i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Full-stop</a:t>
            </a:r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 (</a:t>
            </a: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.</a:t>
            </a:r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) and 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Interrogative</a:t>
            </a:r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 by </a:t>
            </a:r>
            <a:r>
              <a:rPr lang="en-US" sz="2000" b="1" i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Sign of Interrogation </a:t>
            </a:r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(</a:t>
            </a: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?</a:t>
            </a:r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).</a:t>
            </a:r>
            <a:endParaRPr lang="en-US" sz="2000" b="1" dirty="0">
              <a:latin typeface="Arial Narrow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85800"/>
            <a:ext cx="7149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Interrogative Sentences </a:t>
            </a:r>
            <a:r>
              <a:rPr lang="en-US" sz="2000" b="1" i="1" dirty="0" smtClean="0">
                <a:solidFill>
                  <a:srgbClr val="003300"/>
                </a:solidFill>
                <a:latin typeface="Arial Narrow" pitchFamily="34" charset="0"/>
                <a:cs typeface="NikoshBAN" pitchFamily="2" charset="0"/>
              </a:rPr>
              <a:t>may begin with also </a:t>
            </a:r>
            <a:r>
              <a:rPr lang="en-US" sz="2400" b="1" i="1" u="sng" dirty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(</a:t>
            </a:r>
            <a:r>
              <a:rPr lang="en-US" sz="2400" b="1" i="1" u="sng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W)H-Questions.</a:t>
            </a:r>
            <a:endParaRPr lang="en-US" sz="2400" b="1" i="1" u="sng" dirty="0">
              <a:solidFill>
                <a:srgbClr val="5F0559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4" name="Line Callout 3 3"/>
          <p:cNvSpPr/>
          <p:nvPr/>
        </p:nvSpPr>
        <p:spPr>
          <a:xfrm>
            <a:off x="5073376" y="609600"/>
            <a:ext cx="2470424" cy="612648"/>
          </a:xfrm>
          <a:prstGeom prst="borderCallout3">
            <a:avLst>
              <a:gd name="adj1" fmla="val 100162"/>
              <a:gd name="adj2" fmla="val 622"/>
              <a:gd name="adj3" fmla="val 100162"/>
              <a:gd name="adj4" fmla="val -15681"/>
              <a:gd name="adj5" fmla="val 113569"/>
              <a:gd name="adj6" fmla="val -17969"/>
              <a:gd name="adj7" fmla="val 140100"/>
              <a:gd name="adj8" fmla="val -1863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5776" y="1447800"/>
            <a:ext cx="5975624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Who, whom, when, where, why, what/which(°Noun), how(°Adv.) etc.   </a:t>
            </a:r>
            <a:endParaRPr lang="en-US" sz="2400" b="1" i="1" dirty="0">
              <a:solidFill>
                <a:srgbClr val="00206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64" y="2886670"/>
            <a:ext cx="355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Whom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are you speaking 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of?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163" y="3330016"/>
            <a:ext cx="390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Where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does he live 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at present?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164" y="3750117"/>
            <a:ext cx="391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Why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should we read 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the more?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163" y="4110335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When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will he come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?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163" y="4484408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What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are they doing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163" y="4867869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How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can I do 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it?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163" y="5248869"/>
            <a:ext cx="445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How much of the milk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did he drink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?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2" y="5634335"/>
            <a:ext cx="4116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Which book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do you like 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to have?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162" y="6015335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What (things)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do you want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?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3" grpId="0"/>
      <p:bldP spid="6" grpId="0"/>
      <p:bldP spid="7" grpId="0"/>
      <p:bldP spid="8" grpId="0"/>
      <p:bldP spid="9" grpId="0"/>
      <p:bldP spid="12" grpId="0"/>
      <p:bldP spid="14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8195" y="1109008"/>
            <a:ext cx="575960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How many pupils are present today?</a:t>
            </a:r>
          </a:p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How are you now?</a:t>
            </a:r>
          </a:p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What is he?</a:t>
            </a:r>
          </a:p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What is it?</a:t>
            </a:r>
          </a:p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Who are you?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4795" y="5105400"/>
            <a:ext cx="5221301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5F055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What happens when petrol gets a fire?</a:t>
            </a:r>
          </a:p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Who went there?</a:t>
            </a:r>
          </a:p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Who has drawn the picture?</a:t>
            </a:r>
          </a:p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Who have got new books on 1</a:t>
            </a:r>
            <a:r>
              <a:rPr lang="en-US" sz="2400" b="1" baseline="30000" dirty="0" smtClean="0">
                <a:latin typeface="Arial Narrow" pitchFamily="34" charset="0"/>
                <a:cs typeface="NikoshBAN" pitchFamily="2" charset="0"/>
              </a:rPr>
              <a:t>st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 January? </a:t>
            </a:r>
          </a:p>
        </p:txBody>
      </p:sp>
      <p:sp>
        <p:nvSpPr>
          <p:cNvPr id="4" name="Down Arrow 3"/>
          <p:cNvSpPr/>
          <p:nvPr/>
        </p:nvSpPr>
        <p:spPr>
          <a:xfrm>
            <a:off x="2057400" y="76200"/>
            <a:ext cx="6934200" cy="97840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003300"/>
                </a:solidFill>
                <a:latin typeface="Arial Narrow" pitchFamily="34" charset="0"/>
                <a:cs typeface="NikoshBAN" pitchFamily="2" charset="0"/>
              </a:rPr>
              <a:t>Note these examples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1" y="1109008"/>
            <a:ext cx="2819399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When ‘</a:t>
            </a:r>
            <a:r>
              <a:rPr lang="en-US" sz="2000" b="1" i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Be’ </a:t>
            </a:r>
            <a:r>
              <a:rPr lang="en-US" sz="2000" b="1" i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or ‘</a:t>
            </a:r>
            <a:r>
              <a:rPr lang="en-US" sz="2000" b="1" i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Have’ </a:t>
            </a:r>
            <a:r>
              <a:rPr lang="en-US" sz="2000" b="1" i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represents Main Verb, it needs not take </a:t>
            </a:r>
            <a:endParaRPr lang="en-US" sz="2000" b="1" i="1" dirty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  <a:p>
            <a:r>
              <a:rPr lang="en-US" sz="2000" b="1" i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‘</a:t>
            </a:r>
            <a:r>
              <a:rPr lang="en-US" sz="2000" b="1" i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do/does/did + Subject’-</a:t>
            </a:r>
            <a:r>
              <a:rPr lang="en-US" sz="2000" b="1" i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form. But in case of ‘</a:t>
            </a:r>
            <a:r>
              <a:rPr lang="en-US" sz="2000" b="1" i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Have’</a:t>
            </a:r>
            <a:r>
              <a:rPr lang="en-US" sz="2000" b="1" i="1" dirty="0" smtClean="0">
                <a:solidFill>
                  <a:srgbClr val="003300"/>
                </a:solidFill>
                <a:latin typeface="Arial Narrow" pitchFamily="34" charset="0"/>
                <a:cs typeface="NikoshBAN" pitchFamily="2" charset="0"/>
              </a:rPr>
              <a:t> , </a:t>
            </a:r>
            <a:r>
              <a:rPr lang="en-US" sz="2000" b="1" i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‘</a:t>
            </a:r>
            <a:r>
              <a:rPr lang="en-US" sz="2000" b="1" i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do(es) +Subject +</a:t>
            </a:r>
          </a:p>
          <a:p>
            <a:r>
              <a:rPr lang="en-US" sz="2000" b="1" i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Have’-</a:t>
            </a:r>
            <a:r>
              <a:rPr lang="en-US" sz="2000" b="1" i="1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form can be taken. </a:t>
            </a:r>
            <a:endParaRPr lang="en-US" sz="2000" b="1" i="1" dirty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124200"/>
            <a:ext cx="1425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We also say,</a:t>
            </a:r>
            <a:endParaRPr lang="en-US" sz="20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5374" y="3571221"/>
            <a:ext cx="607439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  <a:cs typeface="NikoshBAN" pitchFamily="2" charset="0"/>
              </a:rPr>
              <a:t>‘who does……’ 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instead of  </a:t>
            </a:r>
            <a:r>
              <a:rPr lang="en-US" sz="2000" b="1" i="1" dirty="0" smtClean="0">
                <a:latin typeface="Arial Narrow" pitchFamily="34" charset="0"/>
                <a:cs typeface="NikoshBAN" pitchFamily="2" charset="0"/>
              </a:rPr>
              <a:t>‘who does do……’</a:t>
            </a:r>
          </a:p>
          <a:p>
            <a:pPr lvl="0"/>
            <a:r>
              <a:rPr lang="en-US" sz="2000" b="1" i="1" dirty="0">
                <a:solidFill>
                  <a:prstClr val="black"/>
                </a:solidFill>
                <a:latin typeface="Arial Narrow" pitchFamily="34" charset="0"/>
                <a:cs typeface="NikoshBAN" pitchFamily="2" charset="0"/>
              </a:rPr>
              <a:t>‘who did……’ 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instead 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of  </a:t>
            </a:r>
            <a:r>
              <a:rPr lang="en-US" sz="2000" b="1" i="1" dirty="0">
                <a:solidFill>
                  <a:prstClr val="black"/>
                </a:solidFill>
                <a:latin typeface="Arial Narrow" pitchFamily="34" charset="0"/>
                <a:cs typeface="NikoshBAN" pitchFamily="2" charset="0"/>
              </a:rPr>
              <a:t>‘who did do</a:t>
            </a:r>
            <a:r>
              <a:rPr lang="en-US" sz="2000" b="1" i="1" dirty="0" smtClean="0">
                <a:solidFill>
                  <a:prstClr val="black"/>
                </a:solidFill>
                <a:latin typeface="Arial Narrow" pitchFamily="34" charset="0"/>
                <a:cs typeface="NikoshBAN" pitchFamily="2" charset="0"/>
              </a:rPr>
              <a:t>……’</a:t>
            </a:r>
            <a:endParaRPr lang="en-US" sz="2000" b="1" i="1" dirty="0">
              <a:solidFill>
                <a:prstClr val="black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4795" y="4343400"/>
            <a:ext cx="629300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  <a:cs typeface="NikoshBAN" pitchFamily="2" charset="0"/>
              </a:rPr>
              <a:t>‘what makes…’ 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instead of  </a:t>
            </a:r>
            <a:r>
              <a:rPr lang="en-US" sz="2000" b="1" i="1" dirty="0" smtClean="0">
                <a:latin typeface="Arial Narrow" pitchFamily="34" charset="0"/>
                <a:cs typeface="NikoshBAN" pitchFamily="2" charset="0"/>
              </a:rPr>
              <a:t>‘what does make…’</a:t>
            </a:r>
          </a:p>
          <a:p>
            <a:r>
              <a:rPr lang="en-US" sz="2000" b="1" i="1" u="sng" dirty="0" smtClean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(If the answer of ‘what’ is Abstract Noun)</a:t>
            </a:r>
            <a:endParaRPr lang="en-US" sz="2000" b="1" i="1" u="sng" dirty="0">
              <a:solidFill>
                <a:srgbClr val="0066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993409" y="1752600"/>
            <a:ext cx="2831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5" grpId="0" animBg="1"/>
      <p:bldP spid="8" grpId="0"/>
      <p:bldP spid="9" grpId="0" animBg="1"/>
      <p:bldP spid="10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350608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i="1" u="sng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Imperative Sentence</a:t>
            </a:r>
            <a:endParaRPr lang="en-US" sz="2800" b="1" i="1" u="sng" dirty="0">
              <a:solidFill>
                <a:srgbClr val="C000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09600"/>
            <a:ext cx="4913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Root of Verb + Complement/Adjunct + Full-stop</a:t>
            </a:r>
            <a:endParaRPr lang="en-US" sz="2000" b="1" dirty="0">
              <a:latin typeface="Arial Narrow" pitchFamily="34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287411"/>
              </p:ext>
            </p:extLst>
          </p:nvPr>
        </p:nvGraphicFramePr>
        <p:xfrm>
          <a:off x="1600200" y="1143000"/>
          <a:ext cx="4953000" cy="1508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67525"/>
                <a:gridCol w="308547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Root of Verb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Complement/Adjunct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latin typeface="NikoshBAN" pitchFamily="2" charset="0"/>
                          <a:cs typeface="NikoshBAN" pitchFamily="2" charset="0"/>
                        </a:rPr>
                        <a:t>Call</a:t>
                      </a:r>
                      <a:endParaRPr lang="en-US" sz="1800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latin typeface="NikoshBAN" pitchFamily="2" charset="0"/>
                          <a:cs typeface="NikoshBAN" pitchFamily="2" charset="0"/>
                        </a:rPr>
                        <a:t>in a doctor.</a:t>
                      </a:r>
                      <a:endParaRPr lang="en-US" sz="1800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latin typeface="NikoshBAN" pitchFamily="2" charset="0"/>
                          <a:cs typeface="NikoshBAN" pitchFamily="2" charset="0"/>
                        </a:rPr>
                        <a:t>Go</a:t>
                      </a:r>
                      <a:endParaRPr lang="en-US" sz="1800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latin typeface="NikoshBAN" pitchFamily="2" charset="0"/>
                          <a:cs typeface="NikoshBAN" pitchFamily="2" charset="0"/>
                        </a:rPr>
                        <a:t>home at once.</a:t>
                      </a:r>
                      <a:endParaRPr lang="en-US" sz="1800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latin typeface="NikoshBAN" pitchFamily="2" charset="0"/>
                          <a:cs typeface="NikoshBAN" pitchFamily="2" charset="0"/>
                        </a:rPr>
                        <a:t>Tell </a:t>
                      </a:r>
                      <a:endParaRPr lang="en-US" sz="1800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latin typeface="NikoshBAN" pitchFamily="2" charset="0"/>
                          <a:cs typeface="NikoshBAN" pitchFamily="2" charset="0"/>
                        </a:rPr>
                        <a:t>me a story.</a:t>
                      </a:r>
                      <a:endParaRPr lang="en-US" sz="1800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521529"/>
              </p:ext>
            </p:extLst>
          </p:nvPr>
        </p:nvGraphicFramePr>
        <p:xfrm>
          <a:off x="76200" y="4572000"/>
          <a:ext cx="8991601" cy="1508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09600"/>
                <a:gridCol w="1295400"/>
                <a:gridCol w="1066800"/>
                <a:gridCol w="3124200"/>
                <a:gridCol w="2895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Let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+ Object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+ Verb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+ Complement/Adjunct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expression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NikoshBAN" pitchFamily="2" charset="0"/>
                          <a:cs typeface="NikoshBAN" pitchFamily="2" charset="0"/>
                        </a:rPr>
                        <a:t>Let</a:t>
                      </a:r>
                      <a:endParaRPr lang="en-US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NikoshBAN" pitchFamily="2" charset="0"/>
                          <a:cs typeface="NikoshBAN" pitchFamily="2" charset="0"/>
                        </a:rPr>
                        <a:t>him</a:t>
                      </a:r>
                      <a:endParaRPr lang="en-US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NikoshBAN" pitchFamily="2" charset="0"/>
                          <a:cs typeface="NikoshBAN" pitchFamily="2" charset="0"/>
                        </a:rPr>
                        <a:t>play</a:t>
                      </a:r>
                      <a:endParaRPr lang="en-US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NikoshBAN" pitchFamily="2" charset="0"/>
                          <a:cs typeface="NikoshBAN" pitchFamily="2" charset="0"/>
                        </a:rPr>
                        <a:t>now.</a:t>
                      </a:r>
                      <a:endParaRPr lang="en-US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NikoshBAN" pitchFamily="2" charset="0"/>
                          <a:cs typeface="NikoshBAN" pitchFamily="2" charset="0"/>
                        </a:rPr>
                        <a:t>Permission</a:t>
                      </a:r>
                      <a:endParaRPr lang="en-US" sz="1600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NikoshBAN" pitchFamily="2" charset="0"/>
                          <a:cs typeface="NikoshBAN" pitchFamily="2" charset="0"/>
                        </a:rPr>
                        <a:t>Let </a:t>
                      </a:r>
                      <a:endParaRPr lang="en-US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NikoshBAN" pitchFamily="2" charset="0"/>
                          <a:cs typeface="NikoshBAN" pitchFamily="2" charset="0"/>
                        </a:rPr>
                        <a:t>me</a:t>
                      </a:r>
                      <a:endParaRPr lang="en-US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NikoshBAN" pitchFamily="2" charset="0"/>
                          <a:cs typeface="NikoshBAN" pitchFamily="2" charset="0"/>
                        </a:rPr>
                        <a:t>tell</a:t>
                      </a:r>
                      <a:endParaRPr lang="en-US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NikoshBAN" pitchFamily="2" charset="0"/>
                          <a:cs typeface="NikoshBAN" pitchFamily="2" charset="0"/>
                        </a:rPr>
                        <a:t>you a story.</a:t>
                      </a:r>
                      <a:endParaRPr lang="en-US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Permission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NikoshBAN" pitchFamily="2" charset="0"/>
                          <a:cs typeface="NikoshBAN" pitchFamily="2" charset="0"/>
                        </a:rPr>
                        <a:t>Let </a:t>
                      </a:r>
                      <a:endParaRPr lang="en-US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NikoshBAN" pitchFamily="2" charset="0"/>
                          <a:cs typeface="NikoshBAN" pitchFamily="2" charset="0"/>
                        </a:rPr>
                        <a:t>us</a:t>
                      </a:r>
                      <a:endParaRPr lang="en-US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NikoshBAN" pitchFamily="2" charset="0"/>
                          <a:cs typeface="NikoshBAN" pitchFamily="2" charset="0"/>
                        </a:rPr>
                        <a:t>go</a:t>
                      </a:r>
                      <a:endParaRPr lang="en-US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NikoshBAN" pitchFamily="2" charset="0"/>
                          <a:cs typeface="NikoshBAN" pitchFamily="2" charset="0"/>
                        </a:rPr>
                        <a:t>for a walk by riverside. </a:t>
                      </a:r>
                      <a:endParaRPr lang="en-US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NikoshBAN" pitchFamily="2" charset="0"/>
                          <a:cs typeface="NikoshBAN" pitchFamily="2" charset="0"/>
                        </a:rPr>
                        <a:t>Proposal </a:t>
                      </a:r>
                      <a:endParaRPr lang="en-US" sz="1600" b="1" i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3403937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  <a:cs typeface="NikoshBAN" pitchFamily="2" charset="0"/>
              </a:rPr>
              <a:t>+</a:t>
            </a:r>
            <a:r>
              <a:rPr lang="en-US" b="1" dirty="0" smtClean="0">
                <a:solidFill>
                  <a:prstClr val="black"/>
                </a:solidFill>
                <a:latin typeface="Arial Narrow" pitchFamily="34" charset="0"/>
                <a:cs typeface="NikoshBAN" pitchFamily="2" charset="0"/>
              </a:rPr>
              <a:t>Root 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  <a:cs typeface="NikoshBAN" pitchFamily="2" charset="0"/>
              </a:rPr>
              <a:t>of Verb + </a:t>
            </a:r>
            <a:r>
              <a:rPr lang="en-US" b="1" dirty="0" smtClean="0">
                <a:solidFill>
                  <a:prstClr val="black"/>
                </a:solidFill>
                <a:latin typeface="Arial Narrow" pitchFamily="34" charset="0"/>
                <a:cs typeface="NikoshBAN" pitchFamily="2" charset="0"/>
              </a:rPr>
              <a:t>   Complement/Adjunct 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  <a:cs typeface="NikoshBAN" pitchFamily="2" charset="0"/>
              </a:rPr>
              <a:t>+Full-stop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428" y="3242607"/>
            <a:ext cx="31290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L</a:t>
            </a:r>
          </a:p>
          <a:p>
            <a:r>
              <a:rPr lang="en-US" sz="2000" b="1" dirty="0">
                <a:latin typeface="Arial Narrow" pitchFamily="34" charset="0"/>
                <a:cs typeface="NikoshBAN" pitchFamily="2" charset="0"/>
              </a:rPr>
              <a:t>e</a:t>
            </a:r>
            <a:endParaRPr lang="en-US" sz="2000" b="1" dirty="0" smtClean="0">
              <a:latin typeface="Arial Narrow" pitchFamily="34" charset="0"/>
              <a:cs typeface="NikoshBAN" pitchFamily="2" charset="0"/>
            </a:endParaRPr>
          </a:p>
          <a:p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t</a:t>
            </a:r>
            <a:endParaRPr lang="en-US" sz="2000" b="1" dirty="0">
              <a:latin typeface="Arial Narrow" pitchFamily="34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73710"/>
              </p:ext>
            </p:extLst>
          </p:nvPr>
        </p:nvGraphicFramePr>
        <p:xfrm>
          <a:off x="914400" y="3327737"/>
          <a:ext cx="5475431" cy="1005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79831"/>
                <a:gridCol w="2895600"/>
              </a:tblGrid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singular/</a:t>
                      </a:r>
                      <a:r>
                        <a:rPr lang="en-US" dirty="0" smtClean="0">
                          <a:latin typeface="+mj-lt"/>
                          <a:cs typeface="NikoshBAN" pitchFamily="2" charset="0"/>
                        </a:rPr>
                        <a:t>3</a:t>
                      </a:r>
                      <a:r>
                        <a:rPr lang="en-US" baseline="30000" dirty="0" smtClean="0">
                          <a:latin typeface="+mj-lt"/>
                          <a:cs typeface="NikoshBAN" pitchFamily="2" charset="0"/>
                        </a:rPr>
                        <a:t>rd</a:t>
                      </a:r>
                      <a:r>
                        <a:rPr lang="en-US" baseline="0" dirty="0" smtClean="0">
                          <a:latin typeface="+mj-lt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Seeking for permission</a:t>
                      </a:r>
                      <a:endParaRPr lang="en-US" sz="1600" b="1" i="1" dirty="0">
                        <a:solidFill>
                          <a:srgbClr val="5F055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r>
                        <a:rPr lang="en-US" b="1" baseline="30000" dirty="0" smtClean="0"/>
                        <a:t>st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plural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Making proposal</a:t>
                      </a:r>
                      <a:endParaRPr lang="en-US" sz="1600" b="1" i="1" dirty="0">
                        <a:solidFill>
                          <a:srgbClr val="5F055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7830" y="3537227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cs typeface="NikoshBAN" pitchFamily="2" charset="0"/>
              </a:rPr>
              <a:t>+</a:t>
            </a:r>
            <a:endParaRPr lang="en-US" sz="20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0" y="2286000"/>
            <a:ext cx="914400" cy="685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B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41927" y="381000"/>
            <a:ext cx="624874" cy="8359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Arial Narrow" pitchFamily="34" charset="0"/>
                <a:cs typeface="NikoshBAN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0838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 animBg="1"/>
      <p:bldP spid="12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321273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i="1" u="sng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Optative Sentence</a:t>
            </a:r>
            <a:endParaRPr lang="en-US" sz="2800" b="1" i="1" u="sng" dirty="0">
              <a:solidFill>
                <a:srgbClr val="C00000"/>
              </a:solidFill>
              <a:latin typeface="Arial Narrow" pitchFamily="34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46859"/>
              </p:ext>
            </p:extLst>
          </p:nvPr>
        </p:nvGraphicFramePr>
        <p:xfrm>
          <a:off x="304800" y="838200"/>
          <a:ext cx="8610600" cy="3962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62000"/>
                <a:gridCol w="1447800"/>
                <a:gridCol w="1752600"/>
                <a:gridCol w="31242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May</a:t>
                      </a:r>
                      <a:endParaRPr lang="en-US" sz="2000" b="1" dirty="0">
                        <a:solidFill>
                          <a:srgbClr val="5F055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+ Subject</a:t>
                      </a:r>
                      <a:endParaRPr lang="en-US" sz="2000" b="1" dirty="0">
                        <a:solidFill>
                          <a:srgbClr val="5F055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+ Main Verb</a:t>
                      </a:r>
                      <a:endParaRPr lang="en-US" sz="2000" b="1" dirty="0">
                        <a:solidFill>
                          <a:srgbClr val="5F055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0559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+ Complement/Adjunct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0559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+ Full-stop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78258"/>
              </p:ext>
            </p:extLst>
          </p:nvPr>
        </p:nvGraphicFramePr>
        <p:xfrm>
          <a:off x="304800" y="1371600"/>
          <a:ext cx="7086600" cy="15849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62000"/>
                <a:gridCol w="1447800"/>
                <a:gridCol w="17526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May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Subject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Main Verb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Complement/Adjunct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006600"/>
                          </a:solidFill>
                          <a:latin typeface="NikoshBAN" pitchFamily="2" charset="0"/>
                          <a:cs typeface="NikoshBAN" pitchFamily="2" charset="0"/>
                        </a:rPr>
                        <a:t>you</a:t>
                      </a:r>
                      <a:endParaRPr lang="en-US" sz="2000" b="1" i="1" dirty="0">
                        <a:solidFill>
                          <a:srgbClr val="0066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006600"/>
                          </a:solidFill>
                          <a:latin typeface="NikoshBAN" pitchFamily="2" charset="0"/>
                          <a:cs typeface="NikoshBAN" pitchFamily="2" charset="0"/>
                        </a:rPr>
                        <a:t>pass</a:t>
                      </a:r>
                      <a:endParaRPr lang="en-US" sz="2000" b="1" i="1" dirty="0">
                        <a:solidFill>
                          <a:srgbClr val="0066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in the exam.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006600"/>
                          </a:solidFill>
                          <a:latin typeface="NikoshBAN" pitchFamily="2" charset="0"/>
                          <a:cs typeface="NikoshBAN" pitchFamily="2" charset="0"/>
                        </a:rPr>
                        <a:t>my friend</a:t>
                      </a:r>
                      <a:endParaRPr lang="en-US" sz="2000" b="1" i="1" dirty="0">
                        <a:solidFill>
                          <a:srgbClr val="0066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006600"/>
                          </a:solidFill>
                          <a:latin typeface="NikoshBAN" pitchFamily="2" charset="0"/>
                          <a:cs typeface="NikoshBAN" pitchFamily="2" charset="0"/>
                        </a:rPr>
                        <a:t>succeed</a:t>
                      </a:r>
                      <a:endParaRPr lang="en-US" sz="2000" b="1" i="1" dirty="0">
                        <a:solidFill>
                          <a:srgbClr val="0066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in his life.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006600"/>
                          </a:solidFill>
                          <a:latin typeface="NikoshBAN" pitchFamily="2" charset="0"/>
                          <a:cs typeface="NikoshBAN" pitchFamily="2" charset="0"/>
                        </a:rPr>
                        <a:t>Allah</a:t>
                      </a:r>
                      <a:endParaRPr lang="en-US" sz="2000" b="1" i="1" dirty="0">
                        <a:solidFill>
                          <a:srgbClr val="0066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rgbClr val="006600"/>
                          </a:solidFill>
                          <a:latin typeface="NikoshBAN" pitchFamily="2" charset="0"/>
                          <a:cs typeface="NikoshBAN" pitchFamily="2" charset="0"/>
                        </a:rPr>
                        <a:t>help</a:t>
                      </a:r>
                      <a:endParaRPr lang="en-US" sz="2000" b="1" i="1" dirty="0">
                        <a:solidFill>
                          <a:srgbClr val="0066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you.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3429000"/>
            <a:ext cx="7282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Note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 :- </a:t>
            </a:r>
            <a:r>
              <a:rPr lang="en-US" sz="2000" b="1" i="1" dirty="0" smtClean="0">
                <a:latin typeface="Arial Narrow" pitchFamily="34" charset="0"/>
                <a:cs typeface="NikoshBAN" pitchFamily="2" charset="0"/>
              </a:rPr>
              <a:t>In some cases, especially to emphasize in literary expression, </a:t>
            </a:r>
          </a:p>
          <a:p>
            <a:r>
              <a:rPr lang="en-US" sz="2000" b="1" i="1" dirty="0" smtClean="0">
                <a:latin typeface="Arial Narrow" pitchFamily="34" charset="0"/>
                <a:cs typeface="NikoshBAN" pitchFamily="2" charset="0"/>
              </a:rPr>
              <a:t>                  the </a:t>
            </a:r>
            <a:r>
              <a:rPr lang="en-US" sz="2000" b="1" i="1" u="sng" dirty="0" smtClean="0">
                <a:latin typeface="Arial Narrow" pitchFamily="34" charset="0"/>
                <a:cs typeface="NikoshBAN" pitchFamily="2" charset="0"/>
              </a:rPr>
              <a:t>Modal </a:t>
            </a:r>
            <a:r>
              <a:rPr lang="en-US" sz="2000" b="1" i="1" dirty="0" smtClean="0">
                <a:latin typeface="Arial Narrow" pitchFamily="34" charset="0"/>
                <a:cs typeface="NikoshBAN" pitchFamily="2" charset="0"/>
              </a:rPr>
              <a:t>‘</a:t>
            </a:r>
            <a:r>
              <a:rPr lang="en-US" sz="2000" b="1" i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May</a:t>
            </a:r>
            <a:r>
              <a:rPr lang="en-US" sz="2000" b="1" i="1" dirty="0" smtClean="0">
                <a:latin typeface="Arial Narrow" pitchFamily="34" charset="0"/>
                <a:cs typeface="NikoshBAN" pitchFamily="2" charset="0"/>
              </a:rPr>
              <a:t>’ is sometimes omitted.</a:t>
            </a:r>
            <a:endParaRPr lang="en-US" sz="2000" b="1" i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7330" y="4837093"/>
            <a:ext cx="55066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  <a:cs typeface="NikoshBAN" pitchFamily="2" charset="0"/>
              </a:rPr>
              <a:t>Long live our president.</a:t>
            </a:r>
            <a:r>
              <a:rPr lang="en-US" sz="2800" b="1" i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=</a:t>
            </a:r>
            <a:r>
              <a:rPr lang="en-US" sz="2000" b="1" i="1" dirty="0" smtClean="0">
                <a:latin typeface="Arial Narrow" pitchFamily="34" charset="0"/>
                <a:cs typeface="NikoshBAN" pitchFamily="2" charset="0"/>
              </a:rPr>
              <a:t>May our president live long.</a:t>
            </a:r>
          </a:p>
          <a:p>
            <a:r>
              <a:rPr lang="en-US" sz="2000" b="1" i="1" dirty="0" smtClean="0">
                <a:latin typeface="Arial Narrow" pitchFamily="34" charset="0"/>
                <a:cs typeface="NikoshBAN" pitchFamily="2" charset="0"/>
              </a:rPr>
              <a:t>God bless you.</a:t>
            </a:r>
            <a:r>
              <a:rPr lang="en-US" sz="2800" b="1" i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=</a:t>
            </a:r>
            <a:r>
              <a:rPr lang="en-US" sz="2000" b="1" i="1" dirty="0" smtClean="0">
                <a:latin typeface="Arial Narrow" pitchFamily="34" charset="0"/>
                <a:cs typeface="NikoshBAN" pitchFamily="2" charset="0"/>
              </a:rPr>
              <a:t>May God bless you.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343400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Examples</a:t>
            </a:r>
            <a:endParaRPr lang="en-US" sz="2400" b="1" dirty="0">
              <a:solidFill>
                <a:srgbClr val="C00000"/>
              </a:solidFill>
              <a:latin typeface="Arial Narrow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"/>
            <a:ext cx="378501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i="1" u="sng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Exclamatory Sentence</a:t>
            </a:r>
            <a:endParaRPr lang="en-US" sz="2800" b="1" i="1" u="sng" dirty="0">
              <a:solidFill>
                <a:srgbClr val="C000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55248"/>
            <a:ext cx="8991600" cy="892552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A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. What a +(</a:t>
            </a:r>
            <a:r>
              <a:rPr lang="en-US" sz="2400" b="1" dirty="0">
                <a:solidFill>
                  <a:prstClr val="black"/>
                </a:solidFill>
                <a:latin typeface="Arial Narrow" pitchFamily="34" charset="0"/>
                <a:cs typeface="NikoshBAN" pitchFamily="2" charset="0"/>
              </a:rPr>
              <a:t>°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Adj.) Noun + Pronoun of the preceded Noun as Subject + Verb + Sign of Exclamation (!)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524000"/>
            <a:ext cx="290015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What a fool you are!</a:t>
            </a:r>
          </a:p>
          <a:p>
            <a:r>
              <a:rPr lang="en-US" b="1" i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What an interesting story it is!</a:t>
            </a:r>
          </a:p>
          <a:p>
            <a:r>
              <a:rPr lang="en-US" b="1" i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What a funny moment it was!</a:t>
            </a:r>
            <a:endParaRPr lang="en-US" b="1" i="1" dirty="0">
              <a:solidFill>
                <a:srgbClr val="00206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460248"/>
            <a:ext cx="8991600" cy="892552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B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. What a +(°Adj.) Noun + A different N/P as  Subject+ Verb + Sign of Exclamation (!)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352800"/>
            <a:ext cx="297709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What a sad news I heard!</a:t>
            </a:r>
          </a:p>
          <a:p>
            <a:r>
              <a:rPr lang="en-US" b="1" i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What a nice movie we enjoyed!</a:t>
            </a:r>
            <a:endParaRPr lang="en-US" b="1" i="1" dirty="0">
              <a:solidFill>
                <a:srgbClr val="00206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048780"/>
            <a:ext cx="8991600" cy="52322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C.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 How + Adj/Adv+ Subject +Verb +Sign of Exclamation (!)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572000"/>
            <a:ext cx="234230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How fast he walked!</a:t>
            </a:r>
          </a:p>
          <a:p>
            <a:r>
              <a:rPr lang="en-US" b="1" i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How strange the bird is!</a:t>
            </a:r>
            <a:endParaRPr lang="en-US" b="1" i="1" dirty="0">
              <a:solidFill>
                <a:srgbClr val="00206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5203448"/>
            <a:ext cx="8991600" cy="52322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D.</a:t>
            </a:r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Interjection + Sign of Exclamation (!) + any kind of Sentences. 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849779"/>
            <a:ext cx="86106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Alas! I am undone. Wow! What a beauty! Really! Is he coming tonight?</a:t>
            </a:r>
          </a:p>
          <a:p>
            <a:r>
              <a:rPr lang="en-US" sz="2400" b="1" i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Fie! Don’t touch it. Oh dear! God bless you.</a:t>
            </a:r>
            <a:endParaRPr lang="en-US" sz="2400" b="1" i="1" dirty="0">
              <a:solidFill>
                <a:srgbClr val="002060"/>
              </a:solidFill>
              <a:latin typeface="Arial Narrow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85800" y="304800"/>
            <a:ext cx="914400" cy="62484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H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O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M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E</a:t>
            </a:r>
          </a:p>
          <a:p>
            <a:pPr algn="ctr"/>
            <a:endParaRPr lang="en-US" sz="2800" b="1" dirty="0" smtClean="0">
              <a:solidFill>
                <a:srgbClr val="002060"/>
              </a:solidFill>
              <a:latin typeface="Arial Narrow" pitchFamily="34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W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O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R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K</a:t>
            </a:r>
          </a:p>
        </p:txBody>
      </p:sp>
      <p:sp>
        <p:nvSpPr>
          <p:cNvPr id="3" name="Flowchart: Preparation 2"/>
          <p:cNvSpPr/>
          <p:nvPr/>
        </p:nvSpPr>
        <p:spPr>
          <a:xfrm>
            <a:off x="1676400" y="1447800"/>
            <a:ext cx="7239000" cy="3962400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A. </a:t>
            </a:r>
            <a:r>
              <a:rPr lang="en-US" sz="2400" b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Write a dialogue between you and your friend  on a news of his father’s  </a:t>
            </a:r>
            <a:r>
              <a:rPr lang="en-US" sz="2400" b="1" dirty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sudden</a:t>
            </a:r>
            <a:r>
              <a:rPr lang="en-US" sz="2400" b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 death. Express your shock and condole him for this great loss.</a:t>
            </a:r>
          </a:p>
          <a:p>
            <a:pPr algn="ctr"/>
            <a:endParaRPr lang="en-US" sz="2400" b="1" dirty="0" smtClean="0">
              <a:solidFill>
                <a:srgbClr val="C00000"/>
              </a:solidFill>
              <a:latin typeface="Arial Narrow" pitchFamily="34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B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. </a:t>
            </a:r>
            <a:r>
              <a:rPr lang="en-US" sz="2400" b="1" u="sng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Now classify the Sentences used in the dialogue.</a:t>
            </a:r>
            <a:endParaRPr lang="en-US" sz="2400" b="1" u="sng" dirty="0">
              <a:solidFill>
                <a:srgbClr val="5F0559"/>
              </a:solidFill>
              <a:latin typeface="Arial Narrow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1295400"/>
            <a:ext cx="6781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So nice of you</a:t>
            </a:r>
            <a:endParaRPr lang="en-US" sz="4800" b="1" dirty="0">
              <a:solidFill>
                <a:srgbClr val="00206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1752600" y="3810000"/>
            <a:ext cx="1447800" cy="1295400"/>
          </a:xfrm>
          <a:prstGeom prst="diamond">
            <a:avLst/>
          </a:prstGeom>
          <a:solidFill>
            <a:srgbClr val="FC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G</a:t>
            </a:r>
            <a:endParaRPr lang="en-US" sz="4800" b="1" dirty="0">
              <a:solidFill>
                <a:srgbClr val="C000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3124200" y="3810000"/>
            <a:ext cx="1447800" cy="1295400"/>
          </a:xfrm>
          <a:prstGeom prst="diamond">
            <a:avLst/>
          </a:prstGeom>
          <a:solidFill>
            <a:srgbClr val="FC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O</a:t>
            </a:r>
          </a:p>
        </p:txBody>
      </p:sp>
      <p:sp>
        <p:nvSpPr>
          <p:cNvPr id="6" name="Diamond 5"/>
          <p:cNvSpPr/>
          <p:nvPr/>
        </p:nvSpPr>
        <p:spPr>
          <a:xfrm>
            <a:off x="4495800" y="3810000"/>
            <a:ext cx="1447800" cy="1295400"/>
          </a:xfrm>
          <a:prstGeom prst="diamond">
            <a:avLst/>
          </a:prstGeom>
          <a:solidFill>
            <a:srgbClr val="FC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O</a:t>
            </a:r>
          </a:p>
        </p:txBody>
      </p:sp>
      <p:sp>
        <p:nvSpPr>
          <p:cNvPr id="7" name="Diamond 6"/>
          <p:cNvSpPr/>
          <p:nvPr/>
        </p:nvSpPr>
        <p:spPr>
          <a:xfrm>
            <a:off x="2438400" y="5181600"/>
            <a:ext cx="1447800" cy="1295400"/>
          </a:xfrm>
          <a:prstGeom prst="diamond">
            <a:avLst/>
          </a:prstGeom>
          <a:solidFill>
            <a:srgbClr val="FC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B</a:t>
            </a:r>
          </a:p>
        </p:txBody>
      </p:sp>
      <p:sp>
        <p:nvSpPr>
          <p:cNvPr id="8" name="Diamond 7"/>
          <p:cNvSpPr/>
          <p:nvPr/>
        </p:nvSpPr>
        <p:spPr>
          <a:xfrm>
            <a:off x="3810000" y="5181600"/>
            <a:ext cx="1447800" cy="1295400"/>
          </a:xfrm>
          <a:prstGeom prst="diamond">
            <a:avLst/>
          </a:prstGeom>
          <a:solidFill>
            <a:srgbClr val="FC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Y</a:t>
            </a:r>
          </a:p>
        </p:txBody>
      </p:sp>
      <p:sp>
        <p:nvSpPr>
          <p:cNvPr id="9" name="Diamond 8"/>
          <p:cNvSpPr/>
          <p:nvPr/>
        </p:nvSpPr>
        <p:spPr>
          <a:xfrm>
            <a:off x="5181600" y="5181600"/>
            <a:ext cx="1447800" cy="1295400"/>
          </a:xfrm>
          <a:prstGeom prst="diamond">
            <a:avLst/>
          </a:prstGeom>
          <a:solidFill>
            <a:srgbClr val="FC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E</a:t>
            </a:r>
          </a:p>
        </p:txBody>
      </p:sp>
      <p:sp>
        <p:nvSpPr>
          <p:cNvPr id="10" name="Diamond 9"/>
          <p:cNvSpPr/>
          <p:nvPr/>
        </p:nvSpPr>
        <p:spPr>
          <a:xfrm>
            <a:off x="5867400" y="3810000"/>
            <a:ext cx="1447800" cy="1295400"/>
          </a:xfrm>
          <a:prstGeom prst="diamond">
            <a:avLst/>
          </a:prstGeom>
          <a:solidFill>
            <a:srgbClr val="FCB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7163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3900" y="533400"/>
            <a:ext cx="7696200" cy="5562600"/>
            <a:chOff x="685800" y="381000"/>
            <a:chExt cx="7696200" cy="5562600"/>
          </a:xfrm>
        </p:grpSpPr>
        <p:sp>
          <p:nvSpPr>
            <p:cNvPr id="3" name="Plaque 2"/>
            <p:cNvSpPr/>
            <p:nvPr/>
          </p:nvSpPr>
          <p:spPr>
            <a:xfrm>
              <a:off x="685800" y="381000"/>
              <a:ext cx="7696200" cy="5562600"/>
            </a:xfrm>
            <a:prstGeom prst="plaqu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rtDeco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33600" y="2895600"/>
              <a:ext cx="4876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Welcome</a:t>
              </a:r>
              <a:endPara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8991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8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53"/>
            </a:avLst>
          </a:prstGeom>
          <a:solidFill>
            <a:srgbClr val="048E1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5852957"/>
            <a:ext cx="8837054" cy="852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4" y="461692"/>
            <a:ext cx="1627934" cy="2010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7004" y="2619310"/>
            <a:ext cx="5726243" cy="31085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Md. Abu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Abdur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Siddiquee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(M.  A, B. Ed)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Senior Assistant Teacher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(English)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Jagoroni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M. L Girls’ High School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Newashi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Nageswari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Kurigram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Master Trainer, UITRCE- BANBEIS.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siddiquee1211@gmail.com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3296" y="401465"/>
            <a:ext cx="46346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0252" y="2619309"/>
            <a:ext cx="2510190" cy="30469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English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(Grammar)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 :  8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Section: A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Ss: ---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Present Ss: ---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Duration: 40 M.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Date: 31/01/2021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117" y="685800"/>
            <a:ext cx="1408325" cy="17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4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68089"/>
            <a:ext cx="5728741" cy="381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2554" y="1025951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a student of class 8.</a:t>
            </a:r>
            <a:endParaRPr lang="en-US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1733837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what does she do?</a:t>
            </a:r>
            <a:endParaRPr lang="en-US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554" y="301768"/>
            <a:ext cx="5085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</a:t>
            </a:r>
            <a:endParaRPr lang="en-US" sz="4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147464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everyday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1893" y="1147465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school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1547" y="1147465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He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5705" y="1147465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comes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4364" y="114746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cs typeface="NikoshBAN" pitchFamily="2" charset="0"/>
              </a:rPr>
              <a:t>to</a:t>
            </a:r>
            <a:endParaRPr lang="en-US" sz="24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1147" y="114746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 Narrow" pitchFamily="34" charset="0"/>
                <a:cs typeface="NikoshBAN" pitchFamily="2" charset="0"/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04800" y="76200"/>
            <a:ext cx="3429000" cy="2590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Look at the words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3859658" y="1039091"/>
            <a:ext cx="5131942" cy="612648"/>
          </a:xfrm>
          <a:prstGeom prst="borderCallout1">
            <a:avLst>
              <a:gd name="adj1" fmla="val 95638"/>
              <a:gd name="adj2" fmla="val 576"/>
              <a:gd name="adj3" fmla="val 347687"/>
              <a:gd name="adj4" fmla="val -2794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152400" y="3124200"/>
            <a:ext cx="2286000" cy="12954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48E1E"/>
                </a:solidFill>
                <a:latin typeface="Arial Narrow" pitchFamily="34" charset="0"/>
                <a:cs typeface="NikoshBAN" pitchFamily="2" charset="0"/>
              </a:rPr>
              <a:t>Is this group of words meaningful ?</a:t>
            </a:r>
            <a:endParaRPr lang="en-US" sz="2400" b="1" dirty="0">
              <a:solidFill>
                <a:srgbClr val="048E1E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09600" y="2362200"/>
            <a:ext cx="3200400" cy="19812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Sentence</a:t>
            </a:r>
            <a:endParaRPr lang="en-US" sz="4000" b="1" dirty="0">
              <a:solidFill>
                <a:srgbClr val="002060"/>
              </a:solidFill>
              <a:latin typeface="Arial Narrow" pitchFamily="34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1" y="3819626"/>
            <a:ext cx="5009866" cy="30292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87025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34184 0.2879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16146 0.2879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1204 L 0.01181 0.2870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-0.18611 0.2879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6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34566 0.2879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2726 0.288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442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828" y="1752600"/>
            <a:ext cx="387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  <a:cs typeface="NikoshBAN" pitchFamily="2" charset="0"/>
              </a:rPr>
              <a:t>Today we’ll learn about</a:t>
            </a:r>
            <a:endParaRPr lang="en-US" sz="32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4486" y="3581400"/>
            <a:ext cx="502919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solidFill>
                  <a:srgbClr val="003300"/>
                </a:solidFill>
                <a:latin typeface="Arial Narrow" pitchFamily="34" charset="0"/>
                <a:cs typeface="NikoshBAN" pitchFamily="2" charset="0"/>
              </a:rPr>
              <a:t>SENTENCE</a:t>
            </a:r>
            <a:endParaRPr lang="en-US" sz="7200" b="1" i="1" dirty="0">
              <a:solidFill>
                <a:srgbClr val="0033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611772" y="2464951"/>
            <a:ext cx="1874628" cy="887849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53"/>
            </a:avLst>
          </a:prstGeom>
          <a:solidFill>
            <a:srgbClr val="048E1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43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By the end of the lesson, we will </a:t>
            </a:r>
            <a:r>
              <a:rPr lang="bn-BD" sz="32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be able to...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latin typeface="Arial Narrow" pitchFamily="34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ind out</a:t>
            </a: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the main two parts of Sentence-</a:t>
            </a:r>
            <a:r>
              <a:rPr lang="en-US" sz="2800" b="1" u="sng" dirty="0" smtClean="0">
                <a:latin typeface="Arial Narrow" pitchFamily="34" charset="0"/>
                <a:cs typeface="NikoshBAN" pitchFamily="2" charset="0"/>
              </a:rPr>
              <a:t>Subject &amp; Predicate</a:t>
            </a: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read</a:t>
            </a: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how </a:t>
            </a:r>
            <a:r>
              <a:rPr lang="en-US" sz="2800" b="1" u="sng" dirty="0" smtClean="0">
                <a:latin typeface="Arial Narrow" pitchFamily="34" charset="0"/>
                <a:cs typeface="NikoshBAN" pitchFamily="2" charset="0"/>
              </a:rPr>
              <a:t>to express in a Sentence.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write</a:t>
            </a: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how </a:t>
            </a:r>
            <a:r>
              <a:rPr lang="en-US" sz="2800" b="1" u="sng" dirty="0" smtClean="0">
                <a:latin typeface="Arial Narrow" pitchFamily="34" charset="0"/>
                <a:cs typeface="NikoshBAN" pitchFamily="2" charset="0"/>
              </a:rPr>
              <a:t>to make a correct Sentence</a:t>
            </a:r>
            <a:r>
              <a:rPr lang="en-US" sz="2800" b="1" dirty="0">
                <a:latin typeface="Arial Narrow" pitchFamily="34" charset="0"/>
                <a:cs typeface="NikoshBAN" pitchFamily="2" charset="0"/>
              </a:rPr>
              <a:t>.</a:t>
            </a:r>
            <a:endParaRPr lang="en-US" sz="2800" b="1" dirty="0" smtClean="0">
              <a:latin typeface="Arial Narrow" pitchFamily="34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identify</a:t>
            </a: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five kinds of Sentences-</a:t>
            </a:r>
            <a:r>
              <a:rPr lang="en-US" sz="2800" b="1" u="sng" dirty="0" smtClean="0">
                <a:latin typeface="Arial Narrow" pitchFamily="34" charset="0"/>
                <a:cs typeface="NikoshBAN" pitchFamily="2" charset="0"/>
              </a:rPr>
              <a:t>Assertive, Interrogative, </a:t>
            </a:r>
          </a:p>
          <a:p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     </a:t>
            </a:r>
            <a:r>
              <a:rPr lang="en-US" sz="2800" b="1" u="sng" dirty="0" smtClean="0">
                <a:latin typeface="Arial Narrow" pitchFamily="34" charset="0"/>
                <a:cs typeface="NikoshBAN" pitchFamily="2" charset="0"/>
              </a:rPr>
              <a:t>Imperative, Optative and Exclamatory</a:t>
            </a:r>
            <a:r>
              <a:rPr lang="en-US" sz="2800" b="1" dirty="0" smtClean="0">
                <a:latin typeface="Arial Narrow" pitchFamily="34" charset="0"/>
                <a:cs typeface="NikoshBAN" pitchFamily="2" charset="0"/>
              </a:rPr>
              <a:t>.</a:t>
            </a:r>
            <a:endParaRPr lang="en-US" sz="2800" b="1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57200" y="518667"/>
            <a:ext cx="8077200" cy="14478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Arial Narrow" pitchFamily="34" charset="0"/>
                <a:cs typeface="NikoshBAN" pitchFamily="2" charset="0"/>
              </a:rPr>
              <a:t>Learning Outcomes</a:t>
            </a:r>
            <a:endParaRPr lang="en-US" sz="2800" b="1" dirty="0">
              <a:solidFill>
                <a:schemeClr val="tx1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53"/>
            </a:avLst>
          </a:prstGeom>
          <a:solidFill>
            <a:srgbClr val="048E1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74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76400"/>
            <a:ext cx="78486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A </a:t>
            </a:r>
            <a:r>
              <a:rPr lang="en-US" sz="3600" b="1" i="1" u="sng" dirty="0" smtClean="0">
                <a:solidFill>
                  <a:srgbClr val="003300"/>
                </a:solidFill>
                <a:latin typeface="Arial Narrow" pitchFamily="34" charset="0"/>
                <a:cs typeface="NikoshBAN" pitchFamily="2" charset="0"/>
              </a:rPr>
              <a:t>Sentence</a:t>
            </a:r>
            <a:r>
              <a:rPr lang="en-US" sz="2800" b="1" i="1" dirty="0" smtClean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 is a meaningful group or set or combination or collection of words for expressing or sharing idea(s). </a:t>
            </a:r>
            <a:endParaRPr lang="en-US" sz="2800" b="1" i="1" dirty="0">
              <a:solidFill>
                <a:srgbClr val="C00000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8600" y="4578698"/>
            <a:ext cx="3352800" cy="12192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Arial Narrow" pitchFamily="34" charset="0"/>
                <a:cs typeface="NikoshBAN" pitchFamily="2" charset="0"/>
              </a:rPr>
              <a:t>Look at this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442183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Come.</a:t>
            </a:r>
            <a:endParaRPr lang="en-US" sz="2400" b="1" dirty="0">
              <a:solidFill>
                <a:srgbClr val="5F0559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8591" y="488349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Go.</a:t>
            </a:r>
            <a:endParaRPr lang="en-US" sz="2400" b="1" dirty="0">
              <a:solidFill>
                <a:srgbClr val="5F0559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29020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Start.</a:t>
            </a:r>
            <a:endParaRPr lang="en-US" sz="2400" b="1" dirty="0">
              <a:solidFill>
                <a:srgbClr val="5F0559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7105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Run.</a:t>
            </a:r>
            <a:endParaRPr lang="en-US" sz="2400" b="1" dirty="0">
              <a:solidFill>
                <a:srgbClr val="5F0559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4421833"/>
            <a:ext cx="90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8E1E"/>
                </a:solidFill>
                <a:latin typeface="Arial Narrow" pitchFamily="34" charset="0"/>
                <a:cs typeface="NikoshBAN" pitchFamily="2" charset="0"/>
              </a:rPr>
              <a:t>(you)</a:t>
            </a:r>
            <a:endParaRPr lang="en-US" sz="2400" b="1" dirty="0">
              <a:solidFill>
                <a:srgbClr val="048E1E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4837929"/>
            <a:ext cx="90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8E1E"/>
                </a:solidFill>
                <a:latin typeface="Arial Narrow" pitchFamily="34" charset="0"/>
                <a:cs typeface="NikoshBAN" pitchFamily="2" charset="0"/>
              </a:rPr>
              <a:t>(you)</a:t>
            </a:r>
            <a:endParaRPr lang="en-US" sz="2400" b="1" dirty="0">
              <a:solidFill>
                <a:srgbClr val="048E1E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264498"/>
            <a:ext cx="90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8E1E"/>
                </a:solidFill>
                <a:latin typeface="Arial Narrow" pitchFamily="34" charset="0"/>
                <a:cs typeface="NikoshBAN" pitchFamily="2" charset="0"/>
              </a:rPr>
              <a:t>(you)</a:t>
            </a:r>
            <a:endParaRPr lang="en-US" sz="2400" b="1" dirty="0">
              <a:solidFill>
                <a:srgbClr val="048E1E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1455" y="5710534"/>
            <a:ext cx="90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8E1E"/>
                </a:solidFill>
                <a:latin typeface="Arial Narrow" pitchFamily="34" charset="0"/>
                <a:cs typeface="NikoshBAN" pitchFamily="2" charset="0"/>
              </a:rPr>
              <a:t>(you)</a:t>
            </a:r>
            <a:endParaRPr lang="en-US" sz="2400" b="1" dirty="0">
              <a:solidFill>
                <a:srgbClr val="048E1E"/>
              </a:solidFill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590800" y="3435698"/>
            <a:ext cx="2905991" cy="9906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  <a:cs typeface="NikoshBAN" pitchFamily="2" charset="0"/>
              </a:rPr>
              <a:t>ilent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23273"/>
              </p:ext>
            </p:extLst>
          </p:nvPr>
        </p:nvGraphicFramePr>
        <p:xfrm>
          <a:off x="4648200" y="4426298"/>
          <a:ext cx="4191000" cy="1680866"/>
        </p:xfrm>
        <a:graphic>
          <a:graphicData uri="http://schemas.openxmlformats.org/drawingml/2006/table">
            <a:tbl>
              <a:tblPr/>
              <a:tblGrid>
                <a:gridCol w="1066800"/>
                <a:gridCol w="3124200"/>
              </a:tblGrid>
              <a:tr h="1680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NikoshBAN" pitchFamily="2" charset="0"/>
                          <a:cs typeface="NikoshBAN" pitchFamily="2" charset="0"/>
                        </a:rPr>
                        <a:t>A word 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b="1" i="1" u="sng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root of Verb) </a:t>
                      </a:r>
                      <a:r>
                        <a:rPr lang="en-US" sz="2400" b="1" i="1" dirty="0" smtClean="0">
                          <a:latin typeface="NikoshBAN" pitchFamily="2" charset="0"/>
                          <a:cs typeface="NikoshBAN" pitchFamily="2" charset="0"/>
                        </a:rPr>
                        <a:t>singly can make a </a:t>
                      </a:r>
                      <a:r>
                        <a:rPr lang="en-US" sz="2800" b="1" i="1" u="sng" dirty="0" smtClean="0">
                          <a:solidFill>
                            <a:srgbClr val="5F0559"/>
                          </a:solidFill>
                          <a:latin typeface="NikoshBAN" pitchFamily="2" charset="0"/>
                          <a:cs typeface="NikoshBAN" pitchFamily="2" charset="0"/>
                        </a:rPr>
                        <a:t>Sentence</a:t>
                      </a:r>
                      <a:r>
                        <a:rPr lang="en-US" sz="2400" b="1" i="1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 </a:t>
                      </a:r>
                      <a:r>
                        <a:rPr lang="en-US" sz="2800" b="1" i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*   * </a:t>
                      </a:r>
                      <a:endParaRPr lang="en-US" sz="2800" b="1" i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9600" y="786825"/>
            <a:ext cx="44958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5F0559"/>
                </a:solidFill>
                <a:latin typeface="Arial Narrow" pitchFamily="34" charset="0"/>
                <a:cs typeface="NikoshBAN" pitchFamily="2" charset="0"/>
              </a:rPr>
              <a:t>What is Sentence?</a:t>
            </a:r>
            <a:endParaRPr lang="en-US" sz="3200" b="1" dirty="0">
              <a:solidFill>
                <a:srgbClr val="5F0559"/>
              </a:solidFill>
              <a:latin typeface="Arial Narrow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3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3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 rot="5400000">
            <a:off x="3962400" y="1676400"/>
            <a:ext cx="914400" cy="1219200"/>
          </a:xfrm>
          <a:prstGeom prst="strip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153180"/>
            <a:ext cx="413606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5F0559"/>
                </a:solidFill>
                <a:latin typeface="Arial" pitchFamily="34" charset="0"/>
                <a:cs typeface="Arial" pitchFamily="34" charset="0"/>
              </a:rPr>
              <a:t>Look at the Sentences</a:t>
            </a:r>
            <a:endParaRPr lang="en-US" sz="2800" b="1" dirty="0">
              <a:solidFill>
                <a:srgbClr val="5F05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658" y="284018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5682" y="2840182"/>
            <a:ext cx="453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oes to school everyday.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7533" y="3276600"/>
            <a:ext cx="197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Swimming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682" y="3279431"/>
            <a:ext cx="453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 a good exercise.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0556" y="3733800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Honesty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7548" y="4215457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Dhaka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0866" y="4652718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Gold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5682" y="3736631"/>
            <a:ext cx="453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 the best policy.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5682" y="4191000"/>
            <a:ext cx="453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 our capital.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4899" y="4648200"/>
            <a:ext cx="453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 a precious metal.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1" y="2840182"/>
            <a:ext cx="2895600" cy="2331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2840182"/>
            <a:ext cx="5257800" cy="233123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5181600"/>
            <a:ext cx="5257800" cy="15240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Words used for telling about </a:t>
            </a:r>
            <a:r>
              <a:rPr lang="en-US" sz="2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person(s)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thing(s)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preceding.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5181600"/>
            <a:ext cx="2895600" cy="1524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Sentences tell about or introduce these words indicating </a:t>
            </a:r>
            <a:r>
              <a:rPr lang="en-US" sz="2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persons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sz="2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things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6200" y="1447800"/>
            <a:ext cx="3352800" cy="128847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Subject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648200" y="1447800"/>
            <a:ext cx="3429000" cy="128847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redicate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114392" y="4909810"/>
            <a:ext cx="529757" cy="0"/>
          </a:xfrm>
          <a:prstGeom prst="straightConnector1">
            <a:avLst/>
          </a:prstGeom>
          <a:ln w="476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4440804"/>
            <a:ext cx="529757" cy="0"/>
          </a:xfrm>
          <a:prstGeom prst="straightConnector1">
            <a:avLst/>
          </a:prstGeom>
          <a:ln w="476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127843" y="4005801"/>
            <a:ext cx="529757" cy="0"/>
          </a:xfrm>
          <a:prstGeom prst="straightConnector1">
            <a:avLst/>
          </a:prstGeom>
          <a:ln w="476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24200" y="3541041"/>
            <a:ext cx="529757" cy="0"/>
          </a:xfrm>
          <a:prstGeom prst="straightConnector1">
            <a:avLst/>
          </a:prstGeom>
          <a:ln w="476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27843" y="3124200"/>
            <a:ext cx="529757" cy="0"/>
          </a:xfrm>
          <a:prstGeom prst="straightConnector1">
            <a:avLst/>
          </a:prstGeom>
          <a:ln w="476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875850" y="1295400"/>
            <a:ext cx="4622419" cy="1486731"/>
            <a:chOff x="1875850" y="1303127"/>
            <a:chExt cx="4622419" cy="1486731"/>
          </a:xfrm>
        </p:grpSpPr>
        <p:sp>
          <p:nvSpPr>
            <p:cNvPr id="33" name="Down Arrow 32"/>
            <p:cNvSpPr/>
            <p:nvPr/>
          </p:nvSpPr>
          <p:spPr>
            <a:xfrm>
              <a:off x="1875850" y="1811450"/>
              <a:ext cx="914400" cy="978408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70865" y="1303127"/>
              <a:ext cx="4215635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Note attentively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5583869" y="1811450"/>
              <a:ext cx="914400" cy="978408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-3.7037E-6 L 0.0691 -0.0078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39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-2.59259E-6 L 0.0691 -0.005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2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7.40741E-7 L 0.0691 -0.005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25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-4.44444E-6 L 0.0691 -0.0048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25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1.11111E-6 L 0.07135 -0.004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25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28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28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28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28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28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28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28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28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28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28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79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79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79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79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79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79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79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79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79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79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2" grpId="3" animBg="1"/>
      <p:bldP spid="3" grpId="0" animBg="1"/>
      <p:bldP spid="3" grpId="1" animBg="1"/>
      <p:bldP spid="4" grpId="0"/>
      <p:bldP spid="4" grpId="1"/>
      <p:bldP spid="5" grpId="0"/>
      <p:bldP spid="5" grpId="1"/>
      <p:bldP spid="5" grpId="2"/>
      <p:bldP spid="9" grpId="0"/>
      <p:bldP spid="9" grpId="1"/>
      <p:bldP spid="10" grpId="0"/>
      <p:bldP spid="10" grpId="1"/>
      <p:bldP spid="10" grpId="2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7" grpId="0" animBg="1"/>
      <p:bldP spid="8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1140</Words>
  <Application>Microsoft Office PowerPoint</Application>
  <PresentationFormat>On-screen Show (4:3)</PresentationFormat>
  <Paragraphs>266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48" baseType="lpstr">
      <vt:lpstr>Arial</vt:lpstr>
      <vt:lpstr>Arial Narrow</vt:lpstr>
      <vt:lpstr>Book Antiqua</vt:lpstr>
      <vt:lpstr>Calibri</vt:lpstr>
      <vt:lpstr>Century Gothic</vt:lpstr>
      <vt:lpstr>Constantia</vt:lpstr>
      <vt:lpstr>Franklin Gothic Book</vt:lpstr>
      <vt:lpstr>Franklin Gothic Medium</vt:lpstr>
      <vt:lpstr>Garamond</vt:lpstr>
      <vt:lpstr>Lucida Sans Unicode</vt:lpstr>
      <vt:lpstr>NikoshBAN</vt:lpstr>
      <vt:lpstr>Perpetua</vt:lpstr>
      <vt:lpstr>Tahoma</vt:lpstr>
      <vt:lpstr>Times New Roman</vt:lpstr>
      <vt:lpstr>Tunga</vt:lpstr>
      <vt:lpstr>Verdana</vt:lpstr>
      <vt:lpstr>Wingdings</vt:lpstr>
      <vt:lpstr>Wingdings 2</vt:lpstr>
      <vt:lpstr>Wingdings 3</vt:lpstr>
      <vt:lpstr>BlackTie</vt:lpstr>
      <vt:lpstr>Angles</vt:lpstr>
      <vt:lpstr>1_Angles</vt:lpstr>
      <vt:lpstr>Grid</vt:lpstr>
      <vt:lpstr>Flow</vt:lpstr>
      <vt:lpstr>Composite</vt:lpstr>
      <vt:lpstr>Apothecary</vt:lpstr>
      <vt:lpstr>Trek</vt:lpstr>
      <vt:lpstr>Concourse</vt:lpstr>
      <vt:lpstr>Equity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 M. Hamidullah</dc:creator>
  <cp:lastModifiedBy>SIDDIQUEE</cp:lastModifiedBy>
  <cp:revision>207</cp:revision>
  <dcterms:created xsi:type="dcterms:W3CDTF">2006-08-16T00:00:00Z</dcterms:created>
  <dcterms:modified xsi:type="dcterms:W3CDTF">2021-01-31T02:21:59Z</dcterms:modified>
</cp:coreProperties>
</file>