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8" r:id="rId2"/>
    <p:sldId id="346" r:id="rId3"/>
    <p:sldId id="259" r:id="rId4"/>
    <p:sldId id="261" r:id="rId5"/>
    <p:sldId id="263" r:id="rId6"/>
    <p:sldId id="285" r:id="rId7"/>
    <p:sldId id="313" r:id="rId8"/>
    <p:sldId id="333" r:id="rId9"/>
    <p:sldId id="337" r:id="rId10"/>
    <p:sldId id="336" r:id="rId11"/>
    <p:sldId id="338" r:id="rId12"/>
    <p:sldId id="314" r:id="rId13"/>
    <p:sldId id="327" r:id="rId14"/>
    <p:sldId id="307" r:id="rId15"/>
    <p:sldId id="325" r:id="rId16"/>
    <p:sldId id="339" r:id="rId17"/>
    <p:sldId id="318" r:id="rId18"/>
    <p:sldId id="319" r:id="rId19"/>
    <p:sldId id="323" r:id="rId20"/>
    <p:sldId id="321" r:id="rId21"/>
    <p:sldId id="341" r:id="rId22"/>
    <p:sldId id="324" r:id="rId23"/>
    <p:sldId id="326" r:id="rId24"/>
    <p:sldId id="342" r:id="rId25"/>
    <p:sldId id="328" r:id="rId26"/>
    <p:sldId id="343" r:id="rId27"/>
    <p:sldId id="356" r:id="rId28"/>
    <p:sldId id="353" r:id="rId29"/>
    <p:sldId id="267" r:id="rId30"/>
    <p:sldId id="269" r:id="rId31"/>
    <p:sldId id="354" r:id="rId32"/>
    <p:sldId id="355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84" userDrawn="1">
          <p15:clr>
            <a:srgbClr val="A4A3A4"/>
          </p15:clr>
        </p15:guide>
        <p15:guide id="4" pos="7296" userDrawn="1">
          <p15:clr>
            <a:srgbClr val="A4A3A4"/>
          </p15:clr>
        </p15:guide>
        <p15:guide id="5" orient="horz" pos="288" userDrawn="1">
          <p15:clr>
            <a:srgbClr val="A4A3A4"/>
          </p15:clr>
        </p15:guide>
        <p15:guide id="6" orient="horz" pos="40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7" d="100"/>
          <a:sy n="67" d="100"/>
        </p:scale>
        <p:origin x="756" y="66"/>
      </p:cViewPr>
      <p:guideLst>
        <p:guide orient="horz" pos="2160"/>
        <p:guide pos="3840"/>
        <p:guide pos="384"/>
        <p:guide pos="7296"/>
        <p:guide orient="horz" pos="288"/>
        <p:guide orient="horz"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0B8869-CEDF-4419-B69D-F9F1B4D8EBE5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0E4023-98D4-4CD4-B6F3-1C4D90821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187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E4023-98D4-4CD4-B6F3-1C4D908216F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341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E4023-98D4-4CD4-B6F3-1C4D908216F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205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BC4C9-2C23-479C-928B-8D5480683446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F6A63-2864-4BAF-A420-2C21921D3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11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BC4C9-2C23-479C-928B-8D5480683446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F6A63-2864-4BAF-A420-2C21921D3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189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BC4C9-2C23-479C-928B-8D5480683446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F6A63-2864-4BAF-A420-2C21921D3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080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BC4C9-2C23-479C-928B-8D5480683446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F6A63-2864-4BAF-A420-2C21921D3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BC4C9-2C23-479C-928B-8D5480683446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F6A63-2864-4BAF-A420-2C21921D3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449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BC4C9-2C23-479C-928B-8D5480683446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F6A63-2864-4BAF-A420-2C21921D3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26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BC4C9-2C23-479C-928B-8D5480683446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F6A63-2864-4BAF-A420-2C21921D3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294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BC4C9-2C23-479C-928B-8D5480683446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F6A63-2864-4BAF-A420-2C21921D3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380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BC4C9-2C23-479C-928B-8D5480683446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F6A63-2864-4BAF-A420-2C21921D3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345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BC4C9-2C23-479C-928B-8D5480683446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F6A63-2864-4BAF-A420-2C21921D3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670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BC4C9-2C23-479C-928B-8D5480683446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F6A63-2864-4BAF-A420-2C21921D3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199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BC4C9-2C23-479C-928B-8D5480683446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F6A63-2864-4BAF-A420-2C21921D3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689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" t="723" r="508" b="1320"/>
          <a:stretch/>
        </p:blipFill>
        <p:spPr>
          <a:xfrm>
            <a:off x="1" y="-7452"/>
            <a:ext cx="12191999" cy="6854951"/>
          </a:xfrm>
          <a:prstGeom prst="rect">
            <a:avLst/>
          </a:prstGeom>
          <a:ln>
            <a:noFill/>
          </a:ln>
        </p:spPr>
      </p:pic>
      <p:cxnSp>
        <p:nvCxnSpPr>
          <p:cNvPr id="6" name="Straight Connector 5"/>
          <p:cNvCxnSpPr/>
          <p:nvPr/>
        </p:nvCxnSpPr>
        <p:spPr>
          <a:xfrm flipV="1">
            <a:off x="1" y="571496"/>
            <a:ext cx="12191999" cy="14288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0" y="6296031"/>
            <a:ext cx="12191999" cy="14288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-14293" y="6072137"/>
            <a:ext cx="12191999" cy="14288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1396663" y="-6634"/>
            <a:ext cx="0" cy="6854951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1591929" y="-6632"/>
            <a:ext cx="0" cy="6854951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09600" y="-6633"/>
            <a:ext cx="0" cy="6854951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558972" y="4510235"/>
            <a:ext cx="7389019" cy="1200329"/>
          </a:xfrm>
          <a:prstGeom prst="rect">
            <a:avLst/>
          </a:prstGeom>
          <a:solidFill>
            <a:srgbClr val="FF0000">
              <a:alpha val="54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রসায়নের ভূবনে </a:t>
            </a:r>
            <a:r>
              <a:rPr lang="en-US" sz="7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7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2200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09600" y="457200"/>
            <a:ext cx="10972800" cy="5939656"/>
            <a:chOff x="2497023" y="257384"/>
            <a:chExt cx="7197952" cy="6139472"/>
          </a:xfrm>
        </p:grpSpPr>
        <p:sp>
          <p:nvSpPr>
            <p:cNvPr id="4" name="Freeform 3"/>
            <p:cNvSpPr/>
            <p:nvPr/>
          </p:nvSpPr>
          <p:spPr>
            <a:xfrm>
              <a:off x="7042122" y="1309314"/>
              <a:ext cx="816262" cy="38846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64728"/>
                  </a:lnTo>
                  <a:lnTo>
                    <a:pt x="816262" y="264728"/>
                  </a:lnTo>
                  <a:lnTo>
                    <a:pt x="816262" y="388466"/>
                  </a:lnTo>
                </a:path>
              </a:pathLst>
            </a:custGeom>
            <a:noFill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Freeform 4"/>
            <p:cNvSpPr/>
            <p:nvPr/>
          </p:nvSpPr>
          <p:spPr>
            <a:xfrm>
              <a:off x="8062451" y="3782590"/>
              <a:ext cx="816262" cy="38846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64728"/>
                  </a:lnTo>
                  <a:lnTo>
                    <a:pt x="816262" y="264728"/>
                  </a:lnTo>
                  <a:lnTo>
                    <a:pt x="816262" y="388466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Freeform 5"/>
            <p:cNvSpPr/>
            <p:nvPr/>
          </p:nvSpPr>
          <p:spPr>
            <a:xfrm>
              <a:off x="7246188" y="3782590"/>
              <a:ext cx="816262" cy="38846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816262" y="0"/>
                  </a:moveTo>
                  <a:lnTo>
                    <a:pt x="816262" y="264728"/>
                  </a:lnTo>
                  <a:lnTo>
                    <a:pt x="0" y="264728"/>
                  </a:lnTo>
                  <a:lnTo>
                    <a:pt x="0" y="388466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Freeform 6"/>
            <p:cNvSpPr/>
            <p:nvPr/>
          </p:nvSpPr>
          <p:spPr>
            <a:xfrm>
              <a:off x="6225859" y="2545952"/>
              <a:ext cx="1836591" cy="38846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64728"/>
                  </a:lnTo>
                  <a:lnTo>
                    <a:pt x="1836591" y="264728"/>
                  </a:lnTo>
                  <a:lnTo>
                    <a:pt x="1836591" y="388466"/>
                  </a:lnTo>
                </a:path>
              </a:pathLst>
            </a:custGeom>
            <a:no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Freeform 7"/>
            <p:cNvSpPr/>
            <p:nvPr/>
          </p:nvSpPr>
          <p:spPr>
            <a:xfrm>
              <a:off x="5613662" y="5019228"/>
              <a:ext cx="816262" cy="38846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64728"/>
                  </a:lnTo>
                  <a:lnTo>
                    <a:pt x="816262" y="264728"/>
                  </a:lnTo>
                  <a:lnTo>
                    <a:pt x="816262" y="388466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Freeform 8"/>
            <p:cNvSpPr/>
            <p:nvPr/>
          </p:nvSpPr>
          <p:spPr>
            <a:xfrm>
              <a:off x="4797400" y="5019228"/>
              <a:ext cx="816262" cy="38846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816262" y="0"/>
                  </a:moveTo>
                  <a:lnTo>
                    <a:pt x="816262" y="264728"/>
                  </a:lnTo>
                  <a:lnTo>
                    <a:pt x="0" y="264728"/>
                  </a:lnTo>
                  <a:lnTo>
                    <a:pt x="0" y="388466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4389268" y="3782590"/>
              <a:ext cx="1224394" cy="38846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64728"/>
                  </a:lnTo>
                  <a:lnTo>
                    <a:pt x="1224394" y="264728"/>
                  </a:lnTo>
                  <a:lnTo>
                    <a:pt x="1224394" y="388466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3119154" y="5019228"/>
              <a:ext cx="91440" cy="38846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388466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3164874" y="3782590"/>
              <a:ext cx="1224394" cy="38846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224394" y="0"/>
                  </a:moveTo>
                  <a:lnTo>
                    <a:pt x="1224394" y="264728"/>
                  </a:lnTo>
                  <a:lnTo>
                    <a:pt x="0" y="264728"/>
                  </a:lnTo>
                  <a:lnTo>
                    <a:pt x="0" y="388466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4389268" y="2545952"/>
              <a:ext cx="1836591" cy="38846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836591" y="0"/>
                  </a:moveTo>
                  <a:lnTo>
                    <a:pt x="1836591" y="264728"/>
                  </a:lnTo>
                  <a:lnTo>
                    <a:pt x="0" y="264728"/>
                  </a:lnTo>
                  <a:lnTo>
                    <a:pt x="0" y="388466"/>
                  </a:lnTo>
                </a:path>
              </a:pathLst>
            </a:custGeom>
            <a:no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6225859" y="1309314"/>
              <a:ext cx="816262" cy="38846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816262" y="0"/>
                  </a:moveTo>
                  <a:lnTo>
                    <a:pt x="816262" y="264728"/>
                  </a:lnTo>
                  <a:lnTo>
                    <a:pt x="0" y="264728"/>
                  </a:lnTo>
                  <a:lnTo>
                    <a:pt x="0" y="388466"/>
                  </a:lnTo>
                </a:path>
              </a:pathLst>
            </a:custGeom>
            <a:noFill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ounded Rectangle 14"/>
            <p:cNvSpPr/>
            <p:nvPr/>
          </p:nvSpPr>
          <p:spPr>
            <a:xfrm>
              <a:off x="3932417" y="257384"/>
              <a:ext cx="3981622" cy="848171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4052389" y="442776"/>
              <a:ext cx="3981622" cy="848171"/>
            </a:xfrm>
            <a:custGeom>
              <a:avLst/>
              <a:gdLst>
                <a:gd name="connsiteX0" fmla="*/ 0 w 3981622"/>
                <a:gd name="connsiteY0" fmla="*/ 84817 h 848171"/>
                <a:gd name="connsiteX1" fmla="*/ 84817 w 3981622"/>
                <a:gd name="connsiteY1" fmla="*/ 0 h 848171"/>
                <a:gd name="connsiteX2" fmla="*/ 3896805 w 3981622"/>
                <a:gd name="connsiteY2" fmla="*/ 0 h 848171"/>
                <a:gd name="connsiteX3" fmla="*/ 3981622 w 3981622"/>
                <a:gd name="connsiteY3" fmla="*/ 84817 h 848171"/>
                <a:gd name="connsiteX4" fmla="*/ 3981622 w 3981622"/>
                <a:gd name="connsiteY4" fmla="*/ 763354 h 848171"/>
                <a:gd name="connsiteX5" fmla="*/ 3896805 w 3981622"/>
                <a:gd name="connsiteY5" fmla="*/ 848171 h 848171"/>
                <a:gd name="connsiteX6" fmla="*/ 84817 w 3981622"/>
                <a:gd name="connsiteY6" fmla="*/ 848171 h 848171"/>
                <a:gd name="connsiteX7" fmla="*/ 0 w 3981622"/>
                <a:gd name="connsiteY7" fmla="*/ 763354 h 848171"/>
                <a:gd name="connsiteX8" fmla="*/ 0 w 3981622"/>
                <a:gd name="connsiteY8" fmla="*/ 84817 h 84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81622" h="848171">
                  <a:moveTo>
                    <a:pt x="0" y="84817"/>
                  </a:moveTo>
                  <a:cubicBezTo>
                    <a:pt x="0" y="37974"/>
                    <a:pt x="37974" y="0"/>
                    <a:pt x="84817" y="0"/>
                  </a:cubicBezTo>
                  <a:lnTo>
                    <a:pt x="3896805" y="0"/>
                  </a:lnTo>
                  <a:cubicBezTo>
                    <a:pt x="3943648" y="0"/>
                    <a:pt x="3981622" y="37974"/>
                    <a:pt x="3981622" y="84817"/>
                  </a:cubicBezTo>
                  <a:lnTo>
                    <a:pt x="3981622" y="763354"/>
                  </a:lnTo>
                  <a:cubicBezTo>
                    <a:pt x="3981622" y="810197"/>
                    <a:pt x="3943648" y="848171"/>
                    <a:pt x="3896805" y="848171"/>
                  </a:cubicBezTo>
                  <a:lnTo>
                    <a:pt x="84817" y="848171"/>
                  </a:lnTo>
                  <a:cubicBezTo>
                    <a:pt x="37974" y="848171"/>
                    <a:pt x="0" y="810197"/>
                    <a:pt x="0" y="763354"/>
                  </a:cubicBezTo>
                  <a:lnTo>
                    <a:pt x="0" y="84817"/>
                  </a:lnTo>
                  <a:close/>
                </a:path>
              </a:pathLst>
            </a:custGeom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2002" tIns="162002" rIns="162002" bIns="162002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36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হাইড্রোকার্বন</a:t>
              </a:r>
              <a:endParaRPr lang="en-US" sz="36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5558008" y="1697780"/>
              <a:ext cx="1335702" cy="848171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5706420" y="1838771"/>
              <a:ext cx="1335702" cy="848171"/>
            </a:xfrm>
            <a:custGeom>
              <a:avLst/>
              <a:gdLst>
                <a:gd name="connsiteX0" fmla="*/ 0 w 1335702"/>
                <a:gd name="connsiteY0" fmla="*/ 84817 h 848171"/>
                <a:gd name="connsiteX1" fmla="*/ 84817 w 1335702"/>
                <a:gd name="connsiteY1" fmla="*/ 0 h 848171"/>
                <a:gd name="connsiteX2" fmla="*/ 1250885 w 1335702"/>
                <a:gd name="connsiteY2" fmla="*/ 0 h 848171"/>
                <a:gd name="connsiteX3" fmla="*/ 1335702 w 1335702"/>
                <a:gd name="connsiteY3" fmla="*/ 84817 h 848171"/>
                <a:gd name="connsiteX4" fmla="*/ 1335702 w 1335702"/>
                <a:gd name="connsiteY4" fmla="*/ 763354 h 848171"/>
                <a:gd name="connsiteX5" fmla="*/ 1250885 w 1335702"/>
                <a:gd name="connsiteY5" fmla="*/ 848171 h 848171"/>
                <a:gd name="connsiteX6" fmla="*/ 84817 w 1335702"/>
                <a:gd name="connsiteY6" fmla="*/ 848171 h 848171"/>
                <a:gd name="connsiteX7" fmla="*/ 0 w 1335702"/>
                <a:gd name="connsiteY7" fmla="*/ 763354 h 848171"/>
                <a:gd name="connsiteX8" fmla="*/ 0 w 1335702"/>
                <a:gd name="connsiteY8" fmla="*/ 84817 h 84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5702" h="848171">
                  <a:moveTo>
                    <a:pt x="0" y="84817"/>
                  </a:moveTo>
                  <a:cubicBezTo>
                    <a:pt x="0" y="37974"/>
                    <a:pt x="37974" y="0"/>
                    <a:pt x="84817" y="0"/>
                  </a:cubicBezTo>
                  <a:lnTo>
                    <a:pt x="1250885" y="0"/>
                  </a:lnTo>
                  <a:cubicBezTo>
                    <a:pt x="1297728" y="0"/>
                    <a:pt x="1335702" y="37974"/>
                    <a:pt x="1335702" y="84817"/>
                  </a:cubicBezTo>
                  <a:lnTo>
                    <a:pt x="1335702" y="763354"/>
                  </a:lnTo>
                  <a:cubicBezTo>
                    <a:pt x="1335702" y="810197"/>
                    <a:pt x="1297728" y="848171"/>
                    <a:pt x="1250885" y="848171"/>
                  </a:cubicBezTo>
                  <a:lnTo>
                    <a:pt x="84817" y="848171"/>
                  </a:lnTo>
                  <a:cubicBezTo>
                    <a:pt x="37974" y="848171"/>
                    <a:pt x="0" y="810197"/>
                    <a:pt x="0" y="763354"/>
                  </a:cubicBezTo>
                  <a:lnTo>
                    <a:pt x="0" y="84817"/>
                  </a:lnTo>
                  <a:close/>
                </a:path>
              </a:pathLst>
            </a:custGeom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042" tIns="101042" rIns="101042" bIns="101042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0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অ্যালিফেটিক হাইড্রোকার্বন</a:t>
              </a:r>
              <a:endParaRPr lang="en-US" sz="20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3721417" y="2934418"/>
              <a:ext cx="1335702" cy="848171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3869828" y="3075409"/>
              <a:ext cx="1335702" cy="848171"/>
            </a:xfrm>
            <a:custGeom>
              <a:avLst/>
              <a:gdLst>
                <a:gd name="connsiteX0" fmla="*/ 0 w 1335702"/>
                <a:gd name="connsiteY0" fmla="*/ 84817 h 848171"/>
                <a:gd name="connsiteX1" fmla="*/ 84817 w 1335702"/>
                <a:gd name="connsiteY1" fmla="*/ 0 h 848171"/>
                <a:gd name="connsiteX2" fmla="*/ 1250885 w 1335702"/>
                <a:gd name="connsiteY2" fmla="*/ 0 h 848171"/>
                <a:gd name="connsiteX3" fmla="*/ 1335702 w 1335702"/>
                <a:gd name="connsiteY3" fmla="*/ 84817 h 848171"/>
                <a:gd name="connsiteX4" fmla="*/ 1335702 w 1335702"/>
                <a:gd name="connsiteY4" fmla="*/ 763354 h 848171"/>
                <a:gd name="connsiteX5" fmla="*/ 1250885 w 1335702"/>
                <a:gd name="connsiteY5" fmla="*/ 848171 h 848171"/>
                <a:gd name="connsiteX6" fmla="*/ 84817 w 1335702"/>
                <a:gd name="connsiteY6" fmla="*/ 848171 h 848171"/>
                <a:gd name="connsiteX7" fmla="*/ 0 w 1335702"/>
                <a:gd name="connsiteY7" fmla="*/ 763354 h 848171"/>
                <a:gd name="connsiteX8" fmla="*/ 0 w 1335702"/>
                <a:gd name="connsiteY8" fmla="*/ 84817 h 84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5702" h="848171">
                  <a:moveTo>
                    <a:pt x="0" y="84817"/>
                  </a:moveTo>
                  <a:cubicBezTo>
                    <a:pt x="0" y="37974"/>
                    <a:pt x="37974" y="0"/>
                    <a:pt x="84817" y="0"/>
                  </a:cubicBezTo>
                  <a:lnTo>
                    <a:pt x="1250885" y="0"/>
                  </a:lnTo>
                  <a:cubicBezTo>
                    <a:pt x="1297728" y="0"/>
                    <a:pt x="1335702" y="37974"/>
                    <a:pt x="1335702" y="84817"/>
                  </a:cubicBezTo>
                  <a:lnTo>
                    <a:pt x="1335702" y="763354"/>
                  </a:lnTo>
                  <a:cubicBezTo>
                    <a:pt x="1335702" y="810197"/>
                    <a:pt x="1297728" y="848171"/>
                    <a:pt x="1250885" y="848171"/>
                  </a:cubicBezTo>
                  <a:lnTo>
                    <a:pt x="84817" y="848171"/>
                  </a:lnTo>
                  <a:cubicBezTo>
                    <a:pt x="37974" y="848171"/>
                    <a:pt x="0" y="810197"/>
                    <a:pt x="0" y="763354"/>
                  </a:cubicBezTo>
                  <a:lnTo>
                    <a:pt x="0" y="84817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042" tIns="101042" rIns="101042" bIns="101042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0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মুক্ত শিকল হাইড্রোকার্বন</a:t>
              </a:r>
              <a:endParaRPr lang="en-US" sz="20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2497023" y="4171057"/>
              <a:ext cx="1335702" cy="848171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2645434" y="4312047"/>
              <a:ext cx="1335702" cy="848171"/>
            </a:xfrm>
            <a:custGeom>
              <a:avLst/>
              <a:gdLst>
                <a:gd name="connsiteX0" fmla="*/ 0 w 1335702"/>
                <a:gd name="connsiteY0" fmla="*/ 84817 h 848171"/>
                <a:gd name="connsiteX1" fmla="*/ 84817 w 1335702"/>
                <a:gd name="connsiteY1" fmla="*/ 0 h 848171"/>
                <a:gd name="connsiteX2" fmla="*/ 1250885 w 1335702"/>
                <a:gd name="connsiteY2" fmla="*/ 0 h 848171"/>
                <a:gd name="connsiteX3" fmla="*/ 1335702 w 1335702"/>
                <a:gd name="connsiteY3" fmla="*/ 84817 h 848171"/>
                <a:gd name="connsiteX4" fmla="*/ 1335702 w 1335702"/>
                <a:gd name="connsiteY4" fmla="*/ 763354 h 848171"/>
                <a:gd name="connsiteX5" fmla="*/ 1250885 w 1335702"/>
                <a:gd name="connsiteY5" fmla="*/ 848171 h 848171"/>
                <a:gd name="connsiteX6" fmla="*/ 84817 w 1335702"/>
                <a:gd name="connsiteY6" fmla="*/ 848171 h 848171"/>
                <a:gd name="connsiteX7" fmla="*/ 0 w 1335702"/>
                <a:gd name="connsiteY7" fmla="*/ 763354 h 848171"/>
                <a:gd name="connsiteX8" fmla="*/ 0 w 1335702"/>
                <a:gd name="connsiteY8" fmla="*/ 84817 h 84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5702" h="848171">
                  <a:moveTo>
                    <a:pt x="0" y="84817"/>
                  </a:moveTo>
                  <a:cubicBezTo>
                    <a:pt x="0" y="37974"/>
                    <a:pt x="37974" y="0"/>
                    <a:pt x="84817" y="0"/>
                  </a:cubicBezTo>
                  <a:lnTo>
                    <a:pt x="1250885" y="0"/>
                  </a:lnTo>
                  <a:cubicBezTo>
                    <a:pt x="1297728" y="0"/>
                    <a:pt x="1335702" y="37974"/>
                    <a:pt x="1335702" y="84817"/>
                  </a:cubicBezTo>
                  <a:lnTo>
                    <a:pt x="1335702" y="763354"/>
                  </a:lnTo>
                  <a:cubicBezTo>
                    <a:pt x="1335702" y="810197"/>
                    <a:pt x="1297728" y="848171"/>
                    <a:pt x="1250885" y="848171"/>
                  </a:cubicBezTo>
                  <a:lnTo>
                    <a:pt x="84817" y="848171"/>
                  </a:lnTo>
                  <a:cubicBezTo>
                    <a:pt x="37974" y="848171"/>
                    <a:pt x="0" y="810197"/>
                    <a:pt x="0" y="763354"/>
                  </a:cubicBezTo>
                  <a:lnTo>
                    <a:pt x="0" y="84817"/>
                  </a:lnTo>
                  <a:close/>
                </a:path>
              </a:pathLst>
            </a:cu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8662" tIns="108662" rIns="108662" bIns="108662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সম্পৃক্ত</a:t>
              </a:r>
              <a:r>
                <a:rPr lang="en-US" sz="22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2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হাইড্রোকার্বন</a:t>
              </a:r>
              <a:endParaRPr lang="en-US" sz="22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2497023" y="5407695"/>
              <a:ext cx="1335702" cy="848171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2645434" y="5548685"/>
              <a:ext cx="1335702" cy="848171"/>
            </a:xfrm>
            <a:custGeom>
              <a:avLst/>
              <a:gdLst>
                <a:gd name="connsiteX0" fmla="*/ 0 w 1335702"/>
                <a:gd name="connsiteY0" fmla="*/ 84817 h 848171"/>
                <a:gd name="connsiteX1" fmla="*/ 84817 w 1335702"/>
                <a:gd name="connsiteY1" fmla="*/ 0 h 848171"/>
                <a:gd name="connsiteX2" fmla="*/ 1250885 w 1335702"/>
                <a:gd name="connsiteY2" fmla="*/ 0 h 848171"/>
                <a:gd name="connsiteX3" fmla="*/ 1335702 w 1335702"/>
                <a:gd name="connsiteY3" fmla="*/ 84817 h 848171"/>
                <a:gd name="connsiteX4" fmla="*/ 1335702 w 1335702"/>
                <a:gd name="connsiteY4" fmla="*/ 763354 h 848171"/>
                <a:gd name="connsiteX5" fmla="*/ 1250885 w 1335702"/>
                <a:gd name="connsiteY5" fmla="*/ 848171 h 848171"/>
                <a:gd name="connsiteX6" fmla="*/ 84817 w 1335702"/>
                <a:gd name="connsiteY6" fmla="*/ 848171 h 848171"/>
                <a:gd name="connsiteX7" fmla="*/ 0 w 1335702"/>
                <a:gd name="connsiteY7" fmla="*/ 763354 h 848171"/>
                <a:gd name="connsiteX8" fmla="*/ 0 w 1335702"/>
                <a:gd name="connsiteY8" fmla="*/ 84817 h 84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5702" h="848171">
                  <a:moveTo>
                    <a:pt x="0" y="84817"/>
                  </a:moveTo>
                  <a:cubicBezTo>
                    <a:pt x="0" y="37974"/>
                    <a:pt x="37974" y="0"/>
                    <a:pt x="84817" y="0"/>
                  </a:cubicBezTo>
                  <a:lnTo>
                    <a:pt x="1250885" y="0"/>
                  </a:lnTo>
                  <a:cubicBezTo>
                    <a:pt x="1297728" y="0"/>
                    <a:pt x="1335702" y="37974"/>
                    <a:pt x="1335702" y="84817"/>
                  </a:cubicBezTo>
                  <a:lnTo>
                    <a:pt x="1335702" y="763354"/>
                  </a:lnTo>
                  <a:cubicBezTo>
                    <a:pt x="1335702" y="810197"/>
                    <a:pt x="1297728" y="848171"/>
                    <a:pt x="1250885" y="848171"/>
                  </a:cubicBezTo>
                  <a:lnTo>
                    <a:pt x="84817" y="848171"/>
                  </a:lnTo>
                  <a:cubicBezTo>
                    <a:pt x="37974" y="848171"/>
                    <a:pt x="0" y="810197"/>
                    <a:pt x="0" y="763354"/>
                  </a:cubicBezTo>
                  <a:lnTo>
                    <a:pt x="0" y="84817"/>
                  </a:lnTo>
                  <a:close/>
                </a:path>
              </a:pathLst>
            </a:cu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8662" tIns="108662" rIns="108662" bIns="108662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2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অ্যালকেন</a:t>
              </a:r>
              <a:endParaRPr lang="en-US" sz="22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4945811" y="4171057"/>
              <a:ext cx="1335702" cy="848171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6" name="Freeform 25"/>
            <p:cNvSpPr/>
            <p:nvPr/>
          </p:nvSpPr>
          <p:spPr>
            <a:xfrm>
              <a:off x="5094223" y="4312047"/>
              <a:ext cx="1335702" cy="848171"/>
            </a:xfrm>
            <a:custGeom>
              <a:avLst/>
              <a:gdLst>
                <a:gd name="connsiteX0" fmla="*/ 0 w 1335702"/>
                <a:gd name="connsiteY0" fmla="*/ 84817 h 848171"/>
                <a:gd name="connsiteX1" fmla="*/ 84817 w 1335702"/>
                <a:gd name="connsiteY1" fmla="*/ 0 h 848171"/>
                <a:gd name="connsiteX2" fmla="*/ 1250885 w 1335702"/>
                <a:gd name="connsiteY2" fmla="*/ 0 h 848171"/>
                <a:gd name="connsiteX3" fmla="*/ 1335702 w 1335702"/>
                <a:gd name="connsiteY3" fmla="*/ 84817 h 848171"/>
                <a:gd name="connsiteX4" fmla="*/ 1335702 w 1335702"/>
                <a:gd name="connsiteY4" fmla="*/ 763354 h 848171"/>
                <a:gd name="connsiteX5" fmla="*/ 1250885 w 1335702"/>
                <a:gd name="connsiteY5" fmla="*/ 848171 h 848171"/>
                <a:gd name="connsiteX6" fmla="*/ 84817 w 1335702"/>
                <a:gd name="connsiteY6" fmla="*/ 848171 h 848171"/>
                <a:gd name="connsiteX7" fmla="*/ 0 w 1335702"/>
                <a:gd name="connsiteY7" fmla="*/ 763354 h 848171"/>
                <a:gd name="connsiteX8" fmla="*/ 0 w 1335702"/>
                <a:gd name="connsiteY8" fmla="*/ 84817 h 84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5702" h="848171">
                  <a:moveTo>
                    <a:pt x="0" y="84817"/>
                  </a:moveTo>
                  <a:cubicBezTo>
                    <a:pt x="0" y="37974"/>
                    <a:pt x="37974" y="0"/>
                    <a:pt x="84817" y="0"/>
                  </a:cubicBezTo>
                  <a:lnTo>
                    <a:pt x="1250885" y="0"/>
                  </a:lnTo>
                  <a:cubicBezTo>
                    <a:pt x="1297728" y="0"/>
                    <a:pt x="1335702" y="37974"/>
                    <a:pt x="1335702" y="84817"/>
                  </a:cubicBezTo>
                  <a:lnTo>
                    <a:pt x="1335702" y="763354"/>
                  </a:lnTo>
                  <a:cubicBezTo>
                    <a:pt x="1335702" y="810197"/>
                    <a:pt x="1297728" y="848171"/>
                    <a:pt x="1250885" y="848171"/>
                  </a:cubicBezTo>
                  <a:lnTo>
                    <a:pt x="84817" y="848171"/>
                  </a:lnTo>
                  <a:cubicBezTo>
                    <a:pt x="37974" y="848171"/>
                    <a:pt x="0" y="810197"/>
                    <a:pt x="0" y="763354"/>
                  </a:cubicBezTo>
                  <a:lnTo>
                    <a:pt x="0" y="84817"/>
                  </a:lnTo>
                  <a:close/>
                </a:path>
              </a:pathLst>
            </a:cu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8662" tIns="108662" rIns="108662" bIns="108662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2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</a:t>
              </a:r>
              <a:r>
                <a:rPr lang="en-US" sz="22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সম্পৃক্ত</a:t>
              </a:r>
              <a:r>
                <a:rPr lang="en-US" sz="22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2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হাইড্রোকার্বন</a:t>
              </a:r>
              <a:endParaRPr lang="en-US" sz="22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4129548" y="5407695"/>
              <a:ext cx="1335702" cy="848171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4277960" y="5548685"/>
              <a:ext cx="1335702" cy="848171"/>
            </a:xfrm>
            <a:custGeom>
              <a:avLst/>
              <a:gdLst>
                <a:gd name="connsiteX0" fmla="*/ 0 w 1335702"/>
                <a:gd name="connsiteY0" fmla="*/ 84817 h 848171"/>
                <a:gd name="connsiteX1" fmla="*/ 84817 w 1335702"/>
                <a:gd name="connsiteY1" fmla="*/ 0 h 848171"/>
                <a:gd name="connsiteX2" fmla="*/ 1250885 w 1335702"/>
                <a:gd name="connsiteY2" fmla="*/ 0 h 848171"/>
                <a:gd name="connsiteX3" fmla="*/ 1335702 w 1335702"/>
                <a:gd name="connsiteY3" fmla="*/ 84817 h 848171"/>
                <a:gd name="connsiteX4" fmla="*/ 1335702 w 1335702"/>
                <a:gd name="connsiteY4" fmla="*/ 763354 h 848171"/>
                <a:gd name="connsiteX5" fmla="*/ 1250885 w 1335702"/>
                <a:gd name="connsiteY5" fmla="*/ 848171 h 848171"/>
                <a:gd name="connsiteX6" fmla="*/ 84817 w 1335702"/>
                <a:gd name="connsiteY6" fmla="*/ 848171 h 848171"/>
                <a:gd name="connsiteX7" fmla="*/ 0 w 1335702"/>
                <a:gd name="connsiteY7" fmla="*/ 763354 h 848171"/>
                <a:gd name="connsiteX8" fmla="*/ 0 w 1335702"/>
                <a:gd name="connsiteY8" fmla="*/ 84817 h 84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5702" h="848171">
                  <a:moveTo>
                    <a:pt x="0" y="84817"/>
                  </a:moveTo>
                  <a:cubicBezTo>
                    <a:pt x="0" y="37974"/>
                    <a:pt x="37974" y="0"/>
                    <a:pt x="84817" y="0"/>
                  </a:cubicBezTo>
                  <a:lnTo>
                    <a:pt x="1250885" y="0"/>
                  </a:lnTo>
                  <a:cubicBezTo>
                    <a:pt x="1297728" y="0"/>
                    <a:pt x="1335702" y="37974"/>
                    <a:pt x="1335702" y="84817"/>
                  </a:cubicBezTo>
                  <a:lnTo>
                    <a:pt x="1335702" y="763354"/>
                  </a:lnTo>
                  <a:cubicBezTo>
                    <a:pt x="1335702" y="810197"/>
                    <a:pt x="1297728" y="848171"/>
                    <a:pt x="1250885" y="848171"/>
                  </a:cubicBezTo>
                  <a:lnTo>
                    <a:pt x="84817" y="848171"/>
                  </a:lnTo>
                  <a:cubicBezTo>
                    <a:pt x="37974" y="848171"/>
                    <a:pt x="0" y="810197"/>
                    <a:pt x="0" y="763354"/>
                  </a:cubicBezTo>
                  <a:lnTo>
                    <a:pt x="0" y="84817"/>
                  </a:lnTo>
                  <a:close/>
                </a:path>
              </a:pathLst>
            </a:cu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8662" tIns="108662" rIns="108662" bIns="108662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2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অ্যালকিন</a:t>
              </a:r>
              <a:endParaRPr lang="en-US" sz="2200" kern="1200" dirty="0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5762074" y="5407695"/>
              <a:ext cx="1335702" cy="848171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0" name="Freeform 29"/>
            <p:cNvSpPr/>
            <p:nvPr/>
          </p:nvSpPr>
          <p:spPr>
            <a:xfrm>
              <a:off x="5910485" y="5548685"/>
              <a:ext cx="1335702" cy="848171"/>
            </a:xfrm>
            <a:custGeom>
              <a:avLst/>
              <a:gdLst>
                <a:gd name="connsiteX0" fmla="*/ 0 w 1335702"/>
                <a:gd name="connsiteY0" fmla="*/ 84817 h 848171"/>
                <a:gd name="connsiteX1" fmla="*/ 84817 w 1335702"/>
                <a:gd name="connsiteY1" fmla="*/ 0 h 848171"/>
                <a:gd name="connsiteX2" fmla="*/ 1250885 w 1335702"/>
                <a:gd name="connsiteY2" fmla="*/ 0 h 848171"/>
                <a:gd name="connsiteX3" fmla="*/ 1335702 w 1335702"/>
                <a:gd name="connsiteY3" fmla="*/ 84817 h 848171"/>
                <a:gd name="connsiteX4" fmla="*/ 1335702 w 1335702"/>
                <a:gd name="connsiteY4" fmla="*/ 763354 h 848171"/>
                <a:gd name="connsiteX5" fmla="*/ 1250885 w 1335702"/>
                <a:gd name="connsiteY5" fmla="*/ 848171 h 848171"/>
                <a:gd name="connsiteX6" fmla="*/ 84817 w 1335702"/>
                <a:gd name="connsiteY6" fmla="*/ 848171 h 848171"/>
                <a:gd name="connsiteX7" fmla="*/ 0 w 1335702"/>
                <a:gd name="connsiteY7" fmla="*/ 763354 h 848171"/>
                <a:gd name="connsiteX8" fmla="*/ 0 w 1335702"/>
                <a:gd name="connsiteY8" fmla="*/ 84817 h 84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5702" h="848171">
                  <a:moveTo>
                    <a:pt x="0" y="84817"/>
                  </a:moveTo>
                  <a:cubicBezTo>
                    <a:pt x="0" y="37974"/>
                    <a:pt x="37974" y="0"/>
                    <a:pt x="84817" y="0"/>
                  </a:cubicBezTo>
                  <a:lnTo>
                    <a:pt x="1250885" y="0"/>
                  </a:lnTo>
                  <a:cubicBezTo>
                    <a:pt x="1297728" y="0"/>
                    <a:pt x="1335702" y="37974"/>
                    <a:pt x="1335702" y="84817"/>
                  </a:cubicBezTo>
                  <a:lnTo>
                    <a:pt x="1335702" y="763354"/>
                  </a:lnTo>
                  <a:cubicBezTo>
                    <a:pt x="1335702" y="810197"/>
                    <a:pt x="1297728" y="848171"/>
                    <a:pt x="1250885" y="848171"/>
                  </a:cubicBezTo>
                  <a:lnTo>
                    <a:pt x="84817" y="848171"/>
                  </a:lnTo>
                  <a:cubicBezTo>
                    <a:pt x="37974" y="848171"/>
                    <a:pt x="0" y="810197"/>
                    <a:pt x="0" y="763354"/>
                  </a:cubicBezTo>
                  <a:lnTo>
                    <a:pt x="0" y="84817"/>
                  </a:lnTo>
                  <a:close/>
                </a:path>
              </a:pathLst>
            </a:cu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8662" tIns="108662" rIns="108662" bIns="108662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2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অ্যালকাইন</a:t>
              </a:r>
              <a:endParaRPr lang="en-US" sz="2200" kern="1200" dirty="0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7394599" y="2934418"/>
              <a:ext cx="1335702" cy="848171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7543011" y="3075409"/>
              <a:ext cx="1335702" cy="848171"/>
            </a:xfrm>
            <a:custGeom>
              <a:avLst/>
              <a:gdLst>
                <a:gd name="connsiteX0" fmla="*/ 0 w 1335702"/>
                <a:gd name="connsiteY0" fmla="*/ 84817 h 848171"/>
                <a:gd name="connsiteX1" fmla="*/ 84817 w 1335702"/>
                <a:gd name="connsiteY1" fmla="*/ 0 h 848171"/>
                <a:gd name="connsiteX2" fmla="*/ 1250885 w 1335702"/>
                <a:gd name="connsiteY2" fmla="*/ 0 h 848171"/>
                <a:gd name="connsiteX3" fmla="*/ 1335702 w 1335702"/>
                <a:gd name="connsiteY3" fmla="*/ 84817 h 848171"/>
                <a:gd name="connsiteX4" fmla="*/ 1335702 w 1335702"/>
                <a:gd name="connsiteY4" fmla="*/ 763354 h 848171"/>
                <a:gd name="connsiteX5" fmla="*/ 1250885 w 1335702"/>
                <a:gd name="connsiteY5" fmla="*/ 848171 h 848171"/>
                <a:gd name="connsiteX6" fmla="*/ 84817 w 1335702"/>
                <a:gd name="connsiteY6" fmla="*/ 848171 h 848171"/>
                <a:gd name="connsiteX7" fmla="*/ 0 w 1335702"/>
                <a:gd name="connsiteY7" fmla="*/ 763354 h 848171"/>
                <a:gd name="connsiteX8" fmla="*/ 0 w 1335702"/>
                <a:gd name="connsiteY8" fmla="*/ 84817 h 84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5702" h="848171">
                  <a:moveTo>
                    <a:pt x="0" y="84817"/>
                  </a:moveTo>
                  <a:cubicBezTo>
                    <a:pt x="0" y="37974"/>
                    <a:pt x="37974" y="0"/>
                    <a:pt x="84817" y="0"/>
                  </a:cubicBezTo>
                  <a:lnTo>
                    <a:pt x="1250885" y="0"/>
                  </a:lnTo>
                  <a:cubicBezTo>
                    <a:pt x="1297728" y="0"/>
                    <a:pt x="1335702" y="37974"/>
                    <a:pt x="1335702" y="84817"/>
                  </a:cubicBezTo>
                  <a:lnTo>
                    <a:pt x="1335702" y="763354"/>
                  </a:lnTo>
                  <a:cubicBezTo>
                    <a:pt x="1335702" y="810197"/>
                    <a:pt x="1297728" y="848171"/>
                    <a:pt x="1250885" y="848171"/>
                  </a:cubicBezTo>
                  <a:lnTo>
                    <a:pt x="84817" y="848171"/>
                  </a:lnTo>
                  <a:cubicBezTo>
                    <a:pt x="37974" y="848171"/>
                    <a:pt x="0" y="810197"/>
                    <a:pt x="0" y="763354"/>
                  </a:cubicBezTo>
                  <a:lnTo>
                    <a:pt x="0" y="84817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042" tIns="101042" rIns="101042" bIns="101042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0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বদ্ধ শিকল হাইড্রোকার্বন</a:t>
              </a:r>
              <a:endParaRPr lang="en-US" sz="20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6578337" y="4171057"/>
              <a:ext cx="1335702" cy="848171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6726748" y="4312047"/>
              <a:ext cx="1335702" cy="848171"/>
            </a:xfrm>
            <a:custGeom>
              <a:avLst/>
              <a:gdLst>
                <a:gd name="connsiteX0" fmla="*/ 0 w 1335702"/>
                <a:gd name="connsiteY0" fmla="*/ 84817 h 848171"/>
                <a:gd name="connsiteX1" fmla="*/ 84817 w 1335702"/>
                <a:gd name="connsiteY1" fmla="*/ 0 h 848171"/>
                <a:gd name="connsiteX2" fmla="*/ 1250885 w 1335702"/>
                <a:gd name="connsiteY2" fmla="*/ 0 h 848171"/>
                <a:gd name="connsiteX3" fmla="*/ 1335702 w 1335702"/>
                <a:gd name="connsiteY3" fmla="*/ 84817 h 848171"/>
                <a:gd name="connsiteX4" fmla="*/ 1335702 w 1335702"/>
                <a:gd name="connsiteY4" fmla="*/ 763354 h 848171"/>
                <a:gd name="connsiteX5" fmla="*/ 1250885 w 1335702"/>
                <a:gd name="connsiteY5" fmla="*/ 848171 h 848171"/>
                <a:gd name="connsiteX6" fmla="*/ 84817 w 1335702"/>
                <a:gd name="connsiteY6" fmla="*/ 848171 h 848171"/>
                <a:gd name="connsiteX7" fmla="*/ 0 w 1335702"/>
                <a:gd name="connsiteY7" fmla="*/ 763354 h 848171"/>
                <a:gd name="connsiteX8" fmla="*/ 0 w 1335702"/>
                <a:gd name="connsiteY8" fmla="*/ 84817 h 84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5702" h="848171">
                  <a:moveTo>
                    <a:pt x="0" y="84817"/>
                  </a:moveTo>
                  <a:cubicBezTo>
                    <a:pt x="0" y="37974"/>
                    <a:pt x="37974" y="0"/>
                    <a:pt x="84817" y="0"/>
                  </a:cubicBezTo>
                  <a:lnTo>
                    <a:pt x="1250885" y="0"/>
                  </a:lnTo>
                  <a:cubicBezTo>
                    <a:pt x="1297728" y="0"/>
                    <a:pt x="1335702" y="37974"/>
                    <a:pt x="1335702" y="84817"/>
                  </a:cubicBezTo>
                  <a:lnTo>
                    <a:pt x="1335702" y="763354"/>
                  </a:lnTo>
                  <a:cubicBezTo>
                    <a:pt x="1335702" y="810197"/>
                    <a:pt x="1297728" y="848171"/>
                    <a:pt x="1250885" y="848171"/>
                  </a:cubicBezTo>
                  <a:lnTo>
                    <a:pt x="84817" y="848171"/>
                  </a:lnTo>
                  <a:cubicBezTo>
                    <a:pt x="37974" y="848171"/>
                    <a:pt x="0" y="810197"/>
                    <a:pt x="0" y="763354"/>
                  </a:cubicBezTo>
                  <a:lnTo>
                    <a:pt x="0" y="84817"/>
                  </a:lnTo>
                  <a:close/>
                </a:path>
              </a:pathLst>
            </a:cu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042" tIns="101042" rIns="101042" bIns="101042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সম্পৃক্ত</a:t>
              </a:r>
              <a:r>
                <a:rPr lang="en-US" sz="20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0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বদ্ধ শিকল হাইড্রোকার্বন</a:t>
              </a:r>
              <a:endParaRPr lang="en-US" sz="20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8210862" y="4171057"/>
              <a:ext cx="1335702" cy="848171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359273" y="4312047"/>
              <a:ext cx="1335702" cy="848171"/>
            </a:xfrm>
            <a:custGeom>
              <a:avLst/>
              <a:gdLst>
                <a:gd name="connsiteX0" fmla="*/ 0 w 1335702"/>
                <a:gd name="connsiteY0" fmla="*/ 84817 h 848171"/>
                <a:gd name="connsiteX1" fmla="*/ 84817 w 1335702"/>
                <a:gd name="connsiteY1" fmla="*/ 0 h 848171"/>
                <a:gd name="connsiteX2" fmla="*/ 1250885 w 1335702"/>
                <a:gd name="connsiteY2" fmla="*/ 0 h 848171"/>
                <a:gd name="connsiteX3" fmla="*/ 1335702 w 1335702"/>
                <a:gd name="connsiteY3" fmla="*/ 84817 h 848171"/>
                <a:gd name="connsiteX4" fmla="*/ 1335702 w 1335702"/>
                <a:gd name="connsiteY4" fmla="*/ 763354 h 848171"/>
                <a:gd name="connsiteX5" fmla="*/ 1250885 w 1335702"/>
                <a:gd name="connsiteY5" fmla="*/ 848171 h 848171"/>
                <a:gd name="connsiteX6" fmla="*/ 84817 w 1335702"/>
                <a:gd name="connsiteY6" fmla="*/ 848171 h 848171"/>
                <a:gd name="connsiteX7" fmla="*/ 0 w 1335702"/>
                <a:gd name="connsiteY7" fmla="*/ 763354 h 848171"/>
                <a:gd name="connsiteX8" fmla="*/ 0 w 1335702"/>
                <a:gd name="connsiteY8" fmla="*/ 84817 h 84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5702" h="848171">
                  <a:moveTo>
                    <a:pt x="0" y="84817"/>
                  </a:moveTo>
                  <a:cubicBezTo>
                    <a:pt x="0" y="37974"/>
                    <a:pt x="37974" y="0"/>
                    <a:pt x="84817" y="0"/>
                  </a:cubicBezTo>
                  <a:lnTo>
                    <a:pt x="1250885" y="0"/>
                  </a:lnTo>
                  <a:cubicBezTo>
                    <a:pt x="1297728" y="0"/>
                    <a:pt x="1335702" y="37974"/>
                    <a:pt x="1335702" y="84817"/>
                  </a:cubicBezTo>
                  <a:lnTo>
                    <a:pt x="1335702" y="763354"/>
                  </a:lnTo>
                  <a:cubicBezTo>
                    <a:pt x="1335702" y="810197"/>
                    <a:pt x="1297728" y="848171"/>
                    <a:pt x="1250885" y="848171"/>
                  </a:cubicBezTo>
                  <a:lnTo>
                    <a:pt x="84817" y="848171"/>
                  </a:lnTo>
                  <a:cubicBezTo>
                    <a:pt x="37974" y="848171"/>
                    <a:pt x="0" y="810197"/>
                    <a:pt x="0" y="763354"/>
                  </a:cubicBezTo>
                  <a:lnTo>
                    <a:pt x="0" y="84817"/>
                  </a:lnTo>
                  <a:close/>
                </a:path>
              </a:pathLst>
            </a:cu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042" tIns="101042" rIns="101042" bIns="101042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অসম্পৃক্ত</a:t>
              </a:r>
              <a:r>
                <a:rPr lang="en-US" sz="20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0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বদ্ধ শিকল  হাইড্রোকার্বন</a:t>
              </a:r>
              <a:endParaRPr lang="en-US" sz="20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7190534" y="1697780"/>
              <a:ext cx="1335702" cy="848171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8" name="Freeform 37"/>
            <p:cNvSpPr/>
            <p:nvPr/>
          </p:nvSpPr>
          <p:spPr>
            <a:xfrm>
              <a:off x="7338945" y="1838771"/>
              <a:ext cx="1335702" cy="848171"/>
            </a:xfrm>
            <a:custGeom>
              <a:avLst/>
              <a:gdLst>
                <a:gd name="connsiteX0" fmla="*/ 0 w 1335702"/>
                <a:gd name="connsiteY0" fmla="*/ 84817 h 848171"/>
                <a:gd name="connsiteX1" fmla="*/ 84817 w 1335702"/>
                <a:gd name="connsiteY1" fmla="*/ 0 h 848171"/>
                <a:gd name="connsiteX2" fmla="*/ 1250885 w 1335702"/>
                <a:gd name="connsiteY2" fmla="*/ 0 h 848171"/>
                <a:gd name="connsiteX3" fmla="*/ 1335702 w 1335702"/>
                <a:gd name="connsiteY3" fmla="*/ 84817 h 848171"/>
                <a:gd name="connsiteX4" fmla="*/ 1335702 w 1335702"/>
                <a:gd name="connsiteY4" fmla="*/ 763354 h 848171"/>
                <a:gd name="connsiteX5" fmla="*/ 1250885 w 1335702"/>
                <a:gd name="connsiteY5" fmla="*/ 848171 h 848171"/>
                <a:gd name="connsiteX6" fmla="*/ 84817 w 1335702"/>
                <a:gd name="connsiteY6" fmla="*/ 848171 h 848171"/>
                <a:gd name="connsiteX7" fmla="*/ 0 w 1335702"/>
                <a:gd name="connsiteY7" fmla="*/ 763354 h 848171"/>
                <a:gd name="connsiteX8" fmla="*/ 0 w 1335702"/>
                <a:gd name="connsiteY8" fmla="*/ 84817 h 84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5702" h="848171">
                  <a:moveTo>
                    <a:pt x="0" y="84817"/>
                  </a:moveTo>
                  <a:cubicBezTo>
                    <a:pt x="0" y="37974"/>
                    <a:pt x="37974" y="0"/>
                    <a:pt x="84817" y="0"/>
                  </a:cubicBezTo>
                  <a:lnTo>
                    <a:pt x="1250885" y="0"/>
                  </a:lnTo>
                  <a:cubicBezTo>
                    <a:pt x="1297728" y="0"/>
                    <a:pt x="1335702" y="37974"/>
                    <a:pt x="1335702" y="84817"/>
                  </a:cubicBezTo>
                  <a:lnTo>
                    <a:pt x="1335702" y="763354"/>
                  </a:lnTo>
                  <a:cubicBezTo>
                    <a:pt x="1335702" y="810197"/>
                    <a:pt x="1297728" y="848171"/>
                    <a:pt x="1250885" y="848171"/>
                  </a:cubicBezTo>
                  <a:lnTo>
                    <a:pt x="84817" y="848171"/>
                  </a:lnTo>
                  <a:cubicBezTo>
                    <a:pt x="37974" y="848171"/>
                    <a:pt x="0" y="810197"/>
                    <a:pt x="0" y="763354"/>
                  </a:cubicBezTo>
                  <a:lnTo>
                    <a:pt x="0" y="84817"/>
                  </a:lnTo>
                  <a:close/>
                </a:path>
              </a:pathLst>
            </a:custGeom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042" tIns="101042" rIns="101042" bIns="101042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0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অ্যারোমেটিক হাইড্রোকার্বন</a:t>
              </a:r>
              <a:endParaRPr lang="en-US" sz="20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783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57200"/>
            <a:ext cx="1097280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০১। অ্যালিফেটিক হাইড্রোকার্বন কত প্রকার ?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ক) ২ প্রকার 	খ) ৩ প্রকার  গ) ৪ প্রকার 	ঘ) ৫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০২। বদ্ধ শিকল হাইড্রোকার্বন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কত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২ প্রকার 	খ) ৩ প্রকার  গ) ৪ প্রকার 	ঘ) ৫ প্রকার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০৩।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বদ্ধ শিকল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হাইড্রোকার্বন কোনটি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lvl="0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অ্যালকেন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	খ)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সাইক্লোপ্রোপেন গ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পেন্টিন ঘ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হেক্সিন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595312" y="3093244"/>
            <a:ext cx="640080" cy="640080"/>
          </a:xfrm>
          <a:prstGeom prst="ellipse">
            <a:avLst/>
          </a:prstGeom>
          <a:solidFill>
            <a:srgbClr val="FFFF00">
              <a:alpha val="68000"/>
            </a:srgb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95312" y="4313932"/>
            <a:ext cx="640080" cy="640080"/>
          </a:xfrm>
          <a:prstGeom prst="ellipse">
            <a:avLst/>
          </a:prstGeom>
          <a:solidFill>
            <a:srgbClr val="FFFF00">
              <a:alpha val="68000"/>
            </a:srgb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319462" y="5595045"/>
            <a:ext cx="640080" cy="640080"/>
          </a:xfrm>
          <a:prstGeom prst="ellipse">
            <a:avLst/>
          </a:prstGeom>
          <a:solidFill>
            <a:srgbClr val="FFFF00">
              <a:alpha val="68000"/>
            </a:srgb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27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0521" y="325706"/>
            <a:ext cx="1108233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হাইড্রোকার্বন </a:t>
            </a:r>
            <a:r>
              <a:rPr lang="en-US" sz="4000" dirty="0" smtClean="0">
                <a:solidFill>
                  <a:srgbClr val="FF0000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(Hydrocarbons)</a:t>
            </a:r>
            <a:endParaRPr lang="en-US" sz="40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200" dirty="0" smtClean="0">
              <a:solidFill>
                <a:srgbClr val="FF0000"/>
              </a:solidFill>
              <a:latin typeface="Agency FB" panose="020B0503020202020204" pitchFamily="34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solidFill>
                  <a:srgbClr val="FF0000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অ্যালিফেটিক হাইড্রোকার্বন</a:t>
            </a:r>
          </a:p>
          <a:p>
            <a:r>
              <a:rPr lang="bn-IN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অ্যালিফেটিক কথাটির অর্থ চর্বিজাত। এ হাইড্রোকার্বন মূলত প্রাণির চর্বি থেকে পাওয়া যায়। যেমন- মিথেন </a:t>
            </a:r>
            <a:r>
              <a:rPr lang="en-US" sz="3200" dirty="0">
                <a:latin typeface="Agency FB" panose="020B0503020202020204" pitchFamily="34" charset="0"/>
                <a:cs typeface="NikoshBAN" panose="02000000000000000000" pitchFamily="2" charset="0"/>
              </a:rPr>
              <a:t>(CH</a:t>
            </a:r>
            <a:r>
              <a:rPr lang="en-US" sz="3200" baseline="-25000" dirty="0">
                <a:latin typeface="Agency FB" panose="020B0503020202020204" pitchFamily="34" charset="0"/>
                <a:cs typeface="NikoshBAN" panose="02000000000000000000" pitchFamily="2" charset="0"/>
              </a:rPr>
              <a:t>4</a:t>
            </a:r>
            <a:r>
              <a:rPr lang="en-US" sz="3200" dirty="0">
                <a:latin typeface="Agency FB" panose="020B0503020202020204" pitchFamily="34" charset="0"/>
                <a:cs typeface="NikoshBAN" panose="02000000000000000000" pitchFamily="2" charset="0"/>
              </a:rPr>
              <a:t>),</a:t>
            </a:r>
            <a:r>
              <a:rPr lang="bn-IN" sz="3200" dirty="0">
                <a:latin typeface="Agency FB" panose="020B0503020202020204" pitchFamily="34" charset="0"/>
                <a:cs typeface="NikoshBAN" panose="02000000000000000000" pitchFamily="2" charset="0"/>
              </a:rPr>
              <a:t>ইথেন </a:t>
            </a:r>
            <a:r>
              <a:rPr lang="en-US" sz="3200" dirty="0">
                <a:latin typeface="Agency FB" panose="020B0503020202020204" pitchFamily="34" charset="0"/>
                <a:cs typeface="NikoshBAN" panose="02000000000000000000" pitchFamily="2" charset="0"/>
              </a:rPr>
              <a:t>(C</a:t>
            </a:r>
            <a:r>
              <a:rPr lang="en-US" sz="3200" baseline="-25000" dirty="0">
                <a:latin typeface="Agency FB" panose="020B0503020202020204" pitchFamily="34" charset="0"/>
                <a:cs typeface="NikoshBAN" panose="02000000000000000000" pitchFamily="2" charset="0"/>
              </a:rPr>
              <a:t>2</a:t>
            </a:r>
            <a:r>
              <a:rPr lang="en-US" sz="3200" dirty="0">
                <a:latin typeface="Agency FB" panose="020B0503020202020204" pitchFamily="34" charset="0"/>
                <a:cs typeface="NikoshBAN" panose="02000000000000000000" pitchFamily="2" charset="0"/>
              </a:rPr>
              <a:t>H</a:t>
            </a:r>
            <a:r>
              <a:rPr lang="en-US" sz="3200" baseline="-25000" dirty="0">
                <a:latin typeface="Agency FB" panose="020B0503020202020204" pitchFamily="34" charset="0"/>
                <a:cs typeface="NikoshBAN" panose="02000000000000000000" pitchFamily="2" charset="0"/>
              </a:rPr>
              <a:t>6</a:t>
            </a:r>
            <a:r>
              <a:rPr lang="en-US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)</a:t>
            </a:r>
            <a:r>
              <a:rPr lang="bn-IN" sz="3200" dirty="0">
                <a:latin typeface="Agency FB" panose="020B0503020202020204" pitchFamily="34" charset="0"/>
                <a:cs typeface="NikoshBAN" panose="02000000000000000000" pitchFamily="2" charset="0"/>
              </a:rPr>
              <a:t>,</a:t>
            </a:r>
            <a:r>
              <a:rPr lang="bn-IN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 প্রোপেন </a:t>
            </a:r>
            <a:r>
              <a:rPr lang="en-US" sz="3200" dirty="0">
                <a:latin typeface="Agency FB" panose="020B0503020202020204" pitchFamily="34" charset="0"/>
                <a:cs typeface="NikoshBAN" panose="02000000000000000000" pitchFamily="2" charset="0"/>
              </a:rPr>
              <a:t>(</a:t>
            </a:r>
            <a:r>
              <a:rPr lang="en-US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C</a:t>
            </a:r>
            <a:r>
              <a:rPr lang="en-US" sz="3200" baseline="-250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3</a:t>
            </a:r>
            <a:r>
              <a:rPr lang="en-US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H</a:t>
            </a:r>
            <a:r>
              <a:rPr lang="en-US" sz="3200" baseline="-250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8</a:t>
            </a:r>
            <a:r>
              <a:rPr lang="en-US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)</a:t>
            </a:r>
            <a:r>
              <a:rPr lang="bn-IN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, </a:t>
            </a:r>
            <a:r>
              <a:rPr lang="bn-IN" sz="3200" dirty="0">
                <a:latin typeface="Agency FB" panose="020B0503020202020204" pitchFamily="34" charset="0"/>
                <a:cs typeface="NikoshBAN" panose="02000000000000000000" pitchFamily="2" charset="0"/>
              </a:rPr>
              <a:t>বিউটেন</a:t>
            </a:r>
            <a:r>
              <a:rPr lang="en-US" sz="3200" dirty="0">
                <a:latin typeface="Agency FB" panose="020B0503020202020204" pitchFamily="34" charset="0"/>
                <a:cs typeface="NikoshBAN" panose="02000000000000000000" pitchFamily="2" charset="0"/>
              </a:rPr>
              <a:t> (</a:t>
            </a:r>
            <a:r>
              <a:rPr lang="en-US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C</a:t>
            </a:r>
            <a:r>
              <a:rPr lang="en-US" sz="3200" baseline="-250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4</a:t>
            </a:r>
            <a:r>
              <a:rPr lang="en-US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H</a:t>
            </a:r>
            <a:r>
              <a:rPr lang="en-US" sz="3200" baseline="-250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10</a:t>
            </a:r>
            <a:r>
              <a:rPr lang="en-US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), </a:t>
            </a:r>
            <a:r>
              <a:rPr lang="bn-IN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পেন্টেন </a:t>
            </a:r>
            <a:r>
              <a:rPr lang="en-US" sz="3200" dirty="0">
                <a:latin typeface="Agency FB" panose="020B0503020202020204" pitchFamily="34" charset="0"/>
                <a:cs typeface="NikoshBAN" panose="02000000000000000000" pitchFamily="2" charset="0"/>
              </a:rPr>
              <a:t>(</a:t>
            </a:r>
            <a:r>
              <a:rPr lang="en-US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C</a:t>
            </a:r>
            <a:r>
              <a:rPr lang="en-US" sz="3200" baseline="-250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5</a:t>
            </a:r>
            <a:r>
              <a:rPr lang="en-US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H</a:t>
            </a:r>
            <a:r>
              <a:rPr lang="en-US" sz="3200" baseline="-250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12</a:t>
            </a:r>
            <a:r>
              <a:rPr lang="en-US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)</a:t>
            </a:r>
            <a:r>
              <a:rPr lang="bn-IN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 ইথিন</a:t>
            </a:r>
            <a:r>
              <a:rPr lang="en-US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Agency FB" panose="020B0503020202020204" pitchFamily="34" charset="0"/>
                <a:cs typeface="NikoshBAN" panose="02000000000000000000" pitchFamily="2" charset="0"/>
              </a:rPr>
              <a:t>(</a:t>
            </a:r>
            <a:r>
              <a:rPr lang="en-US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C</a:t>
            </a:r>
            <a:r>
              <a:rPr lang="en-US" sz="3200" baseline="-250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2</a:t>
            </a:r>
            <a:r>
              <a:rPr lang="en-US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H</a:t>
            </a:r>
            <a:r>
              <a:rPr lang="en-US" sz="3200" baseline="-250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4</a:t>
            </a:r>
            <a:r>
              <a:rPr lang="en-US" sz="3200" dirty="0">
                <a:latin typeface="Agency FB" panose="020B0503020202020204" pitchFamily="34" charset="0"/>
                <a:cs typeface="NikoshBAN" panose="02000000000000000000" pitchFamily="2" charset="0"/>
              </a:rPr>
              <a:t>),</a:t>
            </a:r>
            <a:r>
              <a:rPr lang="bn-IN" sz="3200" dirty="0"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প্রোপিন </a:t>
            </a:r>
            <a:r>
              <a:rPr lang="en-US" sz="3200" dirty="0">
                <a:latin typeface="Agency FB" panose="020B0503020202020204" pitchFamily="34" charset="0"/>
                <a:cs typeface="NikoshBAN" panose="02000000000000000000" pitchFamily="2" charset="0"/>
              </a:rPr>
              <a:t>(</a:t>
            </a:r>
            <a:r>
              <a:rPr lang="en-US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C</a:t>
            </a:r>
            <a:r>
              <a:rPr lang="en-US" sz="3200" baseline="-250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3</a:t>
            </a:r>
            <a:r>
              <a:rPr lang="en-US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H</a:t>
            </a:r>
            <a:r>
              <a:rPr lang="en-US" sz="3200" baseline="-250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6</a:t>
            </a:r>
            <a:r>
              <a:rPr lang="en-US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)</a:t>
            </a:r>
            <a:r>
              <a:rPr lang="bn-IN" sz="3200" dirty="0">
                <a:latin typeface="Agency FB" panose="020B0503020202020204" pitchFamily="34" charset="0"/>
                <a:cs typeface="NikoshBAN" panose="02000000000000000000" pitchFamily="2" charset="0"/>
              </a:rPr>
              <a:t>, </a:t>
            </a:r>
            <a:r>
              <a:rPr lang="bn-IN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বিউটিন</a:t>
            </a:r>
            <a:r>
              <a:rPr lang="en-US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Agency FB" panose="020B0503020202020204" pitchFamily="34" charset="0"/>
                <a:cs typeface="NikoshBAN" panose="02000000000000000000" pitchFamily="2" charset="0"/>
              </a:rPr>
              <a:t>(</a:t>
            </a:r>
            <a:r>
              <a:rPr lang="en-US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C</a:t>
            </a:r>
            <a:r>
              <a:rPr lang="en-US" sz="3200" baseline="-250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4</a:t>
            </a:r>
            <a:r>
              <a:rPr lang="en-US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H</a:t>
            </a:r>
            <a:r>
              <a:rPr lang="en-US" sz="3200" baseline="-250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8</a:t>
            </a:r>
            <a:r>
              <a:rPr lang="en-US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), </a:t>
            </a:r>
            <a:r>
              <a:rPr lang="bn-IN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পেন্টিন </a:t>
            </a:r>
            <a:r>
              <a:rPr lang="en-US" sz="3200" dirty="0">
                <a:latin typeface="Agency FB" panose="020B0503020202020204" pitchFamily="34" charset="0"/>
                <a:cs typeface="NikoshBAN" panose="02000000000000000000" pitchFamily="2" charset="0"/>
              </a:rPr>
              <a:t>(</a:t>
            </a:r>
            <a:r>
              <a:rPr lang="en-US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C</a:t>
            </a:r>
            <a:r>
              <a:rPr lang="en-US" sz="3200" baseline="-250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5</a:t>
            </a:r>
            <a:r>
              <a:rPr lang="en-US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H</a:t>
            </a:r>
            <a:r>
              <a:rPr lang="en-US" sz="3200" baseline="-250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10</a:t>
            </a:r>
            <a:r>
              <a:rPr lang="en-US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),</a:t>
            </a:r>
            <a:r>
              <a:rPr lang="bn-IN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 ইথাইন</a:t>
            </a:r>
            <a:r>
              <a:rPr lang="en-US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Agency FB" panose="020B0503020202020204" pitchFamily="34" charset="0"/>
                <a:cs typeface="NikoshBAN" panose="02000000000000000000" pitchFamily="2" charset="0"/>
              </a:rPr>
              <a:t>(</a:t>
            </a:r>
            <a:r>
              <a:rPr lang="en-US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C</a:t>
            </a:r>
            <a:r>
              <a:rPr lang="en-US" sz="3200" baseline="-250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2</a:t>
            </a:r>
            <a:r>
              <a:rPr lang="en-US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H</a:t>
            </a:r>
            <a:r>
              <a:rPr lang="en-US" sz="3200" baseline="-250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2</a:t>
            </a:r>
            <a:r>
              <a:rPr lang="en-US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),</a:t>
            </a:r>
            <a:r>
              <a:rPr lang="bn-IN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 প্রোপাইন </a:t>
            </a:r>
            <a:r>
              <a:rPr lang="en-US" sz="3200" dirty="0">
                <a:latin typeface="Agency FB" panose="020B0503020202020204" pitchFamily="34" charset="0"/>
                <a:cs typeface="NikoshBAN" panose="02000000000000000000" pitchFamily="2" charset="0"/>
              </a:rPr>
              <a:t>(</a:t>
            </a:r>
            <a:r>
              <a:rPr lang="en-US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C</a:t>
            </a:r>
            <a:r>
              <a:rPr lang="en-US" sz="3200" baseline="-250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3</a:t>
            </a:r>
            <a:r>
              <a:rPr lang="en-US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H</a:t>
            </a:r>
            <a:r>
              <a:rPr lang="en-US" sz="3200" baseline="-250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4</a:t>
            </a:r>
            <a:r>
              <a:rPr lang="en-US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)</a:t>
            </a:r>
            <a:r>
              <a:rPr lang="bn-IN" sz="3200" dirty="0">
                <a:latin typeface="Agency FB" panose="020B0503020202020204" pitchFamily="34" charset="0"/>
                <a:cs typeface="NikoshBAN" panose="02000000000000000000" pitchFamily="2" charset="0"/>
              </a:rPr>
              <a:t>, </a:t>
            </a:r>
            <a:r>
              <a:rPr lang="bn-IN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বিউটাইন</a:t>
            </a:r>
            <a:r>
              <a:rPr lang="en-US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Agency FB" panose="020B0503020202020204" pitchFamily="34" charset="0"/>
                <a:cs typeface="NikoshBAN" panose="02000000000000000000" pitchFamily="2" charset="0"/>
              </a:rPr>
              <a:t>(</a:t>
            </a:r>
            <a:r>
              <a:rPr lang="en-US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C</a:t>
            </a:r>
            <a:r>
              <a:rPr lang="en-US" sz="3200" baseline="-250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4</a:t>
            </a:r>
            <a:r>
              <a:rPr lang="en-US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H</a:t>
            </a:r>
            <a:r>
              <a:rPr lang="en-US" sz="3200" baseline="-250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6</a:t>
            </a:r>
            <a:r>
              <a:rPr lang="en-US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), </a:t>
            </a:r>
            <a:r>
              <a:rPr lang="bn-IN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পেন্ট</a:t>
            </a:r>
            <a:r>
              <a:rPr lang="bn-IN" sz="3200" dirty="0">
                <a:latin typeface="Agency FB" panose="020B0503020202020204" pitchFamily="34" charset="0"/>
                <a:cs typeface="NikoshBAN" panose="02000000000000000000" pitchFamily="2" charset="0"/>
              </a:rPr>
              <a:t>া</a:t>
            </a:r>
            <a:r>
              <a:rPr lang="bn-IN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ইন </a:t>
            </a:r>
            <a:r>
              <a:rPr lang="en-US" sz="3200" dirty="0">
                <a:latin typeface="Agency FB" panose="020B0503020202020204" pitchFamily="34" charset="0"/>
                <a:cs typeface="NikoshBAN" panose="02000000000000000000" pitchFamily="2" charset="0"/>
              </a:rPr>
              <a:t>(</a:t>
            </a:r>
            <a:r>
              <a:rPr lang="en-US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C</a:t>
            </a:r>
            <a:r>
              <a:rPr lang="en-US" sz="3200" baseline="-250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5</a:t>
            </a:r>
            <a:r>
              <a:rPr lang="en-US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H</a:t>
            </a:r>
            <a:r>
              <a:rPr lang="en-US" sz="3200" baseline="-250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8</a:t>
            </a:r>
            <a:r>
              <a:rPr lang="en-US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),</a:t>
            </a:r>
            <a:r>
              <a:rPr lang="bn-IN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endParaRPr lang="bn-IN" sz="3200" dirty="0">
              <a:latin typeface="Agency FB" panose="020B0503020202020204" pitchFamily="34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অ্যালিফেটিক হাইড্রোকার্বন দুই প্রকার। </a:t>
            </a:r>
          </a:p>
          <a:p>
            <a:r>
              <a:rPr lang="bn-IN" sz="3200" dirty="0" smtClean="0">
                <a:solidFill>
                  <a:srgbClr val="0070C0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যথাঃ</a:t>
            </a:r>
          </a:p>
          <a:p>
            <a:pPr marL="571500" indent="-571500">
              <a:buFont typeface="+mj-lt"/>
              <a:buAutoNum type="romanUcPeriod"/>
            </a:pPr>
            <a:r>
              <a:rPr lang="bn-IN" sz="3200" dirty="0" smtClean="0">
                <a:solidFill>
                  <a:srgbClr val="0070C0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মুক্ত </a:t>
            </a:r>
            <a:r>
              <a:rPr lang="bn-IN" sz="3200" dirty="0">
                <a:solidFill>
                  <a:srgbClr val="0070C0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শিকল হাইড্রোকার্বন</a:t>
            </a:r>
          </a:p>
          <a:p>
            <a:pPr marL="571500" indent="-571500">
              <a:buFont typeface="+mj-lt"/>
              <a:buAutoNum type="romanUcPeriod"/>
            </a:pPr>
            <a:r>
              <a:rPr lang="bn-IN" sz="3200" dirty="0" smtClean="0">
                <a:solidFill>
                  <a:srgbClr val="0070C0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বদ্ধ </a:t>
            </a:r>
            <a:r>
              <a:rPr lang="bn-IN" sz="3200" dirty="0">
                <a:solidFill>
                  <a:srgbClr val="0070C0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শিকল </a:t>
            </a:r>
            <a:r>
              <a:rPr lang="bn-IN" sz="3200" dirty="0" smtClean="0">
                <a:solidFill>
                  <a:srgbClr val="0070C0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হাইড্রোকার্বন</a:t>
            </a:r>
            <a:endParaRPr lang="bn-IN" sz="3200" dirty="0">
              <a:solidFill>
                <a:srgbClr val="0070C0"/>
              </a:solidFill>
              <a:latin typeface="Agency FB" panose="020B0503020202020204" pitchFamily="34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80521" y="486812"/>
            <a:ext cx="10972800" cy="5939656"/>
            <a:chOff x="2497023" y="257384"/>
            <a:chExt cx="7197952" cy="6139472"/>
          </a:xfrm>
        </p:grpSpPr>
        <p:sp>
          <p:nvSpPr>
            <p:cNvPr id="5" name="Freeform 4"/>
            <p:cNvSpPr/>
            <p:nvPr/>
          </p:nvSpPr>
          <p:spPr>
            <a:xfrm>
              <a:off x="7042122" y="1309314"/>
              <a:ext cx="816262" cy="38846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64728"/>
                  </a:lnTo>
                  <a:lnTo>
                    <a:pt x="816262" y="264728"/>
                  </a:lnTo>
                  <a:lnTo>
                    <a:pt x="816262" y="388466"/>
                  </a:lnTo>
                </a:path>
              </a:pathLst>
            </a:custGeom>
            <a:noFill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Freeform 5"/>
            <p:cNvSpPr/>
            <p:nvPr/>
          </p:nvSpPr>
          <p:spPr>
            <a:xfrm>
              <a:off x="8062451" y="3782590"/>
              <a:ext cx="816262" cy="38846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64728"/>
                  </a:lnTo>
                  <a:lnTo>
                    <a:pt x="816262" y="264728"/>
                  </a:lnTo>
                  <a:lnTo>
                    <a:pt x="816262" y="388466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Freeform 6"/>
            <p:cNvSpPr/>
            <p:nvPr/>
          </p:nvSpPr>
          <p:spPr>
            <a:xfrm>
              <a:off x="7246188" y="3782590"/>
              <a:ext cx="816262" cy="38846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816262" y="0"/>
                  </a:moveTo>
                  <a:lnTo>
                    <a:pt x="816262" y="264728"/>
                  </a:lnTo>
                  <a:lnTo>
                    <a:pt x="0" y="264728"/>
                  </a:lnTo>
                  <a:lnTo>
                    <a:pt x="0" y="388466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Freeform 7"/>
            <p:cNvSpPr/>
            <p:nvPr/>
          </p:nvSpPr>
          <p:spPr>
            <a:xfrm>
              <a:off x="6225859" y="2545952"/>
              <a:ext cx="1836591" cy="38846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64728"/>
                  </a:lnTo>
                  <a:lnTo>
                    <a:pt x="1836591" y="264728"/>
                  </a:lnTo>
                  <a:lnTo>
                    <a:pt x="1836591" y="388466"/>
                  </a:lnTo>
                </a:path>
              </a:pathLst>
            </a:custGeom>
            <a:no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Freeform 8"/>
            <p:cNvSpPr/>
            <p:nvPr/>
          </p:nvSpPr>
          <p:spPr>
            <a:xfrm>
              <a:off x="5613662" y="5019228"/>
              <a:ext cx="816262" cy="38846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64728"/>
                  </a:lnTo>
                  <a:lnTo>
                    <a:pt x="816262" y="264728"/>
                  </a:lnTo>
                  <a:lnTo>
                    <a:pt x="816262" y="388466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4797400" y="5019228"/>
              <a:ext cx="816262" cy="38846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816262" y="0"/>
                  </a:moveTo>
                  <a:lnTo>
                    <a:pt x="816262" y="264728"/>
                  </a:lnTo>
                  <a:lnTo>
                    <a:pt x="0" y="264728"/>
                  </a:lnTo>
                  <a:lnTo>
                    <a:pt x="0" y="388466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4389268" y="3782590"/>
              <a:ext cx="1224394" cy="38846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64728"/>
                  </a:lnTo>
                  <a:lnTo>
                    <a:pt x="1224394" y="264728"/>
                  </a:lnTo>
                  <a:lnTo>
                    <a:pt x="1224394" y="388466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3119154" y="5019228"/>
              <a:ext cx="91440" cy="38846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388466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3164874" y="3782590"/>
              <a:ext cx="1224394" cy="38846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224394" y="0"/>
                  </a:moveTo>
                  <a:lnTo>
                    <a:pt x="1224394" y="264728"/>
                  </a:lnTo>
                  <a:lnTo>
                    <a:pt x="0" y="264728"/>
                  </a:lnTo>
                  <a:lnTo>
                    <a:pt x="0" y="388466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4389268" y="2545952"/>
              <a:ext cx="1836591" cy="38846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836591" y="0"/>
                  </a:moveTo>
                  <a:lnTo>
                    <a:pt x="1836591" y="264728"/>
                  </a:lnTo>
                  <a:lnTo>
                    <a:pt x="0" y="264728"/>
                  </a:lnTo>
                  <a:lnTo>
                    <a:pt x="0" y="388466"/>
                  </a:lnTo>
                </a:path>
              </a:pathLst>
            </a:custGeom>
            <a:no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6225859" y="1309314"/>
              <a:ext cx="816262" cy="38846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816262" y="0"/>
                  </a:moveTo>
                  <a:lnTo>
                    <a:pt x="816262" y="264728"/>
                  </a:lnTo>
                  <a:lnTo>
                    <a:pt x="0" y="264728"/>
                  </a:lnTo>
                  <a:lnTo>
                    <a:pt x="0" y="388466"/>
                  </a:lnTo>
                </a:path>
              </a:pathLst>
            </a:custGeom>
            <a:noFill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Rounded Rectangle 15"/>
            <p:cNvSpPr/>
            <p:nvPr/>
          </p:nvSpPr>
          <p:spPr>
            <a:xfrm>
              <a:off x="3932417" y="257384"/>
              <a:ext cx="3981622" cy="848171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7" name="Freeform 16"/>
            <p:cNvSpPr/>
            <p:nvPr/>
          </p:nvSpPr>
          <p:spPr>
            <a:xfrm>
              <a:off x="4052389" y="442776"/>
              <a:ext cx="3981622" cy="848171"/>
            </a:xfrm>
            <a:custGeom>
              <a:avLst/>
              <a:gdLst>
                <a:gd name="connsiteX0" fmla="*/ 0 w 3981622"/>
                <a:gd name="connsiteY0" fmla="*/ 84817 h 848171"/>
                <a:gd name="connsiteX1" fmla="*/ 84817 w 3981622"/>
                <a:gd name="connsiteY1" fmla="*/ 0 h 848171"/>
                <a:gd name="connsiteX2" fmla="*/ 3896805 w 3981622"/>
                <a:gd name="connsiteY2" fmla="*/ 0 h 848171"/>
                <a:gd name="connsiteX3" fmla="*/ 3981622 w 3981622"/>
                <a:gd name="connsiteY3" fmla="*/ 84817 h 848171"/>
                <a:gd name="connsiteX4" fmla="*/ 3981622 w 3981622"/>
                <a:gd name="connsiteY4" fmla="*/ 763354 h 848171"/>
                <a:gd name="connsiteX5" fmla="*/ 3896805 w 3981622"/>
                <a:gd name="connsiteY5" fmla="*/ 848171 h 848171"/>
                <a:gd name="connsiteX6" fmla="*/ 84817 w 3981622"/>
                <a:gd name="connsiteY6" fmla="*/ 848171 h 848171"/>
                <a:gd name="connsiteX7" fmla="*/ 0 w 3981622"/>
                <a:gd name="connsiteY7" fmla="*/ 763354 h 848171"/>
                <a:gd name="connsiteX8" fmla="*/ 0 w 3981622"/>
                <a:gd name="connsiteY8" fmla="*/ 84817 h 84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81622" h="848171">
                  <a:moveTo>
                    <a:pt x="0" y="84817"/>
                  </a:moveTo>
                  <a:cubicBezTo>
                    <a:pt x="0" y="37974"/>
                    <a:pt x="37974" y="0"/>
                    <a:pt x="84817" y="0"/>
                  </a:cubicBezTo>
                  <a:lnTo>
                    <a:pt x="3896805" y="0"/>
                  </a:lnTo>
                  <a:cubicBezTo>
                    <a:pt x="3943648" y="0"/>
                    <a:pt x="3981622" y="37974"/>
                    <a:pt x="3981622" y="84817"/>
                  </a:cubicBezTo>
                  <a:lnTo>
                    <a:pt x="3981622" y="763354"/>
                  </a:lnTo>
                  <a:cubicBezTo>
                    <a:pt x="3981622" y="810197"/>
                    <a:pt x="3943648" y="848171"/>
                    <a:pt x="3896805" y="848171"/>
                  </a:cubicBezTo>
                  <a:lnTo>
                    <a:pt x="84817" y="848171"/>
                  </a:lnTo>
                  <a:cubicBezTo>
                    <a:pt x="37974" y="848171"/>
                    <a:pt x="0" y="810197"/>
                    <a:pt x="0" y="763354"/>
                  </a:cubicBezTo>
                  <a:lnTo>
                    <a:pt x="0" y="84817"/>
                  </a:lnTo>
                  <a:close/>
                </a:path>
              </a:pathLst>
            </a:custGeom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2002" tIns="162002" rIns="162002" bIns="162002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36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হাইড্রোকার্বন</a:t>
              </a:r>
              <a:endParaRPr lang="en-US" sz="36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5558008" y="1697780"/>
              <a:ext cx="1335702" cy="848171"/>
            </a:xfrm>
            <a:prstGeom prst="roundRect">
              <a:avLst>
                <a:gd name="adj" fmla="val 10000"/>
              </a:avLst>
            </a:prstGeom>
            <a:solidFill>
              <a:srgbClr val="FF0000"/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9" name="Freeform 18"/>
            <p:cNvSpPr/>
            <p:nvPr/>
          </p:nvSpPr>
          <p:spPr>
            <a:xfrm>
              <a:off x="5706420" y="1838771"/>
              <a:ext cx="1335702" cy="848171"/>
            </a:xfrm>
            <a:custGeom>
              <a:avLst/>
              <a:gdLst>
                <a:gd name="connsiteX0" fmla="*/ 0 w 1335702"/>
                <a:gd name="connsiteY0" fmla="*/ 84817 h 848171"/>
                <a:gd name="connsiteX1" fmla="*/ 84817 w 1335702"/>
                <a:gd name="connsiteY1" fmla="*/ 0 h 848171"/>
                <a:gd name="connsiteX2" fmla="*/ 1250885 w 1335702"/>
                <a:gd name="connsiteY2" fmla="*/ 0 h 848171"/>
                <a:gd name="connsiteX3" fmla="*/ 1335702 w 1335702"/>
                <a:gd name="connsiteY3" fmla="*/ 84817 h 848171"/>
                <a:gd name="connsiteX4" fmla="*/ 1335702 w 1335702"/>
                <a:gd name="connsiteY4" fmla="*/ 763354 h 848171"/>
                <a:gd name="connsiteX5" fmla="*/ 1250885 w 1335702"/>
                <a:gd name="connsiteY5" fmla="*/ 848171 h 848171"/>
                <a:gd name="connsiteX6" fmla="*/ 84817 w 1335702"/>
                <a:gd name="connsiteY6" fmla="*/ 848171 h 848171"/>
                <a:gd name="connsiteX7" fmla="*/ 0 w 1335702"/>
                <a:gd name="connsiteY7" fmla="*/ 763354 h 848171"/>
                <a:gd name="connsiteX8" fmla="*/ 0 w 1335702"/>
                <a:gd name="connsiteY8" fmla="*/ 84817 h 84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5702" h="848171">
                  <a:moveTo>
                    <a:pt x="0" y="84817"/>
                  </a:moveTo>
                  <a:cubicBezTo>
                    <a:pt x="0" y="37974"/>
                    <a:pt x="37974" y="0"/>
                    <a:pt x="84817" y="0"/>
                  </a:cubicBezTo>
                  <a:lnTo>
                    <a:pt x="1250885" y="0"/>
                  </a:lnTo>
                  <a:cubicBezTo>
                    <a:pt x="1297728" y="0"/>
                    <a:pt x="1335702" y="37974"/>
                    <a:pt x="1335702" y="84817"/>
                  </a:cubicBezTo>
                  <a:lnTo>
                    <a:pt x="1335702" y="763354"/>
                  </a:lnTo>
                  <a:cubicBezTo>
                    <a:pt x="1335702" y="810197"/>
                    <a:pt x="1297728" y="848171"/>
                    <a:pt x="1250885" y="848171"/>
                  </a:cubicBezTo>
                  <a:lnTo>
                    <a:pt x="84817" y="848171"/>
                  </a:lnTo>
                  <a:cubicBezTo>
                    <a:pt x="37974" y="848171"/>
                    <a:pt x="0" y="810197"/>
                    <a:pt x="0" y="763354"/>
                  </a:cubicBezTo>
                  <a:lnTo>
                    <a:pt x="0" y="84817"/>
                  </a:lnTo>
                  <a:close/>
                </a:path>
              </a:pathLst>
            </a:custGeom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042" tIns="101042" rIns="101042" bIns="101042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0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অ্যালিফেটিক হাইড্রোকার্বন</a:t>
              </a:r>
              <a:endParaRPr lang="en-US" sz="20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3721417" y="2934418"/>
              <a:ext cx="1335702" cy="848171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3869828" y="3075409"/>
              <a:ext cx="1335702" cy="848171"/>
            </a:xfrm>
            <a:custGeom>
              <a:avLst/>
              <a:gdLst>
                <a:gd name="connsiteX0" fmla="*/ 0 w 1335702"/>
                <a:gd name="connsiteY0" fmla="*/ 84817 h 848171"/>
                <a:gd name="connsiteX1" fmla="*/ 84817 w 1335702"/>
                <a:gd name="connsiteY1" fmla="*/ 0 h 848171"/>
                <a:gd name="connsiteX2" fmla="*/ 1250885 w 1335702"/>
                <a:gd name="connsiteY2" fmla="*/ 0 h 848171"/>
                <a:gd name="connsiteX3" fmla="*/ 1335702 w 1335702"/>
                <a:gd name="connsiteY3" fmla="*/ 84817 h 848171"/>
                <a:gd name="connsiteX4" fmla="*/ 1335702 w 1335702"/>
                <a:gd name="connsiteY4" fmla="*/ 763354 h 848171"/>
                <a:gd name="connsiteX5" fmla="*/ 1250885 w 1335702"/>
                <a:gd name="connsiteY5" fmla="*/ 848171 h 848171"/>
                <a:gd name="connsiteX6" fmla="*/ 84817 w 1335702"/>
                <a:gd name="connsiteY6" fmla="*/ 848171 h 848171"/>
                <a:gd name="connsiteX7" fmla="*/ 0 w 1335702"/>
                <a:gd name="connsiteY7" fmla="*/ 763354 h 848171"/>
                <a:gd name="connsiteX8" fmla="*/ 0 w 1335702"/>
                <a:gd name="connsiteY8" fmla="*/ 84817 h 84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5702" h="848171">
                  <a:moveTo>
                    <a:pt x="0" y="84817"/>
                  </a:moveTo>
                  <a:cubicBezTo>
                    <a:pt x="0" y="37974"/>
                    <a:pt x="37974" y="0"/>
                    <a:pt x="84817" y="0"/>
                  </a:cubicBezTo>
                  <a:lnTo>
                    <a:pt x="1250885" y="0"/>
                  </a:lnTo>
                  <a:cubicBezTo>
                    <a:pt x="1297728" y="0"/>
                    <a:pt x="1335702" y="37974"/>
                    <a:pt x="1335702" y="84817"/>
                  </a:cubicBezTo>
                  <a:lnTo>
                    <a:pt x="1335702" y="763354"/>
                  </a:lnTo>
                  <a:cubicBezTo>
                    <a:pt x="1335702" y="810197"/>
                    <a:pt x="1297728" y="848171"/>
                    <a:pt x="1250885" y="848171"/>
                  </a:cubicBezTo>
                  <a:lnTo>
                    <a:pt x="84817" y="848171"/>
                  </a:lnTo>
                  <a:cubicBezTo>
                    <a:pt x="37974" y="848171"/>
                    <a:pt x="0" y="810197"/>
                    <a:pt x="0" y="763354"/>
                  </a:cubicBezTo>
                  <a:lnTo>
                    <a:pt x="0" y="84817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042" tIns="101042" rIns="101042" bIns="101042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0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মুক্ত শিকল হাইড্রোকার্বন</a:t>
              </a:r>
              <a:endParaRPr lang="en-US" sz="20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2497023" y="4171057"/>
              <a:ext cx="1335702" cy="848171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2645434" y="4312047"/>
              <a:ext cx="1335702" cy="848171"/>
            </a:xfrm>
            <a:custGeom>
              <a:avLst/>
              <a:gdLst>
                <a:gd name="connsiteX0" fmla="*/ 0 w 1335702"/>
                <a:gd name="connsiteY0" fmla="*/ 84817 h 848171"/>
                <a:gd name="connsiteX1" fmla="*/ 84817 w 1335702"/>
                <a:gd name="connsiteY1" fmla="*/ 0 h 848171"/>
                <a:gd name="connsiteX2" fmla="*/ 1250885 w 1335702"/>
                <a:gd name="connsiteY2" fmla="*/ 0 h 848171"/>
                <a:gd name="connsiteX3" fmla="*/ 1335702 w 1335702"/>
                <a:gd name="connsiteY3" fmla="*/ 84817 h 848171"/>
                <a:gd name="connsiteX4" fmla="*/ 1335702 w 1335702"/>
                <a:gd name="connsiteY4" fmla="*/ 763354 h 848171"/>
                <a:gd name="connsiteX5" fmla="*/ 1250885 w 1335702"/>
                <a:gd name="connsiteY5" fmla="*/ 848171 h 848171"/>
                <a:gd name="connsiteX6" fmla="*/ 84817 w 1335702"/>
                <a:gd name="connsiteY6" fmla="*/ 848171 h 848171"/>
                <a:gd name="connsiteX7" fmla="*/ 0 w 1335702"/>
                <a:gd name="connsiteY7" fmla="*/ 763354 h 848171"/>
                <a:gd name="connsiteX8" fmla="*/ 0 w 1335702"/>
                <a:gd name="connsiteY8" fmla="*/ 84817 h 84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5702" h="848171">
                  <a:moveTo>
                    <a:pt x="0" y="84817"/>
                  </a:moveTo>
                  <a:cubicBezTo>
                    <a:pt x="0" y="37974"/>
                    <a:pt x="37974" y="0"/>
                    <a:pt x="84817" y="0"/>
                  </a:cubicBezTo>
                  <a:lnTo>
                    <a:pt x="1250885" y="0"/>
                  </a:lnTo>
                  <a:cubicBezTo>
                    <a:pt x="1297728" y="0"/>
                    <a:pt x="1335702" y="37974"/>
                    <a:pt x="1335702" y="84817"/>
                  </a:cubicBezTo>
                  <a:lnTo>
                    <a:pt x="1335702" y="763354"/>
                  </a:lnTo>
                  <a:cubicBezTo>
                    <a:pt x="1335702" y="810197"/>
                    <a:pt x="1297728" y="848171"/>
                    <a:pt x="1250885" y="848171"/>
                  </a:cubicBezTo>
                  <a:lnTo>
                    <a:pt x="84817" y="848171"/>
                  </a:lnTo>
                  <a:cubicBezTo>
                    <a:pt x="37974" y="848171"/>
                    <a:pt x="0" y="810197"/>
                    <a:pt x="0" y="763354"/>
                  </a:cubicBezTo>
                  <a:lnTo>
                    <a:pt x="0" y="84817"/>
                  </a:lnTo>
                  <a:close/>
                </a:path>
              </a:pathLst>
            </a:cu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8662" tIns="108662" rIns="108662" bIns="108662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সম্পৃক্ত</a:t>
              </a:r>
              <a:r>
                <a:rPr lang="en-US" sz="22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2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হাইড্রোকার্বন</a:t>
              </a:r>
              <a:endParaRPr lang="en-US" sz="22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2497023" y="5407695"/>
              <a:ext cx="1335702" cy="848171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2645434" y="5548685"/>
              <a:ext cx="1335702" cy="848171"/>
            </a:xfrm>
            <a:custGeom>
              <a:avLst/>
              <a:gdLst>
                <a:gd name="connsiteX0" fmla="*/ 0 w 1335702"/>
                <a:gd name="connsiteY0" fmla="*/ 84817 h 848171"/>
                <a:gd name="connsiteX1" fmla="*/ 84817 w 1335702"/>
                <a:gd name="connsiteY1" fmla="*/ 0 h 848171"/>
                <a:gd name="connsiteX2" fmla="*/ 1250885 w 1335702"/>
                <a:gd name="connsiteY2" fmla="*/ 0 h 848171"/>
                <a:gd name="connsiteX3" fmla="*/ 1335702 w 1335702"/>
                <a:gd name="connsiteY3" fmla="*/ 84817 h 848171"/>
                <a:gd name="connsiteX4" fmla="*/ 1335702 w 1335702"/>
                <a:gd name="connsiteY4" fmla="*/ 763354 h 848171"/>
                <a:gd name="connsiteX5" fmla="*/ 1250885 w 1335702"/>
                <a:gd name="connsiteY5" fmla="*/ 848171 h 848171"/>
                <a:gd name="connsiteX6" fmla="*/ 84817 w 1335702"/>
                <a:gd name="connsiteY6" fmla="*/ 848171 h 848171"/>
                <a:gd name="connsiteX7" fmla="*/ 0 w 1335702"/>
                <a:gd name="connsiteY7" fmla="*/ 763354 h 848171"/>
                <a:gd name="connsiteX8" fmla="*/ 0 w 1335702"/>
                <a:gd name="connsiteY8" fmla="*/ 84817 h 84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5702" h="848171">
                  <a:moveTo>
                    <a:pt x="0" y="84817"/>
                  </a:moveTo>
                  <a:cubicBezTo>
                    <a:pt x="0" y="37974"/>
                    <a:pt x="37974" y="0"/>
                    <a:pt x="84817" y="0"/>
                  </a:cubicBezTo>
                  <a:lnTo>
                    <a:pt x="1250885" y="0"/>
                  </a:lnTo>
                  <a:cubicBezTo>
                    <a:pt x="1297728" y="0"/>
                    <a:pt x="1335702" y="37974"/>
                    <a:pt x="1335702" y="84817"/>
                  </a:cubicBezTo>
                  <a:lnTo>
                    <a:pt x="1335702" y="763354"/>
                  </a:lnTo>
                  <a:cubicBezTo>
                    <a:pt x="1335702" y="810197"/>
                    <a:pt x="1297728" y="848171"/>
                    <a:pt x="1250885" y="848171"/>
                  </a:cubicBezTo>
                  <a:lnTo>
                    <a:pt x="84817" y="848171"/>
                  </a:lnTo>
                  <a:cubicBezTo>
                    <a:pt x="37974" y="848171"/>
                    <a:pt x="0" y="810197"/>
                    <a:pt x="0" y="763354"/>
                  </a:cubicBezTo>
                  <a:lnTo>
                    <a:pt x="0" y="84817"/>
                  </a:lnTo>
                  <a:close/>
                </a:path>
              </a:pathLst>
            </a:cu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8662" tIns="108662" rIns="108662" bIns="108662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2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অ্যালকেন</a:t>
              </a:r>
              <a:endParaRPr lang="en-US" sz="22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4945811" y="4171057"/>
              <a:ext cx="1335702" cy="848171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7" name="Freeform 26"/>
            <p:cNvSpPr/>
            <p:nvPr/>
          </p:nvSpPr>
          <p:spPr>
            <a:xfrm>
              <a:off x="5094223" y="4312047"/>
              <a:ext cx="1335702" cy="848171"/>
            </a:xfrm>
            <a:custGeom>
              <a:avLst/>
              <a:gdLst>
                <a:gd name="connsiteX0" fmla="*/ 0 w 1335702"/>
                <a:gd name="connsiteY0" fmla="*/ 84817 h 848171"/>
                <a:gd name="connsiteX1" fmla="*/ 84817 w 1335702"/>
                <a:gd name="connsiteY1" fmla="*/ 0 h 848171"/>
                <a:gd name="connsiteX2" fmla="*/ 1250885 w 1335702"/>
                <a:gd name="connsiteY2" fmla="*/ 0 h 848171"/>
                <a:gd name="connsiteX3" fmla="*/ 1335702 w 1335702"/>
                <a:gd name="connsiteY3" fmla="*/ 84817 h 848171"/>
                <a:gd name="connsiteX4" fmla="*/ 1335702 w 1335702"/>
                <a:gd name="connsiteY4" fmla="*/ 763354 h 848171"/>
                <a:gd name="connsiteX5" fmla="*/ 1250885 w 1335702"/>
                <a:gd name="connsiteY5" fmla="*/ 848171 h 848171"/>
                <a:gd name="connsiteX6" fmla="*/ 84817 w 1335702"/>
                <a:gd name="connsiteY6" fmla="*/ 848171 h 848171"/>
                <a:gd name="connsiteX7" fmla="*/ 0 w 1335702"/>
                <a:gd name="connsiteY7" fmla="*/ 763354 h 848171"/>
                <a:gd name="connsiteX8" fmla="*/ 0 w 1335702"/>
                <a:gd name="connsiteY8" fmla="*/ 84817 h 84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5702" h="848171">
                  <a:moveTo>
                    <a:pt x="0" y="84817"/>
                  </a:moveTo>
                  <a:cubicBezTo>
                    <a:pt x="0" y="37974"/>
                    <a:pt x="37974" y="0"/>
                    <a:pt x="84817" y="0"/>
                  </a:cubicBezTo>
                  <a:lnTo>
                    <a:pt x="1250885" y="0"/>
                  </a:lnTo>
                  <a:cubicBezTo>
                    <a:pt x="1297728" y="0"/>
                    <a:pt x="1335702" y="37974"/>
                    <a:pt x="1335702" y="84817"/>
                  </a:cubicBezTo>
                  <a:lnTo>
                    <a:pt x="1335702" y="763354"/>
                  </a:lnTo>
                  <a:cubicBezTo>
                    <a:pt x="1335702" y="810197"/>
                    <a:pt x="1297728" y="848171"/>
                    <a:pt x="1250885" y="848171"/>
                  </a:cubicBezTo>
                  <a:lnTo>
                    <a:pt x="84817" y="848171"/>
                  </a:lnTo>
                  <a:cubicBezTo>
                    <a:pt x="37974" y="848171"/>
                    <a:pt x="0" y="810197"/>
                    <a:pt x="0" y="763354"/>
                  </a:cubicBezTo>
                  <a:lnTo>
                    <a:pt x="0" y="84817"/>
                  </a:lnTo>
                  <a:close/>
                </a:path>
              </a:pathLst>
            </a:cu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8662" tIns="108662" rIns="108662" bIns="108662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2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</a:t>
              </a:r>
              <a:r>
                <a:rPr lang="en-US" sz="22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সম্পৃক্ত</a:t>
              </a:r>
              <a:r>
                <a:rPr lang="en-US" sz="22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2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হাইড্রোকার্বন</a:t>
              </a:r>
              <a:endParaRPr lang="en-US" sz="22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4129548" y="5407695"/>
              <a:ext cx="1335702" cy="848171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9" name="Freeform 28"/>
            <p:cNvSpPr/>
            <p:nvPr/>
          </p:nvSpPr>
          <p:spPr>
            <a:xfrm>
              <a:off x="4277960" y="5548685"/>
              <a:ext cx="1335702" cy="848171"/>
            </a:xfrm>
            <a:custGeom>
              <a:avLst/>
              <a:gdLst>
                <a:gd name="connsiteX0" fmla="*/ 0 w 1335702"/>
                <a:gd name="connsiteY0" fmla="*/ 84817 h 848171"/>
                <a:gd name="connsiteX1" fmla="*/ 84817 w 1335702"/>
                <a:gd name="connsiteY1" fmla="*/ 0 h 848171"/>
                <a:gd name="connsiteX2" fmla="*/ 1250885 w 1335702"/>
                <a:gd name="connsiteY2" fmla="*/ 0 h 848171"/>
                <a:gd name="connsiteX3" fmla="*/ 1335702 w 1335702"/>
                <a:gd name="connsiteY3" fmla="*/ 84817 h 848171"/>
                <a:gd name="connsiteX4" fmla="*/ 1335702 w 1335702"/>
                <a:gd name="connsiteY4" fmla="*/ 763354 h 848171"/>
                <a:gd name="connsiteX5" fmla="*/ 1250885 w 1335702"/>
                <a:gd name="connsiteY5" fmla="*/ 848171 h 848171"/>
                <a:gd name="connsiteX6" fmla="*/ 84817 w 1335702"/>
                <a:gd name="connsiteY6" fmla="*/ 848171 h 848171"/>
                <a:gd name="connsiteX7" fmla="*/ 0 w 1335702"/>
                <a:gd name="connsiteY7" fmla="*/ 763354 h 848171"/>
                <a:gd name="connsiteX8" fmla="*/ 0 w 1335702"/>
                <a:gd name="connsiteY8" fmla="*/ 84817 h 84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5702" h="848171">
                  <a:moveTo>
                    <a:pt x="0" y="84817"/>
                  </a:moveTo>
                  <a:cubicBezTo>
                    <a:pt x="0" y="37974"/>
                    <a:pt x="37974" y="0"/>
                    <a:pt x="84817" y="0"/>
                  </a:cubicBezTo>
                  <a:lnTo>
                    <a:pt x="1250885" y="0"/>
                  </a:lnTo>
                  <a:cubicBezTo>
                    <a:pt x="1297728" y="0"/>
                    <a:pt x="1335702" y="37974"/>
                    <a:pt x="1335702" y="84817"/>
                  </a:cubicBezTo>
                  <a:lnTo>
                    <a:pt x="1335702" y="763354"/>
                  </a:lnTo>
                  <a:cubicBezTo>
                    <a:pt x="1335702" y="810197"/>
                    <a:pt x="1297728" y="848171"/>
                    <a:pt x="1250885" y="848171"/>
                  </a:cubicBezTo>
                  <a:lnTo>
                    <a:pt x="84817" y="848171"/>
                  </a:lnTo>
                  <a:cubicBezTo>
                    <a:pt x="37974" y="848171"/>
                    <a:pt x="0" y="810197"/>
                    <a:pt x="0" y="763354"/>
                  </a:cubicBezTo>
                  <a:lnTo>
                    <a:pt x="0" y="84817"/>
                  </a:lnTo>
                  <a:close/>
                </a:path>
              </a:pathLst>
            </a:cu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8662" tIns="108662" rIns="108662" bIns="108662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2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অ্যালকিন</a:t>
              </a:r>
              <a:endParaRPr lang="en-US" sz="2200" kern="1200" dirty="0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5762074" y="5407695"/>
              <a:ext cx="1335702" cy="848171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5910485" y="5548685"/>
              <a:ext cx="1335702" cy="848171"/>
            </a:xfrm>
            <a:custGeom>
              <a:avLst/>
              <a:gdLst>
                <a:gd name="connsiteX0" fmla="*/ 0 w 1335702"/>
                <a:gd name="connsiteY0" fmla="*/ 84817 h 848171"/>
                <a:gd name="connsiteX1" fmla="*/ 84817 w 1335702"/>
                <a:gd name="connsiteY1" fmla="*/ 0 h 848171"/>
                <a:gd name="connsiteX2" fmla="*/ 1250885 w 1335702"/>
                <a:gd name="connsiteY2" fmla="*/ 0 h 848171"/>
                <a:gd name="connsiteX3" fmla="*/ 1335702 w 1335702"/>
                <a:gd name="connsiteY3" fmla="*/ 84817 h 848171"/>
                <a:gd name="connsiteX4" fmla="*/ 1335702 w 1335702"/>
                <a:gd name="connsiteY4" fmla="*/ 763354 h 848171"/>
                <a:gd name="connsiteX5" fmla="*/ 1250885 w 1335702"/>
                <a:gd name="connsiteY5" fmla="*/ 848171 h 848171"/>
                <a:gd name="connsiteX6" fmla="*/ 84817 w 1335702"/>
                <a:gd name="connsiteY6" fmla="*/ 848171 h 848171"/>
                <a:gd name="connsiteX7" fmla="*/ 0 w 1335702"/>
                <a:gd name="connsiteY7" fmla="*/ 763354 h 848171"/>
                <a:gd name="connsiteX8" fmla="*/ 0 w 1335702"/>
                <a:gd name="connsiteY8" fmla="*/ 84817 h 84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5702" h="848171">
                  <a:moveTo>
                    <a:pt x="0" y="84817"/>
                  </a:moveTo>
                  <a:cubicBezTo>
                    <a:pt x="0" y="37974"/>
                    <a:pt x="37974" y="0"/>
                    <a:pt x="84817" y="0"/>
                  </a:cubicBezTo>
                  <a:lnTo>
                    <a:pt x="1250885" y="0"/>
                  </a:lnTo>
                  <a:cubicBezTo>
                    <a:pt x="1297728" y="0"/>
                    <a:pt x="1335702" y="37974"/>
                    <a:pt x="1335702" y="84817"/>
                  </a:cubicBezTo>
                  <a:lnTo>
                    <a:pt x="1335702" y="763354"/>
                  </a:lnTo>
                  <a:cubicBezTo>
                    <a:pt x="1335702" y="810197"/>
                    <a:pt x="1297728" y="848171"/>
                    <a:pt x="1250885" y="848171"/>
                  </a:cubicBezTo>
                  <a:lnTo>
                    <a:pt x="84817" y="848171"/>
                  </a:lnTo>
                  <a:cubicBezTo>
                    <a:pt x="37974" y="848171"/>
                    <a:pt x="0" y="810197"/>
                    <a:pt x="0" y="763354"/>
                  </a:cubicBezTo>
                  <a:lnTo>
                    <a:pt x="0" y="84817"/>
                  </a:lnTo>
                  <a:close/>
                </a:path>
              </a:pathLst>
            </a:cu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8662" tIns="108662" rIns="108662" bIns="108662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2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অ্যালকাইন</a:t>
              </a:r>
              <a:endParaRPr lang="en-US" sz="2200" kern="1200" dirty="0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7394599" y="2934418"/>
              <a:ext cx="1335702" cy="848171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543011" y="3075409"/>
              <a:ext cx="1335702" cy="848171"/>
            </a:xfrm>
            <a:custGeom>
              <a:avLst/>
              <a:gdLst>
                <a:gd name="connsiteX0" fmla="*/ 0 w 1335702"/>
                <a:gd name="connsiteY0" fmla="*/ 84817 h 848171"/>
                <a:gd name="connsiteX1" fmla="*/ 84817 w 1335702"/>
                <a:gd name="connsiteY1" fmla="*/ 0 h 848171"/>
                <a:gd name="connsiteX2" fmla="*/ 1250885 w 1335702"/>
                <a:gd name="connsiteY2" fmla="*/ 0 h 848171"/>
                <a:gd name="connsiteX3" fmla="*/ 1335702 w 1335702"/>
                <a:gd name="connsiteY3" fmla="*/ 84817 h 848171"/>
                <a:gd name="connsiteX4" fmla="*/ 1335702 w 1335702"/>
                <a:gd name="connsiteY4" fmla="*/ 763354 h 848171"/>
                <a:gd name="connsiteX5" fmla="*/ 1250885 w 1335702"/>
                <a:gd name="connsiteY5" fmla="*/ 848171 h 848171"/>
                <a:gd name="connsiteX6" fmla="*/ 84817 w 1335702"/>
                <a:gd name="connsiteY6" fmla="*/ 848171 h 848171"/>
                <a:gd name="connsiteX7" fmla="*/ 0 w 1335702"/>
                <a:gd name="connsiteY7" fmla="*/ 763354 h 848171"/>
                <a:gd name="connsiteX8" fmla="*/ 0 w 1335702"/>
                <a:gd name="connsiteY8" fmla="*/ 84817 h 84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5702" h="848171">
                  <a:moveTo>
                    <a:pt x="0" y="84817"/>
                  </a:moveTo>
                  <a:cubicBezTo>
                    <a:pt x="0" y="37974"/>
                    <a:pt x="37974" y="0"/>
                    <a:pt x="84817" y="0"/>
                  </a:cubicBezTo>
                  <a:lnTo>
                    <a:pt x="1250885" y="0"/>
                  </a:lnTo>
                  <a:cubicBezTo>
                    <a:pt x="1297728" y="0"/>
                    <a:pt x="1335702" y="37974"/>
                    <a:pt x="1335702" y="84817"/>
                  </a:cubicBezTo>
                  <a:lnTo>
                    <a:pt x="1335702" y="763354"/>
                  </a:lnTo>
                  <a:cubicBezTo>
                    <a:pt x="1335702" y="810197"/>
                    <a:pt x="1297728" y="848171"/>
                    <a:pt x="1250885" y="848171"/>
                  </a:cubicBezTo>
                  <a:lnTo>
                    <a:pt x="84817" y="848171"/>
                  </a:lnTo>
                  <a:cubicBezTo>
                    <a:pt x="37974" y="848171"/>
                    <a:pt x="0" y="810197"/>
                    <a:pt x="0" y="763354"/>
                  </a:cubicBezTo>
                  <a:lnTo>
                    <a:pt x="0" y="84817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042" tIns="101042" rIns="101042" bIns="101042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0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বদ্ধ শিকল হাইড্রোকার্বন</a:t>
              </a:r>
              <a:endParaRPr lang="en-US" sz="20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6578337" y="4171057"/>
              <a:ext cx="1335702" cy="848171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6726748" y="4312047"/>
              <a:ext cx="1335702" cy="848171"/>
            </a:xfrm>
            <a:custGeom>
              <a:avLst/>
              <a:gdLst>
                <a:gd name="connsiteX0" fmla="*/ 0 w 1335702"/>
                <a:gd name="connsiteY0" fmla="*/ 84817 h 848171"/>
                <a:gd name="connsiteX1" fmla="*/ 84817 w 1335702"/>
                <a:gd name="connsiteY1" fmla="*/ 0 h 848171"/>
                <a:gd name="connsiteX2" fmla="*/ 1250885 w 1335702"/>
                <a:gd name="connsiteY2" fmla="*/ 0 h 848171"/>
                <a:gd name="connsiteX3" fmla="*/ 1335702 w 1335702"/>
                <a:gd name="connsiteY3" fmla="*/ 84817 h 848171"/>
                <a:gd name="connsiteX4" fmla="*/ 1335702 w 1335702"/>
                <a:gd name="connsiteY4" fmla="*/ 763354 h 848171"/>
                <a:gd name="connsiteX5" fmla="*/ 1250885 w 1335702"/>
                <a:gd name="connsiteY5" fmla="*/ 848171 h 848171"/>
                <a:gd name="connsiteX6" fmla="*/ 84817 w 1335702"/>
                <a:gd name="connsiteY6" fmla="*/ 848171 h 848171"/>
                <a:gd name="connsiteX7" fmla="*/ 0 w 1335702"/>
                <a:gd name="connsiteY7" fmla="*/ 763354 h 848171"/>
                <a:gd name="connsiteX8" fmla="*/ 0 w 1335702"/>
                <a:gd name="connsiteY8" fmla="*/ 84817 h 84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5702" h="848171">
                  <a:moveTo>
                    <a:pt x="0" y="84817"/>
                  </a:moveTo>
                  <a:cubicBezTo>
                    <a:pt x="0" y="37974"/>
                    <a:pt x="37974" y="0"/>
                    <a:pt x="84817" y="0"/>
                  </a:cubicBezTo>
                  <a:lnTo>
                    <a:pt x="1250885" y="0"/>
                  </a:lnTo>
                  <a:cubicBezTo>
                    <a:pt x="1297728" y="0"/>
                    <a:pt x="1335702" y="37974"/>
                    <a:pt x="1335702" y="84817"/>
                  </a:cubicBezTo>
                  <a:lnTo>
                    <a:pt x="1335702" y="763354"/>
                  </a:lnTo>
                  <a:cubicBezTo>
                    <a:pt x="1335702" y="810197"/>
                    <a:pt x="1297728" y="848171"/>
                    <a:pt x="1250885" y="848171"/>
                  </a:cubicBezTo>
                  <a:lnTo>
                    <a:pt x="84817" y="848171"/>
                  </a:lnTo>
                  <a:cubicBezTo>
                    <a:pt x="37974" y="848171"/>
                    <a:pt x="0" y="810197"/>
                    <a:pt x="0" y="763354"/>
                  </a:cubicBezTo>
                  <a:lnTo>
                    <a:pt x="0" y="84817"/>
                  </a:lnTo>
                  <a:close/>
                </a:path>
              </a:pathLst>
            </a:cu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042" tIns="101042" rIns="101042" bIns="101042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সম্পৃক্ত</a:t>
              </a:r>
              <a:r>
                <a:rPr lang="en-US" sz="20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0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বদ্ধ শিকল হাইড্রোকার্বন</a:t>
              </a:r>
              <a:endParaRPr lang="en-US" sz="20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8210862" y="4171057"/>
              <a:ext cx="1335702" cy="848171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7" name="Freeform 36"/>
            <p:cNvSpPr/>
            <p:nvPr/>
          </p:nvSpPr>
          <p:spPr>
            <a:xfrm>
              <a:off x="8359273" y="4312047"/>
              <a:ext cx="1335702" cy="848171"/>
            </a:xfrm>
            <a:custGeom>
              <a:avLst/>
              <a:gdLst>
                <a:gd name="connsiteX0" fmla="*/ 0 w 1335702"/>
                <a:gd name="connsiteY0" fmla="*/ 84817 h 848171"/>
                <a:gd name="connsiteX1" fmla="*/ 84817 w 1335702"/>
                <a:gd name="connsiteY1" fmla="*/ 0 h 848171"/>
                <a:gd name="connsiteX2" fmla="*/ 1250885 w 1335702"/>
                <a:gd name="connsiteY2" fmla="*/ 0 h 848171"/>
                <a:gd name="connsiteX3" fmla="*/ 1335702 w 1335702"/>
                <a:gd name="connsiteY3" fmla="*/ 84817 h 848171"/>
                <a:gd name="connsiteX4" fmla="*/ 1335702 w 1335702"/>
                <a:gd name="connsiteY4" fmla="*/ 763354 h 848171"/>
                <a:gd name="connsiteX5" fmla="*/ 1250885 w 1335702"/>
                <a:gd name="connsiteY5" fmla="*/ 848171 h 848171"/>
                <a:gd name="connsiteX6" fmla="*/ 84817 w 1335702"/>
                <a:gd name="connsiteY6" fmla="*/ 848171 h 848171"/>
                <a:gd name="connsiteX7" fmla="*/ 0 w 1335702"/>
                <a:gd name="connsiteY7" fmla="*/ 763354 h 848171"/>
                <a:gd name="connsiteX8" fmla="*/ 0 w 1335702"/>
                <a:gd name="connsiteY8" fmla="*/ 84817 h 84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5702" h="848171">
                  <a:moveTo>
                    <a:pt x="0" y="84817"/>
                  </a:moveTo>
                  <a:cubicBezTo>
                    <a:pt x="0" y="37974"/>
                    <a:pt x="37974" y="0"/>
                    <a:pt x="84817" y="0"/>
                  </a:cubicBezTo>
                  <a:lnTo>
                    <a:pt x="1250885" y="0"/>
                  </a:lnTo>
                  <a:cubicBezTo>
                    <a:pt x="1297728" y="0"/>
                    <a:pt x="1335702" y="37974"/>
                    <a:pt x="1335702" y="84817"/>
                  </a:cubicBezTo>
                  <a:lnTo>
                    <a:pt x="1335702" y="763354"/>
                  </a:lnTo>
                  <a:cubicBezTo>
                    <a:pt x="1335702" y="810197"/>
                    <a:pt x="1297728" y="848171"/>
                    <a:pt x="1250885" y="848171"/>
                  </a:cubicBezTo>
                  <a:lnTo>
                    <a:pt x="84817" y="848171"/>
                  </a:lnTo>
                  <a:cubicBezTo>
                    <a:pt x="37974" y="848171"/>
                    <a:pt x="0" y="810197"/>
                    <a:pt x="0" y="763354"/>
                  </a:cubicBezTo>
                  <a:lnTo>
                    <a:pt x="0" y="84817"/>
                  </a:lnTo>
                  <a:close/>
                </a:path>
              </a:pathLst>
            </a:cu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042" tIns="101042" rIns="101042" bIns="101042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অসম্পৃক্ত</a:t>
              </a:r>
              <a:r>
                <a:rPr lang="en-US" sz="20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0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বদ্ধ শিকল  হাইড্রোকার্বন</a:t>
              </a:r>
              <a:endParaRPr lang="en-US" sz="20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7190534" y="1697780"/>
              <a:ext cx="1335702" cy="848171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9" name="Freeform 38"/>
            <p:cNvSpPr/>
            <p:nvPr/>
          </p:nvSpPr>
          <p:spPr>
            <a:xfrm>
              <a:off x="7338945" y="1838771"/>
              <a:ext cx="1335702" cy="848171"/>
            </a:xfrm>
            <a:custGeom>
              <a:avLst/>
              <a:gdLst>
                <a:gd name="connsiteX0" fmla="*/ 0 w 1335702"/>
                <a:gd name="connsiteY0" fmla="*/ 84817 h 848171"/>
                <a:gd name="connsiteX1" fmla="*/ 84817 w 1335702"/>
                <a:gd name="connsiteY1" fmla="*/ 0 h 848171"/>
                <a:gd name="connsiteX2" fmla="*/ 1250885 w 1335702"/>
                <a:gd name="connsiteY2" fmla="*/ 0 h 848171"/>
                <a:gd name="connsiteX3" fmla="*/ 1335702 w 1335702"/>
                <a:gd name="connsiteY3" fmla="*/ 84817 h 848171"/>
                <a:gd name="connsiteX4" fmla="*/ 1335702 w 1335702"/>
                <a:gd name="connsiteY4" fmla="*/ 763354 h 848171"/>
                <a:gd name="connsiteX5" fmla="*/ 1250885 w 1335702"/>
                <a:gd name="connsiteY5" fmla="*/ 848171 h 848171"/>
                <a:gd name="connsiteX6" fmla="*/ 84817 w 1335702"/>
                <a:gd name="connsiteY6" fmla="*/ 848171 h 848171"/>
                <a:gd name="connsiteX7" fmla="*/ 0 w 1335702"/>
                <a:gd name="connsiteY7" fmla="*/ 763354 h 848171"/>
                <a:gd name="connsiteX8" fmla="*/ 0 w 1335702"/>
                <a:gd name="connsiteY8" fmla="*/ 84817 h 84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5702" h="848171">
                  <a:moveTo>
                    <a:pt x="0" y="84817"/>
                  </a:moveTo>
                  <a:cubicBezTo>
                    <a:pt x="0" y="37974"/>
                    <a:pt x="37974" y="0"/>
                    <a:pt x="84817" y="0"/>
                  </a:cubicBezTo>
                  <a:lnTo>
                    <a:pt x="1250885" y="0"/>
                  </a:lnTo>
                  <a:cubicBezTo>
                    <a:pt x="1297728" y="0"/>
                    <a:pt x="1335702" y="37974"/>
                    <a:pt x="1335702" y="84817"/>
                  </a:cubicBezTo>
                  <a:lnTo>
                    <a:pt x="1335702" y="763354"/>
                  </a:lnTo>
                  <a:cubicBezTo>
                    <a:pt x="1335702" y="810197"/>
                    <a:pt x="1297728" y="848171"/>
                    <a:pt x="1250885" y="848171"/>
                  </a:cubicBezTo>
                  <a:lnTo>
                    <a:pt x="84817" y="848171"/>
                  </a:lnTo>
                  <a:cubicBezTo>
                    <a:pt x="37974" y="848171"/>
                    <a:pt x="0" y="810197"/>
                    <a:pt x="0" y="763354"/>
                  </a:cubicBezTo>
                  <a:lnTo>
                    <a:pt x="0" y="84817"/>
                  </a:lnTo>
                  <a:close/>
                </a:path>
              </a:pathLst>
            </a:custGeom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042" tIns="101042" rIns="101042" bIns="101042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0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অ্যারোমেটিক হাইড্রোকার্বন</a:t>
              </a:r>
              <a:endParaRPr lang="en-US" sz="20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5779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457200"/>
            <a:ext cx="11082337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হাইড্রোকার্বন </a:t>
            </a:r>
            <a:r>
              <a:rPr lang="en-US" sz="4000" dirty="0" smtClean="0">
                <a:solidFill>
                  <a:srgbClr val="FF0000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(Hydrocarbons)</a:t>
            </a:r>
            <a:endParaRPr lang="en-US" sz="40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solidFill>
                  <a:srgbClr val="FF0000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অ্যারোমেটিক </a:t>
            </a:r>
            <a:r>
              <a:rPr lang="bn-IN" sz="3200" dirty="0">
                <a:solidFill>
                  <a:srgbClr val="FF0000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হাইড্রোকার্বন</a:t>
            </a:r>
          </a:p>
          <a:p>
            <a:r>
              <a:rPr lang="bn-IN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গ্রীক শব্দ অ্যারোমা </a:t>
            </a:r>
            <a:r>
              <a:rPr lang="en-US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(Aroma)</a:t>
            </a:r>
            <a:r>
              <a:rPr lang="bn-IN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 থেকে </a:t>
            </a:r>
            <a:r>
              <a:rPr lang="bn-IN" sz="3200" dirty="0">
                <a:latin typeface="Agency FB" panose="020B0503020202020204" pitchFamily="34" charset="0"/>
                <a:cs typeface="NikoshBAN" panose="02000000000000000000" pitchFamily="2" charset="0"/>
              </a:rPr>
              <a:t>অ্যারোমেটিক</a:t>
            </a:r>
            <a:r>
              <a:rPr lang="bn-IN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 শব্দটি এসেছে।</a:t>
            </a:r>
            <a:r>
              <a:rPr lang="en-US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অ্যারোমেটিক কথাটির অর্থ সুগন্ধ। এ হাইড্রোকার্বন মূলত সুগন্ধি যুক্ত ছিল তাই এ নাম করন ছিল।</a:t>
            </a:r>
          </a:p>
          <a:p>
            <a:r>
              <a:rPr lang="bn-IN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অ্যারোমেটিক যৌগগুলো সাধারণত </a:t>
            </a:r>
            <a:r>
              <a:rPr lang="en-US" sz="3200" dirty="0">
                <a:latin typeface="Agency FB" panose="020B0503020202020204" pitchFamily="34" charset="0"/>
                <a:cs typeface="NikoshBAN" panose="02000000000000000000" pitchFamily="2" charset="0"/>
              </a:rPr>
              <a:t>5,6 </a:t>
            </a:r>
            <a:r>
              <a:rPr lang="bn-IN" sz="3200" dirty="0">
                <a:latin typeface="Agency FB" panose="020B0503020202020204" pitchFamily="34" charset="0"/>
                <a:cs typeface="NikoshBAN" panose="02000000000000000000" pitchFamily="2" charset="0"/>
              </a:rPr>
              <a:t>কিংবা</a:t>
            </a:r>
            <a:r>
              <a:rPr lang="en-US" sz="3200" dirty="0">
                <a:latin typeface="Agency FB" panose="020B0503020202020204" pitchFamily="34" charset="0"/>
                <a:cs typeface="NikoshBAN" panose="02000000000000000000" pitchFamily="2" charset="0"/>
              </a:rPr>
              <a:t> 7 </a:t>
            </a:r>
            <a:r>
              <a:rPr lang="bn-IN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সদস্যের সমতলীয় যৌগ।</a:t>
            </a:r>
          </a:p>
          <a:p>
            <a:r>
              <a:rPr lang="bn-IN" sz="3200" dirty="0">
                <a:latin typeface="Agency FB" panose="020B0503020202020204" pitchFamily="34" charset="0"/>
                <a:cs typeface="NikoshBAN" panose="02000000000000000000" pitchFamily="2" charset="0"/>
              </a:rPr>
              <a:t>অ্যারোমেটিক </a:t>
            </a:r>
            <a:r>
              <a:rPr lang="bn-IN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যৌগগুলোতে একান্তর দ্বিবন্ধন বিদ্যমান থাকে।</a:t>
            </a:r>
          </a:p>
          <a:p>
            <a:r>
              <a:rPr lang="bn-IN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যেমন- বেনজিন </a:t>
            </a:r>
            <a:r>
              <a:rPr lang="en-US" sz="3200" dirty="0">
                <a:latin typeface="Agency FB" panose="020B0503020202020204" pitchFamily="34" charset="0"/>
                <a:cs typeface="NikoshBAN" panose="02000000000000000000" pitchFamily="2" charset="0"/>
              </a:rPr>
              <a:t>(</a:t>
            </a:r>
            <a:r>
              <a:rPr lang="en-US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C</a:t>
            </a:r>
            <a:r>
              <a:rPr lang="en-US" sz="3200" baseline="-250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6</a:t>
            </a:r>
            <a:r>
              <a:rPr lang="en-US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H</a:t>
            </a:r>
            <a:r>
              <a:rPr lang="en-US" sz="3200" baseline="-250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6</a:t>
            </a:r>
            <a:r>
              <a:rPr lang="en-US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),</a:t>
            </a:r>
            <a:r>
              <a:rPr lang="bn-IN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 ন্যাপথালিন </a:t>
            </a:r>
            <a:r>
              <a:rPr lang="en-US" sz="3200" dirty="0">
                <a:latin typeface="Agency FB" panose="020B0503020202020204" pitchFamily="34" charset="0"/>
                <a:cs typeface="NikoshBAN" panose="02000000000000000000" pitchFamily="2" charset="0"/>
              </a:rPr>
              <a:t>(</a:t>
            </a:r>
            <a:r>
              <a:rPr lang="en-US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C</a:t>
            </a:r>
            <a:r>
              <a:rPr lang="en-US" sz="3200" baseline="-250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10</a:t>
            </a:r>
            <a:r>
              <a:rPr lang="en-US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H</a:t>
            </a:r>
            <a:r>
              <a:rPr lang="en-US" sz="3200" baseline="-250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8</a:t>
            </a:r>
            <a:r>
              <a:rPr lang="en-US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)</a:t>
            </a:r>
            <a:r>
              <a:rPr lang="bn-IN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09600" y="461144"/>
            <a:ext cx="10972800" cy="5939656"/>
            <a:chOff x="2497023" y="257384"/>
            <a:chExt cx="7197952" cy="6139472"/>
          </a:xfrm>
        </p:grpSpPr>
        <p:sp>
          <p:nvSpPr>
            <p:cNvPr id="5" name="Freeform 4"/>
            <p:cNvSpPr/>
            <p:nvPr/>
          </p:nvSpPr>
          <p:spPr>
            <a:xfrm>
              <a:off x="7042122" y="1309314"/>
              <a:ext cx="816262" cy="38846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64728"/>
                  </a:lnTo>
                  <a:lnTo>
                    <a:pt x="816262" y="264728"/>
                  </a:lnTo>
                  <a:lnTo>
                    <a:pt x="816262" y="388466"/>
                  </a:lnTo>
                </a:path>
              </a:pathLst>
            </a:custGeom>
            <a:noFill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Freeform 5"/>
            <p:cNvSpPr/>
            <p:nvPr/>
          </p:nvSpPr>
          <p:spPr>
            <a:xfrm>
              <a:off x="8062451" y="3782590"/>
              <a:ext cx="816262" cy="38846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64728"/>
                  </a:lnTo>
                  <a:lnTo>
                    <a:pt x="816262" y="264728"/>
                  </a:lnTo>
                  <a:lnTo>
                    <a:pt x="816262" y="388466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Freeform 6"/>
            <p:cNvSpPr/>
            <p:nvPr/>
          </p:nvSpPr>
          <p:spPr>
            <a:xfrm>
              <a:off x="7246188" y="3782590"/>
              <a:ext cx="816262" cy="38846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816262" y="0"/>
                  </a:moveTo>
                  <a:lnTo>
                    <a:pt x="816262" y="264728"/>
                  </a:lnTo>
                  <a:lnTo>
                    <a:pt x="0" y="264728"/>
                  </a:lnTo>
                  <a:lnTo>
                    <a:pt x="0" y="388466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Freeform 7"/>
            <p:cNvSpPr/>
            <p:nvPr/>
          </p:nvSpPr>
          <p:spPr>
            <a:xfrm>
              <a:off x="6225859" y="2545952"/>
              <a:ext cx="1836591" cy="38846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64728"/>
                  </a:lnTo>
                  <a:lnTo>
                    <a:pt x="1836591" y="264728"/>
                  </a:lnTo>
                  <a:lnTo>
                    <a:pt x="1836591" y="388466"/>
                  </a:lnTo>
                </a:path>
              </a:pathLst>
            </a:custGeom>
            <a:no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Freeform 8"/>
            <p:cNvSpPr/>
            <p:nvPr/>
          </p:nvSpPr>
          <p:spPr>
            <a:xfrm>
              <a:off x="5613662" y="5019228"/>
              <a:ext cx="816262" cy="38846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64728"/>
                  </a:lnTo>
                  <a:lnTo>
                    <a:pt x="816262" y="264728"/>
                  </a:lnTo>
                  <a:lnTo>
                    <a:pt x="816262" y="388466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4797400" y="5019228"/>
              <a:ext cx="816262" cy="38846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816262" y="0"/>
                  </a:moveTo>
                  <a:lnTo>
                    <a:pt x="816262" y="264728"/>
                  </a:lnTo>
                  <a:lnTo>
                    <a:pt x="0" y="264728"/>
                  </a:lnTo>
                  <a:lnTo>
                    <a:pt x="0" y="388466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4389268" y="3782590"/>
              <a:ext cx="1224394" cy="38846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64728"/>
                  </a:lnTo>
                  <a:lnTo>
                    <a:pt x="1224394" y="264728"/>
                  </a:lnTo>
                  <a:lnTo>
                    <a:pt x="1224394" y="388466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3119154" y="5019228"/>
              <a:ext cx="91440" cy="38846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388466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3164874" y="3782590"/>
              <a:ext cx="1224394" cy="38846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224394" y="0"/>
                  </a:moveTo>
                  <a:lnTo>
                    <a:pt x="1224394" y="264728"/>
                  </a:lnTo>
                  <a:lnTo>
                    <a:pt x="0" y="264728"/>
                  </a:lnTo>
                  <a:lnTo>
                    <a:pt x="0" y="388466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4389268" y="2545952"/>
              <a:ext cx="1836591" cy="38846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836591" y="0"/>
                  </a:moveTo>
                  <a:lnTo>
                    <a:pt x="1836591" y="264728"/>
                  </a:lnTo>
                  <a:lnTo>
                    <a:pt x="0" y="264728"/>
                  </a:lnTo>
                  <a:lnTo>
                    <a:pt x="0" y="388466"/>
                  </a:lnTo>
                </a:path>
              </a:pathLst>
            </a:custGeom>
            <a:no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6225859" y="1309314"/>
              <a:ext cx="816262" cy="38846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816262" y="0"/>
                  </a:moveTo>
                  <a:lnTo>
                    <a:pt x="816262" y="264728"/>
                  </a:lnTo>
                  <a:lnTo>
                    <a:pt x="0" y="264728"/>
                  </a:lnTo>
                  <a:lnTo>
                    <a:pt x="0" y="388466"/>
                  </a:lnTo>
                </a:path>
              </a:pathLst>
            </a:custGeom>
            <a:noFill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Rounded Rectangle 15"/>
            <p:cNvSpPr/>
            <p:nvPr/>
          </p:nvSpPr>
          <p:spPr>
            <a:xfrm>
              <a:off x="3932417" y="257384"/>
              <a:ext cx="3981622" cy="848171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7" name="Freeform 16"/>
            <p:cNvSpPr/>
            <p:nvPr/>
          </p:nvSpPr>
          <p:spPr>
            <a:xfrm>
              <a:off x="4052389" y="442776"/>
              <a:ext cx="3981622" cy="848171"/>
            </a:xfrm>
            <a:custGeom>
              <a:avLst/>
              <a:gdLst>
                <a:gd name="connsiteX0" fmla="*/ 0 w 3981622"/>
                <a:gd name="connsiteY0" fmla="*/ 84817 h 848171"/>
                <a:gd name="connsiteX1" fmla="*/ 84817 w 3981622"/>
                <a:gd name="connsiteY1" fmla="*/ 0 h 848171"/>
                <a:gd name="connsiteX2" fmla="*/ 3896805 w 3981622"/>
                <a:gd name="connsiteY2" fmla="*/ 0 h 848171"/>
                <a:gd name="connsiteX3" fmla="*/ 3981622 w 3981622"/>
                <a:gd name="connsiteY3" fmla="*/ 84817 h 848171"/>
                <a:gd name="connsiteX4" fmla="*/ 3981622 w 3981622"/>
                <a:gd name="connsiteY4" fmla="*/ 763354 h 848171"/>
                <a:gd name="connsiteX5" fmla="*/ 3896805 w 3981622"/>
                <a:gd name="connsiteY5" fmla="*/ 848171 h 848171"/>
                <a:gd name="connsiteX6" fmla="*/ 84817 w 3981622"/>
                <a:gd name="connsiteY6" fmla="*/ 848171 h 848171"/>
                <a:gd name="connsiteX7" fmla="*/ 0 w 3981622"/>
                <a:gd name="connsiteY7" fmla="*/ 763354 h 848171"/>
                <a:gd name="connsiteX8" fmla="*/ 0 w 3981622"/>
                <a:gd name="connsiteY8" fmla="*/ 84817 h 84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81622" h="848171">
                  <a:moveTo>
                    <a:pt x="0" y="84817"/>
                  </a:moveTo>
                  <a:cubicBezTo>
                    <a:pt x="0" y="37974"/>
                    <a:pt x="37974" y="0"/>
                    <a:pt x="84817" y="0"/>
                  </a:cubicBezTo>
                  <a:lnTo>
                    <a:pt x="3896805" y="0"/>
                  </a:lnTo>
                  <a:cubicBezTo>
                    <a:pt x="3943648" y="0"/>
                    <a:pt x="3981622" y="37974"/>
                    <a:pt x="3981622" y="84817"/>
                  </a:cubicBezTo>
                  <a:lnTo>
                    <a:pt x="3981622" y="763354"/>
                  </a:lnTo>
                  <a:cubicBezTo>
                    <a:pt x="3981622" y="810197"/>
                    <a:pt x="3943648" y="848171"/>
                    <a:pt x="3896805" y="848171"/>
                  </a:cubicBezTo>
                  <a:lnTo>
                    <a:pt x="84817" y="848171"/>
                  </a:lnTo>
                  <a:cubicBezTo>
                    <a:pt x="37974" y="848171"/>
                    <a:pt x="0" y="810197"/>
                    <a:pt x="0" y="763354"/>
                  </a:cubicBezTo>
                  <a:lnTo>
                    <a:pt x="0" y="84817"/>
                  </a:lnTo>
                  <a:close/>
                </a:path>
              </a:pathLst>
            </a:custGeom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2002" tIns="162002" rIns="162002" bIns="162002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36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হাইড্রোকার্বন</a:t>
              </a:r>
              <a:endParaRPr lang="en-US" sz="36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5558008" y="1697780"/>
              <a:ext cx="1335702" cy="848171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9" name="Freeform 18"/>
            <p:cNvSpPr/>
            <p:nvPr/>
          </p:nvSpPr>
          <p:spPr>
            <a:xfrm>
              <a:off x="5706420" y="1838771"/>
              <a:ext cx="1335702" cy="848171"/>
            </a:xfrm>
            <a:custGeom>
              <a:avLst/>
              <a:gdLst>
                <a:gd name="connsiteX0" fmla="*/ 0 w 1335702"/>
                <a:gd name="connsiteY0" fmla="*/ 84817 h 848171"/>
                <a:gd name="connsiteX1" fmla="*/ 84817 w 1335702"/>
                <a:gd name="connsiteY1" fmla="*/ 0 h 848171"/>
                <a:gd name="connsiteX2" fmla="*/ 1250885 w 1335702"/>
                <a:gd name="connsiteY2" fmla="*/ 0 h 848171"/>
                <a:gd name="connsiteX3" fmla="*/ 1335702 w 1335702"/>
                <a:gd name="connsiteY3" fmla="*/ 84817 h 848171"/>
                <a:gd name="connsiteX4" fmla="*/ 1335702 w 1335702"/>
                <a:gd name="connsiteY4" fmla="*/ 763354 h 848171"/>
                <a:gd name="connsiteX5" fmla="*/ 1250885 w 1335702"/>
                <a:gd name="connsiteY5" fmla="*/ 848171 h 848171"/>
                <a:gd name="connsiteX6" fmla="*/ 84817 w 1335702"/>
                <a:gd name="connsiteY6" fmla="*/ 848171 h 848171"/>
                <a:gd name="connsiteX7" fmla="*/ 0 w 1335702"/>
                <a:gd name="connsiteY7" fmla="*/ 763354 h 848171"/>
                <a:gd name="connsiteX8" fmla="*/ 0 w 1335702"/>
                <a:gd name="connsiteY8" fmla="*/ 84817 h 84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5702" h="848171">
                  <a:moveTo>
                    <a:pt x="0" y="84817"/>
                  </a:moveTo>
                  <a:cubicBezTo>
                    <a:pt x="0" y="37974"/>
                    <a:pt x="37974" y="0"/>
                    <a:pt x="84817" y="0"/>
                  </a:cubicBezTo>
                  <a:lnTo>
                    <a:pt x="1250885" y="0"/>
                  </a:lnTo>
                  <a:cubicBezTo>
                    <a:pt x="1297728" y="0"/>
                    <a:pt x="1335702" y="37974"/>
                    <a:pt x="1335702" y="84817"/>
                  </a:cubicBezTo>
                  <a:lnTo>
                    <a:pt x="1335702" y="763354"/>
                  </a:lnTo>
                  <a:cubicBezTo>
                    <a:pt x="1335702" y="810197"/>
                    <a:pt x="1297728" y="848171"/>
                    <a:pt x="1250885" y="848171"/>
                  </a:cubicBezTo>
                  <a:lnTo>
                    <a:pt x="84817" y="848171"/>
                  </a:lnTo>
                  <a:cubicBezTo>
                    <a:pt x="37974" y="848171"/>
                    <a:pt x="0" y="810197"/>
                    <a:pt x="0" y="763354"/>
                  </a:cubicBezTo>
                  <a:lnTo>
                    <a:pt x="0" y="84817"/>
                  </a:lnTo>
                  <a:close/>
                </a:path>
              </a:pathLst>
            </a:custGeom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042" tIns="101042" rIns="101042" bIns="101042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0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অ্যালিফেটিক হাইড্রোকার্বন</a:t>
              </a:r>
              <a:endParaRPr lang="en-US" sz="20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3721417" y="2934418"/>
              <a:ext cx="1335702" cy="848171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3869828" y="3075409"/>
              <a:ext cx="1335702" cy="848171"/>
            </a:xfrm>
            <a:custGeom>
              <a:avLst/>
              <a:gdLst>
                <a:gd name="connsiteX0" fmla="*/ 0 w 1335702"/>
                <a:gd name="connsiteY0" fmla="*/ 84817 h 848171"/>
                <a:gd name="connsiteX1" fmla="*/ 84817 w 1335702"/>
                <a:gd name="connsiteY1" fmla="*/ 0 h 848171"/>
                <a:gd name="connsiteX2" fmla="*/ 1250885 w 1335702"/>
                <a:gd name="connsiteY2" fmla="*/ 0 h 848171"/>
                <a:gd name="connsiteX3" fmla="*/ 1335702 w 1335702"/>
                <a:gd name="connsiteY3" fmla="*/ 84817 h 848171"/>
                <a:gd name="connsiteX4" fmla="*/ 1335702 w 1335702"/>
                <a:gd name="connsiteY4" fmla="*/ 763354 h 848171"/>
                <a:gd name="connsiteX5" fmla="*/ 1250885 w 1335702"/>
                <a:gd name="connsiteY5" fmla="*/ 848171 h 848171"/>
                <a:gd name="connsiteX6" fmla="*/ 84817 w 1335702"/>
                <a:gd name="connsiteY6" fmla="*/ 848171 h 848171"/>
                <a:gd name="connsiteX7" fmla="*/ 0 w 1335702"/>
                <a:gd name="connsiteY7" fmla="*/ 763354 h 848171"/>
                <a:gd name="connsiteX8" fmla="*/ 0 w 1335702"/>
                <a:gd name="connsiteY8" fmla="*/ 84817 h 84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5702" h="848171">
                  <a:moveTo>
                    <a:pt x="0" y="84817"/>
                  </a:moveTo>
                  <a:cubicBezTo>
                    <a:pt x="0" y="37974"/>
                    <a:pt x="37974" y="0"/>
                    <a:pt x="84817" y="0"/>
                  </a:cubicBezTo>
                  <a:lnTo>
                    <a:pt x="1250885" y="0"/>
                  </a:lnTo>
                  <a:cubicBezTo>
                    <a:pt x="1297728" y="0"/>
                    <a:pt x="1335702" y="37974"/>
                    <a:pt x="1335702" y="84817"/>
                  </a:cubicBezTo>
                  <a:lnTo>
                    <a:pt x="1335702" y="763354"/>
                  </a:lnTo>
                  <a:cubicBezTo>
                    <a:pt x="1335702" y="810197"/>
                    <a:pt x="1297728" y="848171"/>
                    <a:pt x="1250885" y="848171"/>
                  </a:cubicBezTo>
                  <a:lnTo>
                    <a:pt x="84817" y="848171"/>
                  </a:lnTo>
                  <a:cubicBezTo>
                    <a:pt x="37974" y="848171"/>
                    <a:pt x="0" y="810197"/>
                    <a:pt x="0" y="763354"/>
                  </a:cubicBezTo>
                  <a:lnTo>
                    <a:pt x="0" y="84817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042" tIns="101042" rIns="101042" bIns="101042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0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মুক্ত শিকল হাইড্রোকার্বন</a:t>
              </a:r>
              <a:endParaRPr lang="en-US" sz="20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2497023" y="4171057"/>
              <a:ext cx="1335702" cy="848171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2645434" y="4312047"/>
              <a:ext cx="1335702" cy="848171"/>
            </a:xfrm>
            <a:custGeom>
              <a:avLst/>
              <a:gdLst>
                <a:gd name="connsiteX0" fmla="*/ 0 w 1335702"/>
                <a:gd name="connsiteY0" fmla="*/ 84817 h 848171"/>
                <a:gd name="connsiteX1" fmla="*/ 84817 w 1335702"/>
                <a:gd name="connsiteY1" fmla="*/ 0 h 848171"/>
                <a:gd name="connsiteX2" fmla="*/ 1250885 w 1335702"/>
                <a:gd name="connsiteY2" fmla="*/ 0 h 848171"/>
                <a:gd name="connsiteX3" fmla="*/ 1335702 w 1335702"/>
                <a:gd name="connsiteY3" fmla="*/ 84817 h 848171"/>
                <a:gd name="connsiteX4" fmla="*/ 1335702 w 1335702"/>
                <a:gd name="connsiteY4" fmla="*/ 763354 h 848171"/>
                <a:gd name="connsiteX5" fmla="*/ 1250885 w 1335702"/>
                <a:gd name="connsiteY5" fmla="*/ 848171 h 848171"/>
                <a:gd name="connsiteX6" fmla="*/ 84817 w 1335702"/>
                <a:gd name="connsiteY6" fmla="*/ 848171 h 848171"/>
                <a:gd name="connsiteX7" fmla="*/ 0 w 1335702"/>
                <a:gd name="connsiteY7" fmla="*/ 763354 h 848171"/>
                <a:gd name="connsiteX8" fmla="*/ 0 w 1335702"/>
                <a:gd name="connsiteY8" fmla="*/ 84817 h 84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5702" h="848171">
                  <a:moveTo>
                    <a:pt x="0" y="84817"/>
                  </a:moveTo>
                  <a:cubicBezTo>
                    <a:pt x="0" y="37974"/>
                    <a:pt x="37974" y="0"/>
                    <a:pt x="84817" y="0"/>
                  </a:cubicBezTo>
                  <a:lnTo>
                    <a:pt x="1250885" y="0"/>
                  </a:lnTo>
                  <a:cubicBezTo>
                    <a:pt x="1297728" y="0"/>
                    <a:pt x="1335702" y="37974"/>
                    <a:pt x="1335702" y="84817"/>
                  </a:cubicBezTo>
                  <a:lnTo>
                    <a:pt x="1335702" y="763354"/>
                  </a:lnTo>
                  <a:cubicBezTo>
                    <a:pt x="1335702" y="810197"/>
                    <a:pt x="1297728" y="848171"/>
                    <a:pt x="1250885" y="848171"/>
                  </a:cubicBezTo>
                  <a:lnTo>
                    <a:pt x="84817" y="848171"/>
                  </a:lnTo>
                  <a:cubicBezTo>
                    <a:pt x="37974" y="848171"/>
                    <a:pt x="0" y="810197"/>
                    <a:pt x="0" y="763354"/>
                  </a:cubicBezTo>
                  <a:lnTo>
                    <a:pt x="0" y="84817"/>
                  </a:lnTo>
                  <a:close/>
                </a:path>
              </a:pathLst>
            </a:cu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8662" tIns="108662" rIns="108662" bIns="108662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সম্পৃক্ত</a:t>
              </a:r>
              <a:r>
                <a:rPr lang="en-US" sz="22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2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হাইড্রোকার্বন</a:t>
              </a:r>
              <a:endParaRPr lang="en-US" sz="22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2497023" y="5407695"/>
              <a:ext cx="1335702" cy="848171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2645434" y="5548685"/>
              <a:ext cx="1335702" cy="848171"/>
            </a:xfrm>
            <a:custGeom>
              <a:avLst/>
              <a:gdLst>
                <a:gd name="connsiteX0" fmla="*/ 0 w 1335702"/>
                <a:gd name="connsiteY0" fmla="*/ 84817 h 848171"/>
                <a:gd name="connsiteX1" fmla="*/ 84817 w 1335702"/>
                <a:gd name="connsiteY1" fmla="*/ 0 h 848171"/>
                <a:gd name="connsiteX2" fmla="*/ 1250885 w 1335702"/>
                <a:gd name="connsiteY2" fmla="*/ 0 h 848171"/>
                <a:gd name="connsiteX3" fmla="*/ 1335702 w 1335702"/>
                <a:gd name="connsiteY3" fmla="*/ 84817 h 848171"/>
                <a:gd name="connsiteX4" fmla="*/ 1335702 w 1335702"/>
                <a:gd name="connsiteY4" fmla="*/ 763354 h 848171"/>
                <a:gd name="connsiteX5" fmla="*/ 1250885 w 1335702"/>
                <a:gd name="connsiteY5" fmla="*/ 848171 h 848171"/>
                <a:gd name="connsiteX6" fmla="*/ 84817 w 1335702"/>
                <a:gd name="connsiteY6" fmla="*/ 848171 h 848171"/>
                <a:gd name="connsiteX7" fmla="*/ 0 w 1335702"/>
                <a:gd name="connsiteY7" fmla="*/ 763354 h 848171"/>
                <a:gd name="connsiteX8" fmla="*/ 0 w 1335702"/>
                <a:gd name="connsiteY8" fmla="*/ 84817 h 84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5702" h="848171">
                  <a:moveTo>
                    <a:pt x="0" y="84817"/>
                  </a:moveTo>
                  <a:cubicBezTo>
                    <a:pt x="0" y="37974"/>
                    <a:pt x="37974" y="0"/>
                    <a:pt x="84817" y="0"/>
                  </a:cubicBezTo>
                  <a:lnTo>
                    <a:pt x="1250885" y="0"/>
                  </a:lnTo>
                  <a:cubicBezTo>
                    <a:pt x="1297728" y="0"/>
                    <a:pt x="1335702" y="37974"/>
                    <a:pt x="1335702" y="84817"/>
                  </a:cubicBezTo>
                  <a:lnTo>
                    <a:pt x="1335702" y="763354"/>
                  </a:lnTo>
                  <a:cubicBezTo>
                    <a:pt x="1335702" y="810197"/>
                    <a:pt x="1297728" y="848171"/>
                    <a:pt x="1250885" y="848171"/>
                  </a:cubicBezTo>
                  <a:lnTo>
                    <a:pt x="84817" y="848171"/>
                  </a:lnTo>
                  <a:cubicBezTo>
                    <a:pt x="37974" y="848171"/>
                    <a:pt x="0" y="810197"/>
                    <a:pt x="0" y="763354"/>
                  </a:cubicBezTo>
                  <a:lnTo>
                    <a:pt x="0" y="84817"/>
                  </a:lnTo>
                  <a:close/>
                </a:path>
              </a:pathLst>
            </a:cu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8662" tIns="108662" rIns="108662" bIns="108662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2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অ্যালকেন</a:t>
              </a:r>
              <a:endParaRPr lang="en-US" sz="22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4945811" y="4171057"/>
              <a:ext cx="1335702" cy="848171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7" name="Freeform 26"/>
            <p:cNvSpPr/>
            <p:nvPr/>
          </p:nvSpPr>
          <p:spPr>
            <a:xfrm>
              <a:off x="5094223" y="4312047"/>
              <a:ext cx="1335702" cy="848171"/>
            </a:xfrm>
            <a:custGeom>
              <a:avLst/>
              <a:gdLst>
                <a:gd name="connsiteX0" fmla="*/ 0 w 1335702"/>
                <a:gd name="connsiteY0" fmla="*/ 84817 h 848171"/>
                <a:gd name="connsiteX1" fmla="*/ 84817 w 1335702"/>
                <a:gd name="connsiteY1" fmla="*/ 0 h 848171"/>
                <a:gd name="connsiteX2" fmla="*/ 1250885 w 1335702"/>
                <a:gd name="connsiteY2" fmla="*/ 0 h 848171"/>
                <a:gd name="connsiteX3" fmla="*/ 1335702 w 1335702"/>
                <a:gd name="connsiteY3" fmla="*/ 84817 h 848171"/>
                <a:gd name="connsiteX4" fmla="*/ 1335702 w 1335702"/>
                <a:gd name="connsiteY4" fmla="*/ 763354 h 848171"/>
                <a:gd name="connsiteX5" fmla="*/ 1250885 w 1335702"/>
                <a:gd name="connsiteY5" fmla="*/ 848171 h 848171"/>
                <a:gd name="connsiteX6" fmla="*/ 84817 w 1335702"/>
                <a:gd name="connsiteY6" fmla="*/ 848171 h 848171"/>
                <a:gd name="connsiteX7" fmla="*/ 0 w 1335702"/>
                <a:gd name="connsiteY7" fmla="*/ 763354 h 848171"/>
                <a:gd name="connsiteX8" fmla="*/ 0 w 1335702"/>
                <a:gd name="connsiteY8" fmla="*/ 84817 h 84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5702" h="848171">
                  <a:moveTo>
                    <a:pt x="0" y="84817"/>
                  </a:moveTo>
                  <a:cubicBezTo>
                    <a:pt x="0" y="37974"/>
                    <a:pt x="37974" y="0"/>
                    <a:pt x="84817" y="0"/>
                  </a:cubicBezTo>
                  <a:lnTo>
                    <a:pt x="1250885" y="0"/>
                  </a:lnTo>
                  <a:cubicBezTo>
                    <a:pt x="1297728" y="0"/>
                    <a:pt x="1335702" y="37974"/>
                    <a:pt x="1335702" y="84817"/>
                  </a:cubicBezTo>
                  <a:lnTo>
                    <a:pt x="1335702" y="763354"/>
                  </a:lnTo>
                  <a:cubicBezTo>
                    <a:pt x="1335702" y="810197"/>
                    <a:pt x="1297728" y="848171"/>
                    <a:pt x="1250885" y="848171"/>
                  </a:cubicBezTo>
                  <a:lnTo>
                    <a:pt x="84817" y="848171"/>
                  </a:lnTo>
                  <a:cubicBezTo>
                    <a:pt x="37974" y="848171"/>
                    <a:pt x="0" y="810197"/>
                    <a:pt x="0" y="763354"/>
                  </a:cubicBezTo>
                  <a:lnTo>
                    <a:pt x="0" y="84817"/>
                  </a:lnTo>
                  <a:close/>
                </a:path>
              </a:pathLst>
            </a:cu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8662" tIns="108662" rIns="108662" bIns="108662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2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</a:t>
              </a:r>
              <a:r>
                <a:rPr lang="en-US" sz="22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সম্পৃক্ত</a:t>
              </a:r>
              <a:r>
                <a:rPr lang="en-US" sz="22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2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হাইড্রোকার্বন</a:t>
              </a:r>
              <a:endParaRPr lang="en-US" sz="22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4129548" y="5407695"/>
              <a:ext cx="1335702" cy="848171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9" name="Freeform 28"/>
            <p:cNvSpPr/>
            <p:nvPr/>
          </p:nvSpPr>
          <p:spPr>
            <a:xfrm>
              <a:off x="4277960" y="5548685"/>
              <a:ext cx="1335702" cy="848171"/>
            </a:xfrm>
            <a:custGeom>
              <a:avLst/>
              <a:gdLst>
                <a:gd name="connsiteX0" fmla="*/ 0 w 1335702"/>
                <a:gd name="connsiteY0" fmla="*/ 84817 h 848171"/>
                <a:gd name="connsiteX1" fmla="*/ 84817 w 1335702"/>
                <a:gd name="connsiteY1" fmla="*/ 0 h 848171"/>
                <a:gd name="connsiteX2" fmla="*/ 1250885 w 1335702"/>
                <a:gd name="connsiteY2" fmla="*/ 0 h 848171"/>
                <a:gd name="connsiteX3" fmla="*/ 1335702 w 1335702"/>
                <a:gd name="connsiteY3" fmla="*/ 84817 h 848171"/>
                <a:gd name="connsiteX4" fmla="*/ 1335702 w 1335702"/>
                <a:gd name="connsiteY4" fmla="*/ 763354 h 848171"/>
                <a:gd name="connsiteX5" fmla="*/ 1250885 w 1335702"/>
                <a:gd name="connsiteY5" fmla="*/ 848171 h 848171"/>
                <a:gd name="connsiteX6" fmla="*/ 84817 w 1335702"/>
                <a:gd name="connsiteY6" fmla="*/ 848171 h 848171"/>
                <a:gd name="connsiteX7" fmla="*/ 0 w 1335702"/>
                <a:gd name="connsiteY7" fmla="*/ 763354 h 848171"/>
                <a:gd name="connsiteX8" fmla="*/ 0 w 1335702"/>
                <a:gd name="connsiteY8" fmla="*/ 84817 h 84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5702" h="848171">
                  <a:moveTo>
                    <a:pt x="0" y="84817"/>
                  </a:moveTo>
                  <a:cubicBezTo>
                    <a:pt x="0" y="37974"/>
                    <a:pt x="37974" y="0"/>
                    <a:pt x="84817" y="0"/>
                  </a:cubicBezTo>
                  <a:lnTo>
                    <a:pt x="1250885" y="0"/>
                  </a:lnTo>
                  <a:cubicBezTo>
                    <a:pt x="1297728" y="0"/>
                    <a:pt x="1335702" y="37974"/>
                    <a:pt x="1335702" y="84817"/>
                  </a:cubicBezTo>
                  <a:lnTo>
                    <a:pt x="1335702" y="763354"/>
                  </a:lnTo>
                  <a:cubicBezTo>
                    <a:pt x="1335702" y="810197"/>
                    <a:pt x="1297728" y="848171"/>
                    <a:pt x="1250885" y="848171"/>
                  </a:cubicBezTo>
                  <a:lnTo>
                    <a:pt x="84817" y="848171"/>
                  </a:lnTo>
                  <a:cubicBezTo>
                    <a:pt x="37974" y="848171"/>
                    <a:pt x="0" y="810197"/>
                    <a:pt x="0" y="763354"/>
                  </a:cubicBezTo>
                  <a:lnTo>
                    <a:pt x="0" y="84817"/>
                  </a:lnTo>
                  <a:close/>
                </a:path>
              </a:pathLst>
            </a:cu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8662" tIns="108662" rIns="108662" bIns="108662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2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অ্যালকিন</a:t>
              </a:r>
              <a:endParaRPr lang="en-US" sz="2200" kern="1200" dirty="0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5762074" y="5407695"/>
              <a:ext cx="1335702" cy="848171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5910485" y="5548685"/>
              <a:ext cx="1335702" cy="848171"/>
            </a:xfrm>
            <a:custGeom>
              <a:avLst/>
              <a:gdLst>
                <a:gd name="connsiteX0" fmla="*/ 0 w 1335702"/>
                <a:gd name="connsiteY0" fmla="*/ 84817 h 848171"/>
                <a:gd name="connsiteX1" fmla="*/ 84817 w 1335702"/>
                <a:gd name="connsiteY1" fmla="*/ 0 h 848171"/>
                <a:gd name="connsiteX2" fmla="*/ 1250885 w 1335702"/>
                <a:gd name="connsiteY2" fmla="*/ 0 h 848171"/>
                <a:gd name="connsiteX3" fmla="*/ 1335702 w 1335702"/>
                <a:gd name="connsiteY3" fmla="*/ 84817 h 848171"/>
                <a:gd name="connsiteX4" fmla="*/ 1335702 w 1335702"/>
                <a:gd name="connsiteY4" fmla="*/ 763354 h 848171"/>
                <a:gd name="connsiteX5" fmla="*/ 1250885 w 1335702"/>
                <a:gd name="connsiteY5" fmla="*/ 848171 h 848171"/>
                <a:gd name="connsiteX6" fmla="*/ 84817 w 1335702"/>
                <a:gd name="connsiteY6" fmla="*/ 848171 h 848171"/>
                <a:gd name="connsiteX7" fmla="*/ 0 w 1335702"/>
                <a:gd name="connsiteY7" fmla="*/ 763354 h 848171"/>
                <a:gd name="connsiteX8" fmla="*/ 0 w 1335702"/>
                <a:gd name="connsiteY8" fmla="*/ 84817 h 84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5702" h="848171">
                  <a:moveTo>
                    <a:pt x="0" y="84817"/>
                  </a:moveTo>
                  <a:cubicBezTo>
                    <a:pt x="0" y="37974"/>
                    <a:pt x="37974" y="0"/>
                    <a:pt x="84817" y="0"/>
                  </a:cubicBezTo>
                  <a:lnTo>
                    <a:pt x="1250885" y="0"/>
                  </a:lnTo>
                  <a:cubicBezTo>
                    <a:pt x="1297728" y="0"/>
                    <a:pt x="1335702" y="37974"/>
                    <a:pt x="1335702" y="84817"/>
                  </a:cubicBezTo>
                  <a:lnTo>
                    <a:pt x="1335702" y="763354"/>
                  </a:lnTo>
                  <a:cubicBezTo>
                    <a:pt x="1335702" y="810197"/>
                    <a:pt x="1297728" y="848171"/>
                    <a:pt x="1250885" y="848171"/>
                  </a:cubicBezTo>
                  <a:lnTo>
                    <a:pt x="84817" y="848171"/>
                  </a:lnTo>
                  <a:cubicBezTo>
                    <a:pt x="37974" y="848171"/>
                    <a:pt x="0" y="810197"/>
                    <a:pt x="0" y="763354"/>
                  </a:cubicBezTo>
                  <a:lnTo>
                    <a:pt x="0" y="84817"/>
                  </a:lnTo>
                  <a:close/>
                </a:path>
              </a:pathLst>
            </a:cu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8662" tIns="108662" rIns="108662" bIns="108662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2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অ্যালকাইন</a:t>
              </a:r>
              <a:endParaRPr lang="en-US" sz="2200" kern="1200" dirty="0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7394599" y="2934418"/>
              <a:ext cx="1335702" cy="848171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543011" y="3075409"/>
              <a:ext cx="1335702" cy="848171"/>
            </a:xfrm>
            <a:custGeom>
              <a:avLst/>
              <a:gdLst>
                <a:gd name="connsiteX0" fmla="*/ 0 w 1335702"/>
                <a:gd name="connsiteY0" fmla="*/ 84817 h 848171"/>
                <a:gd name="connsiteX1" fmla="*/ 84817 w 1335702"/>
                <a:gd name="connsiteY1" fmla="*/ 0 h 848171"/>
                <a:gd name="connsiteX2" fmla="*/ 1250885 w 1335702"/>
                <a:gd name="connsiteY2" fmla="*/ 0 h 848171"/>
                <a:gd name="connsiteX3" fmla="*/ 1335702 w 1335702"/>
                <a:gd name="connsiteY3" fmla="*/ 84817 h 848171"/>
                <a:gd name="connsiteX4" fmla="*/ 1335702 w 1335702"/>
                <a:gd name="connsiteY4" fmla="*/ 763354 h 848171"/>
                <a:gd name="connsiteX5" fmla="*/ 1250885 w 1335702"/>
                <a:gd name="connsiteY5" fmla="*/ 848171 h 848171"/>
                <a:gd name="connsiteX6" fmla="*/ 84817 w 1335702"/>
                <a:gd name="connsiteY6" fmla="*/ 848171 h 848171"/>
                <a:gd name="connsiteX7" fmla="*/ 0 w 1335702"/>
                <a:gd name="connsiteY7" fmla="*/ 763354 h 848171"/>
                <a:gd name="connsiteX8" fmla="*/ 0 w 1335702"/>
                <a:gd name="connsiteY8" fmla="*/ 84817 h 84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5702" h="848171">
                  <a:moveTo>
                    <a:pt x="0" y="84817"/>
                  </a:moveTo>
                  <a:cubicBezTo>
                    <a:pt x="0" y="37974"/>
                    <a:pt x="37974" y="0"/>
                    <a:pt x="84817" y="0"/>
                  </a:cubicBezTo>
                  <a:lnTo>
                    <a:pt x="1250885" y="0"/>
                  </a:lnTo>
                  <a:cubicBezTo>
                    <a:pt x="1297728" y="0"/>
                    <a:pt x="1335702" y="37974"/>
                    <a:pt x="1335702" y="84817"/>
                  </a:cubicBezTo>
                  <a:lnTo>
                    <a:pt x="1335702" y="763354"/>
                  </a:lnTo>
                  <a:cubicBezTo>
                    <a:pt x="1335702" y="810197"/>
                    <a:pt x="1297728" y="848171"/>
                    <a:pt x="1250885" y="848171"/>
                  </a:cubicBezTo>
                  <a:lnTo>
                    <a:pt x="84817" y="848171"/>
                  </a:lnTo>
                  <a:cubicBezTo>
                    <a:pt x="37974" y="848171"/>
                    <a:pt x="0" y="810197"/>
                    <a:pt x="0" y="763354"/>
                  </a:cubicBezTo>
                  <a:lnTo>
                    <a:pt x="0" y="84817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042" tIns="101042" rIns="101042" bIns="101042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0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বদ্ধ শিকল হাইড্রোকার্বন</a:t>
              </a:r>
              <a:endParaRPr lang="en-US" sz="20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6578337" y="4171057"/>
              <a:ext cx="1335702" cy="848171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6726748" y="4312047"/>
              <a:ext cx="1335702" cy="848171"/>
            </a:xfrm>
            <a:custGeom>
              <a:avLst/>
              <a:gdLst>
                <a:gd name="connsiteX0" fmla="*/ 0 w 1335702"/>
                <a:gd name="connsiteY0" fmla="*/ 84817 h 848171"/>
                <a:gd name="connsiteX1" fmla="*/ 84817 w 1335702"/>
                <a:gd name="connsiteY1" fmla="*/ 0 h 848171"/>
                <a:gd name="connsiteX2" fmla="*/ 1250885 w 1335702"/>
                <a:gd name="connsiteY2" fmla="*/ 0 h 848171"/>
                <a:gd name="connsiteX3" fmla="*/ 1335702 w 1335702"/>
                <a:gd name="connsiteY3" fmla="*/ 84817 h 848171"/>
                <a:gd name="connsiteX4" fmla="*/ 1335702 w 1335702"/>
                <a:gd name="connsiteY4" fmla="*/ 763354 h 848171"/>
                <a:gd name="connsiteX5" fmla="*/ 1250885 w 1335702"/>
                <a:gd name="connsiteY5" fmla="*/ 848171 h 848171"/>
                <a:gd name="connsiteX6" fmla="*/ 84817 w 1335702"/>
                <a:gd name="connsiteY6" fmla="*/ 848171 h 848171"/>
                <a:gd name="connsiteX7" fmla="*/ 0 w 1335702"/>
                <a:gd name="connsiteY7" fmla="*/ 763354 h 848171"/>
                <a:gd name="connsiteX8" fmla="*/ 0 w 1335702"/>
                <a:gd name="connsiteY8" fmla="*/ 84817 h 84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5702" h="848171">
                  <a:moveTo>
                    <a:pt x="0" y="84817"/>
                  </a:moveTo>
                  <a:cubicBezTo>
                    <a:pt x="0" y="37974"/>
                    <a:pt x="37974" y="0"/>
                    <a:pt x="84817" y="0"/>
                  </a:cubicBezTo>
                  <a:lnTo>
                    <a:pt x="1250885" y="0"/>
                  </a:lnTo>
                  <a:cubicBezTo>
                    <a:pt x="1297728" y="0"/>
                    <a:pt x="1335702" y="37974"/>
                    <a:pt x="1335702" y="84817"/>
                  </a:cubicBezTo>
                  <a:lnTo>
                    <a:pt x="1335702" y="763354"/>
                  </a:lnTo>
                  <a:cubicBezTo>
                    <a:pt x="1335702" y="810197"/>
                    <a:pt x="1297728" y="848171"/>
                    <a:pt x="1250885" y="848171"/>
                  </a:cubicBezTo>
                  <a:lnTo>
                    <a:pt x="84817" y="848171"/>
                  </a:lnTo>
                  <a:cubicBezTo>
                    <a:pt x="37974" y="848171"/>
                    <a:pt x="0" y="810197"/>
                    <a:pt x="0" y="763354"/>
                  </a:cubicBezTo>
                  <a:lnTo>
                    <a:pt x="0" y="84817"/>
                  </a:lnTo>
                  <a:close/>
                </a:path>
              </a:pathLst>
            </a:cu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042" tIns="101042" rIns="101042" bIns="101042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সম্পৃক্ত</a:t>
              </a:r>
              <a:r>
                <a:rPr lang="en-US" sz="20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0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বদ্ধ শিকল হাইড্রোকার্বন</a:t>
              </a:r>
              <a:endParaRPr lang="en-US" sz="20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8210862" y="4171057"/>
              <a:ext cx="1335702" cy="848171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7" name="Freeform 36"/>
            <p:cNvSpPr/>
            <p:nvPr/>
          </p:nvSpPr>
          <p:spPr>
            <a:xfrm>
              <a:off x="8359273" y="4312047"/>
              <a:ext cx="1335702" cy="848171"/>
            </a:xfrm>
            <a:custGeom>
              <a:avLst/>
              <a:gdLst>
                <a:gd name="connsiteX0" fmla="*/ 0 w 1335702"/>
                <a:gd name="connsiteY0" fmla="*/ 84817 h 848171"/>
                <a:gd name="connsiteX1" fmla="*/ 84817 w 1335702"/>
                <a:gd name="connsiteY1" fmla="*/ 0 h 848171"/>
                <a:gd name="connsiteX2" fmla="*/ 1250885 w 1335702"/>
                <a:gd name="connsiteY2" fmla="*/ 0 h 848171"/>
                <a:gd name="connsiteX3" fmla="*/ 1335702 w 1335702"/>
                <a:gd name="connsiteY3" fmla="*/ 84817 h 848171"/>
                <a:gd name="connsiteX4" fmla="*/ 1335702 w 1335702"/>
                <a:gd name="connsiteY4" fmla="*/ 763354 h 848171"/>
                <a:gd name="connsiteX5" fmla="*/ 1250885 w 1335702"/>
                <a:gd name="connsiteY5" fmla="*/ 848171 h 848171"/>
                <a:gd name="connsiteX6" fmla="*/ 84817 w 1335702"/>
                <a:gd name="connsiteY6" fmla="*/ 848171 h 848171"/>
                <a:gd name="connsiteX7" fmla="*/ 0 w 1335702"/>
                <a:gd name="connsiteY7" fmla="*/ 763354 h 848171"/>
                <a:gd name="connsiteX8" fmla="*/ 0 w 1335702"/>
                <a:gd name="connsiteY8" fmla="*/ 84817 h 84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5702" h="848171">
                  <a:moveTo>
                    <a:pt x="0" y="84817"/>
                  </a:moveTo>
                  <a:cubicBezTo>
                    <a:pt x="0" y="37974"/>
                    <a:pt x="37974" y="0"/>
                    <a:pt x="84817" y="0"/>
                  </a:cubicBezTo>
                  <a:lnTo>
                    <a:pt x="1250885" y="0"/>
                  </a:lnTo>
                  <a:cubicBezTo>
                    <a:pt x="1297728" y="0"/>
                    <a:pt x="1335702" y="37974"/>
                    <a:pt x="1335702" y="84817"/>
                  </a:cubicBezTo>
                  <a:lnTo>
                    <a:pt x="1335702" y="763354"/>
                  </a:lnTo>
                  <a:cubicBezTo>
                    <a:pt x="1335702" y="810197"/>
                    <a:pt x="1297728" y="848171"/>
                    <a:pt x="1250885" y="848171"/>
                  </a:cubicBezTo>
                  <a:lnTo>
                    <a:pt x="84817" y="848171"/>
                  </a:lnTo>
                  <a:cubicBezTo>
                    <a:pt x="37974" y="848171"/>
                    <a:pt x="0" y="810197"/>
                    <a:pt x="0" y="763354"/>
                  </a:cubicBezTo>
                  <a:lnTo>
                    <a:pt x="0" y="84817"/>
                  </a:lnTo>
                  <a:close/>
                </a:path>
              </a:pathLst>
            </a:cu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042" tIns="101042" rIns="101042" bIns="101042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অসম্পৃক্ত</a:t>
              </a:r>
              <a:r>
                <a:rPr lang="en-US" sz="20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0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বদ্ধ শিকল  হাইড্রোকার্বন</a:t>
              </a:r>
              <a:endParaRPr lang="en-US" sz="20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7190534" y="1697780"/>
              <a:ext cx="1335702" cy="848171"/>
            </a:xfrm>
            <a:prstGeom prst="roundRect">
              <a:avLst>
                <a:gd name="adj" fmla="val 10000"/>
              </a:avLst>
            </a:prstGeom>
            <a:solidFill>
              <a:srgbClr val="FF0000"/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9" name="Freeform 38"/>
            <p:cNvSpPr/>
            <p:nvPr/>
          </p:nvSpPr>
          <p:spPr>
            <a:xfrm>
              <a:off x="7338945" y="1838771"/>
              <a:ext cx="1335702" cy="848171"/>
            </a:xfrm>
            <a:custGeom>
              <a:avLst/>
              <a:gdLst>
                <a:gd name="connsiteX0" fmla="*/ 0 w 1335702"/>
                <a:gd name="connsiteY0" fmla="*/ 84817 h 848171"/>
                <a:gd name="connsiteX1" fmla="*/ 84817 w 1335702"/>
                <a:gd name="connsiteY1" fmla="*/ 0 h 848171"/>
                <a:gd name="connsiteX2" fmla="*/ 1250885 w 1335702"/>
                <a:gd name="connsiteY2" fmla="*/ 0 h 848171"/>
                <a:gd name="connsiteX3" fmla="*/ 1335702 w 1335702"/>
                <a:gd name="connsiteY3" fmla="*/ 84817 h 848171"/>
                <a:gd name="connsiteX4" fmla="*/ 1335702 w 1335702"/>
                <a:gd name="connsiteY4" fmla="*/ 763354 h 848171"/>
                <a:gd name="connsiteX5" fmla="*/ 1250885 w 1335702"/>
                <a:gd name="connsiteY5" fmla="*/ 848171 h 848171"/>
                <a:gd name="connsiteX6" fmla="*/ 84817 w 1335702"/>
                <a:gd name="connsiteY6" fmla="*/ 848171 h 848171"/>
                <a:gd name="connsiteX7" fmla="*/ 0 w 1335702"/>
                <a:gd name="connsiteY7" fmla="*/ 763354 h 848171"/>
                <a:gd name="connsiteX8" fmla="*/ 0 w 1335702"/>
                <a:gd name="connsiteY8" fmla="*/ 84817 h 84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5702" h="848171">
                  <a:moveTo>
                    <a:pt x="0" y="84817"/>
                  </a:moveTo>
                  <a:cubicBezTo>
                    <a:pt x="0" y="37974"/>
                    <a:pt x="37974" y="0"/>
                    <a:pt x="84817" y="0"/>
                  </a:cubicBezTo>
                  <a:lnTo>
                    <a:pt x="1250885" y="0"/>
                  </a:lnTo>
                  <a:cubicBezTo>
                    <a:pt x="1297728" y="0"/>
                    <a:pt x="1335702" y="37974"/>
                    <a:pt x="1335702" y="84817"/>
                  </a:cubicBezTo>
                  <a:lnTo>
                    <a:pt x="1335702" y="763354"/>
                  </a:lnTo>
                  <a:cubicBezTo>
                    <a:pt x="1335702" y="810197"/>
                    <a:pt x="1297728" y="848171"/>
                    <a:pt x="1250885" y="848171"/>
                  </a:cubicBezTo>
                  <a:lnTo>
                    <a:pt x="84817" y="848171"/>
                  </a:lnTo>
                  <a:cubicBezTo>
                    <a:pt x="37974" y="848171"/>
                    <a:pt x="0" y="810197"/>
                    <a:pt x="0" y="763354"/>
                  </a:cubicBezTo>
                  <a:lnTo>
                    <a:pt x="0" y="84817"/>
                  </a:lnTo>
                  <a:close/>
                </a:path>
              </a:pathLst>
            </a:custGeom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042" tIns="101042" rIns="101042" bIns="101042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0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অ্যারোমেটিক হাইড্রোকার্বন</a:t>
              </a:r>
              <a:endParaRPr lang="en-US" sz="20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267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2172" y="367353"/>
            <a:ext cx="1108233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হাইড্রোকার্বন </a:t>
            </a:r>
            <a:r>
              <a:rPr lang="en-US" sz="4000" dirty="0" smtClean="0">
                <a:solidFill>
                  <a:srgbClr val="FF0000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(Hydrocarbons)</a:t>
            </a:r>
            <a:endParaRPr lang="en-US" sz="40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solidFill>
                  <a:srgbClr val="FF0000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মুক্ত </a:t>
            </a:r>
            <a:r>
              <a:rPr lang="bn-IN" sz="3200" dirty="0">
                <a:solidFill>
                  <a:srgbClr val="FF0000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শিকল হাইড্রোকার্বন</a:t>
            </a:r>
          </a:p>
          <a:p>
            <a:r>
              <a:rPr lang="bn-IN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যে সকল হাইড্রোকার্বনের কার্বন শিকলের প্রান্তীয় কার্বন দুইটি মুক্ত অবস্থায় থাকে। তাদেরকে মুক্ত শিকল হাইড্রোকার্বন বলে।</a:t>
            </a:r>
          </a:p>
          <a:p>
            <a:r>
              <a:rPr lang="bn-IN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মিথেন </a:t>
            </a:r>
            <a:r>
              <a:rPr lang="en-US" sz="3200" dirty="0">
                <a:latin typeface="Agency FB" panose="020B0503020202020204" pitchFamily="34" charset="0"/>
                <a:cs typeface="NikoshBAN" panose="02000000000000000000" pitchFamily="2" charset="0"/>
              </a:rPr>
              <a:t>(CH</a:t>
            </a:r>
            <a:r>
              <a:rPr lang="en-US" sz="3200" baseline="-25000" dirty="0">
                <a:latin typeface="Agency FB" panose="020B0503020202020204" pitchFamily="34" charset="0"/>
                <a:cs typeface="NikoshBAN" panose="02000000000000000000" pitchFamily="2" charset="0"/>
              </a:rPr>
              <a:t>4</a:t>
            </a:r>
            <a:r>
              <a:rPr lang="en-US" sz="3200" dirty="0">
                <a:latin typeface="Agency FB" panose="020B0503020202020204" pitchFamily="34" charset="0"/>
                <a:cs typeface="NikoshBAN" panose="02000000000000000000" pitchFamily="2" charset="0"/>
              </a:rPr>
              <a:t>),</a:t>
            </a:r>
            <a:r>
              <a:rPr lang="bn-IN" sz="3200" dirty="0">
                <a:latin typeface="Agency FB" panose="020B0503020202020204" pitchFamily="34" charset="0"/>
                <a:cs typeface="NikoshBAN" panose="02000000000000000000" pitchFamily="2" charset="0"/>
              </a:rPr>
              <a:t>ইথেন </a:t>
            </a:r>
            <a:r>
              <a:rPr lang="en-US" sz="3200" dirty="0">
                <a:latin typeface="Agency FB" panose="020B0503020202020204" pitchFamily="34" charset="0"/>
                <a:cs typeface="NikoshBAN" panose="02000000000000000000" pitchFamily="2" charset="0"/>
              </a:rPr>
              <a:t>(C</a:t>
            </a:r>
            <a:r>
              <a:rPr lang="en-US" sz="3200" baseline="-25000" dirty="0">
                <a:latin typeface="Agency FB" panose="020B0503020202020204" pitchFamily="34" charset="0"/>
                <a:cs typeface="NikoshBAN" panose="02000000000000000000" pitchFamily="2" charset="0"/>
              </a:rPr>
              <a:t>2</a:t>
            </a:r>
            <a:r>
              <a:rPr lang="en-US" sz="3200" dirty="0">
                <a:latin typeface="Agency FB" panose="020B0503020202020204" pitchFamily="34" charset="0"/>
                <a:cs typeface="NikoshBAN" panose="02000000000000000000" pitchFamily="2" charset="0"/>
              </a:rPr>
              <a:t>H</a:t>
            </a:r>
            <a:r>
              <a:rPr lang="en-US" sz="3200" baseline="-25000" dirty="0">
                <a:latin typeface="Agency FB" panose="020B0503020202020204" pitchFamily="34" charset="0"/>
                <a:cs typeface="NikoshBAN" panose="02000000000000000000" pitchFamily="2" charset="0"/>
              </a:rPr>
              <a:t>6</a:t>
            </a:r>
            <a:r>
              <a:rPr lang="en-US" sz="3200" dirty="0">
                <a:latin typeface="Agency FB" panose="020B0503020202020204" pitchFamily="34" charset="0"/>
                <a:cs typeface="NikoshBAN" panose="02000000000000000000" pitchFamily="2" charset="0"/>
              </a:rPr>
              <a:t>)</a:t>
            </a:r>
            <a:r>
              <a:rPr lang="bn-IN" sz="3200" dirty="0">
                <a:latin typeface="Agency FB" panose="020B0503020202020204" pitchFamily="34" charset="0"/>
                <a:cs typeface="NikoshBAN" panose="02000000000000000000" pitchFamily="2" charset="0"/>
              </a:rPr>
              <a:t>, প্রোপেন </a:t>
            </a:r>
            <a:r>
              <a:rPr lang="en-US" sz="3200" dirty="0">
                <a:latin typeface="Agency FB" panose="020B0503020202020204" pitchFamily="34" charset="0"/>
                <a:cs typeface="NikoshBAN" panose="02000000000000000000" pitchFamily="2" charset="0"/>
              </a:rPr>
              <a:t>(C</a:t>
            </a:r>
            <a:r>
              <a:rPr lang="en-US" sz="3200" baseline="-25000" dirty="0">
                <a:latin typeface="Agency FB" panose="020B0503020202020204" pitchFamily="34" charset="0"/>
                <a:cs typeface="NikoshBAN" panose="02000000000000000000" pitchFamily="2" charset="0"/>
              </a:rPr>
              <a:t>3</a:t>
            </a:r>
            <a:r>
              <a:rPr lang="en-US" sz="3200" dirty="0">
                <a:latin typeface="Agency FB" panose="020B0503020202020204" pitchFamily="34" charset="0"/>
                <a:cs typeface="NikoshBAN" panose="02000000000000000000" pitchFamily="2" charset="0"/>
              </a:rPr>
              <a:t>H</a:t>
            </a:r>
            <a:r>
              <a:rPr lang="en-US" sz="3200" baseline="-25000" dirty="0">
                <a:latin typeface="Agency FB" panose="020B0503020202020204" pitchFamily="34" charset="0"/>
                <a:cs typeface="NikoshBAN" panose="02000000000000000000" pitchFamily="2" charset="0"/>
              </a:rPr>
              <a:t>8</a:t>
            </a:r>
            <a:r>
              <a:rPr lang="en-US" sz="3200" dirty="0">
                <a:latin typeface="Agency FB" panose="020B0503020202020204" pitchFamily="34" charset="0"/>
                <a:cs typeface="NikoshBAN" panose="02000000000000000000" pitchFamily="2" charset="0"/>
              </a:rPr>
              <a:t>)</a:t>
            </a:r>
            <a:r>
              <a:rPr lang="bn-IN" sz="3200" dirty="0">
                <a:latin typeface="Agency FB" panose="020B0503020202020204" pitchFamily="34" charset="0"/>
                <a:cs typeface="NikoshBAN" panose="02000000000000000000" pitchFamily="2" charset="0"/>
              </a:rPr>
              <a:t>, বিউটেন</a:t>
            </a:r>
            <a:r>
              <a:rPr lang="en-US" sz="3200" dirty="0">
                <a:latin typeface="Agency FB" panose="020B0503020202020204" pitchFamily="34" charset="0"/>
                <a:cs typeface="NikoshBAN" panose="02000000000000000000" pitchFamily="2" charset="0"/>
              </a:rPr>
              <a:t> (C</a:t>
            </a:r>
            <a:r>
              <a:rPr lang="en-US" sz="3200" baseline="-25000" dirty="0">
                <a:latin typeface="Agency FB" panose="020B0503020202020204" pitchFamily="34" charset="0"/>
                <a:cs typeface="NikoshBAN" panose="02000000000000000000" pitchFamily="2" charset="0"/>
              </a:rPr>
              <a:t>4</a:t>
            </a:r>
            <a:r>
              <a:rPr lang="en-US" sz="3200" dirty="0">
                <a:latin typeface="Agency FB" panose="020B0503020202020204" pitchFamily="34" charset="0"/>
                <a:cs typeface="NikoshBAN" panose="02000000000000000000" pitchFamily="2" charset="0"/>
              </a:rPr>
              <a:t>H</a:t>
            </a:r>
            <a:r>
              <a:rPr lang="en-US" sz="3200" baseline="-25000" dirty="0">
                <a:latin typeface="Agency FB" panose="020B0503020202020204" pitchFamily="34" charset="0"/>
                <a:cs typeface="NikoshBAN" panose="02000000000000000000" pitchFamily="2" charset="0"/>
              </a:rPr>
              <a:t>10</a:t>
            </a:r>
            <a:r>
              <a:rPr lang="en-US" sz="3200" dirty="0">
                <a:latin typeface="Agency FB" panose="020B0503020202020204" pitchFamily="34" charset="0"/>
                <a:cs typeface="NikoshBAN" panose="02000000000000000000" pitchFamily="2" charset="0"/>
              </a:rPr>
              <a:t>), </a:t>
            </a:r>
            <a:r>
              <a:rPr lang="bn-IN" sz="3200" dirty="0">
                <a:latin typeface="Agency FB" panose="020B0503020202020204" pitchFamily="34" charset="0"/>
                <a:cs typeface="NikoshBAN" panose="02000000000000000000" pitchFamily="2" charset="0"/>
              </a:rPr>
              <a:t>পেন্টেন </a:t>
            </a:r>
            <a:r>
              <a:rPr lang="en-US" sz="3200" dirty="0">
                <a:latin typeface="Agency FB" panose="020B0503020202020204" pitchFamily="34" charset="0"/>
                <a:cs typeface="NikoshBAN" panose="02000000000000000000" pitchFamily="2" charset="0"/>
              </a:rPr>
              <a:t>(C</a:t>
            </a:r>
            <a:r>
              <a:rPr lang="en-US" sz="3200" baseline="-25000" dirty="0">
                <a:latin typeface="Agency FB" panose="020B0503020202020204" pitchFamily="34" charset="0"/>
                <a:cs typeface="NikoshBAN" panose="02000000000000000000" pitchFamily="2" charset="0"/>
              </a:rPr>
              <a:t>5</a:t>
            </a:r>
            <a:r>
              <a:rPr lang="en-US" sz="3200" dirty="0">
                <a:latin typeface="Agency FB" panose="020B0503020202020204" pitchFamily="34" charset="0"/>
                <a:cs typeface="NikoshBAN" panose="02000000000000000000" pitchFamily="2" charset="0"/>
              </a:rPr>
              <a:t>H</a:t>
            </a:r>
            <a:r>
              <a:rPr lang="en-US" sz="3200" baseline="-25000" dirty="0">
                <a:latin typeface="Agency FB" panose="020B0503020202020204" pitchFamily="34" charset="0"/>
                <a:cs typeface="NikoshBAN" panose="02000000000000000000" pitchFamily="2" charset="0"/>
              </a:rPr>
              <a:t>12</a:t>
            </a:r>
            <a:r>
              <a:rPr lang="en-US" sz="3200" dirty="0">
                <a:latin typeface="Agency FB" panose="020B0503020202020204" pitchFamily="34" charset="0"/>
                <a:cs typeface="NikoshBAN" panose="02000000000000000000" pitchFamily="2" charset="0"/>
              </a:rPr>
              <a:t>)</a:t>
            </a:r>
            <a:r>
              <a:rPr lang="bn-IN" sz="3200" dirty="0"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Agency FB" panose="020B0503020202020204" pitchFamily="34" charset="0"/>
              <a:cs typeface="NikoshBAN" panose="02000000000000000000" pitchFamily="2" charset="0"/>
            </a:endParaRPr>
          </a:p>
          <a:p>
            <a:r>
              <a:rPr lang="bn-IN" sz="3200" dirty="0">
                <a:latin typeface="Agency FB" panose="020B0503020202020204" pitchFamily="34" charset="0"/>
                <a:cs typeface="NikoshBAN" panose="02000000000000000000" pitchFamily="2" charset="0"/>
              </a:rPr>
              <a:t>ইথিন</a:t>
            </a:r>
            <a:r>
              <a:rPr lang="en-US" sz="3200" dirty="0">
                <a:latin typeface="Agency FB" panose="020B0503020202020204" pitchFamily="34" charset="0"/>
                <a:cs typeface="NikoshBAN" panose="02000000000000000000" pitchFamily="2" charset="0"/>
              </a:rPr>
              <a:t> (C</a:t>
            </a:r>
            <a:r>
              <a:rPr lang="en-US" sz="3200" baseline="-25000" dirty="0">
                <a:latin typeface="Agency FB" panose="020B0503020202020204" pitchFamily="34" charset="0"/>
                <a:cs typeface="NikoshBAN" panose="02000000000000000000" pitchFamily="2" charset="0"/>
              </a:rPr>
              <a:t>2</a:t>
            </a:r>
            <a:r>
              <a:rPr lang="en-US" sz="3200" dirty="0">
                <a:latin typeface="Agency FB" panose="020B0503020202020204" pitchFamily="34" charset="0"/>
                <a:cs typeface="NikoshBAN" panose="02000000000000000000" pitchFamily="2" charset="0"/>
              </a:rPr>
              <a:t>H</a:t>
            </a:r>
            <a:r>
              <a:rPr lang="en-US" sz="3200" baseline="-25000" dirty="0">
                <a:latin typeface="Agency FB" panose="020B0503020202020204" pitchFamily="34" charset="0"/>
                <a:cs typeface="NikoshBAN" panose="02000000000000000000" pitchFamily="2" charset="0"/>
              </a:rPr>
              <a:t>4</a:t>
            </a:r>
            <a:r>
              <a:rPr lang="en-US" sz="3200" dirty="0">
                <a:latin typeface="Agency FB" panose="020B0503020202020204" pitchFamily="34" charset="0"/>
                <a:cs typeface="NikoshBAN" panose="02000000000000000000" pitchFamily="2" charset="0"/>
              </a:rPr>
              <a:t>),</a:t>
            </a:r>
            <a:r>
              <a:rPr lang="bn-IN" sz="3200" dirty="0">
                <a:latin typeface="Agency FB" panose="020B0503020202020204" pitchFamily="34" charset="0"/>
                <a:cs typeface="NikoshBAN" panose="02000000000000000000" pitchFamily="2" charset="0"/>
              </a:rPr>
              <a:t> প্রোপিন </a:t>
            </a:r>
            <a:r>
              <a:rPr lang="en-US" sz="3200" dirty="0">
                <a:latin typeface="Agency FB" panose="020B0503020202020204" pitchFamily="34" charset="0"/>
                <a:cs typeface="NikoshBAN" panose="02000000000000000000" pitchFamily="2" charset="0"/>
              </a:rPr>
              <a:t>(C</a:t>
            </a:r>
            <a:r>
              <a:rPr lang="en-US" sz="3200" baseline="-25000" dirty="0">
                <a:latin typeface="Agency FB" panose="020B0503020202020204" pitchFamily="34" charset="0"/>
                <a:cs typeface="NikoshBAN" panose="02000000000000000000" pitchFamily="2" charset="0"/>
              </a:rPr>
              <a:t>3</a:t>
            </a:r>
            <a:r>
              <a:rPr lang="en-US" sz="3200" dirty="0">
                <a:latin typeface="Agency FB" panose="020B0503020202020204" pitchFamily="34" charset="0"/>
                <a:cs typeface="NikoshBAN" panose="02000000000000000000" pitchFamily="2" charset="0"/>
              </a:rPr>
              <a:t>H</a:t>
            </a:r>
            <a:r>
              <a:rPr lang="en-US" sz="3200" baseline="-25000" dirty="0">
                <a:latin typeface="Agency FB" panose="020B0503020202020204" pitchFamily="34" charset="0"/>
                <a:cs typeface="NikoshBAN" panose="02000000000000000000" pitchFamily="2" charset="0"/>
              </a:rPr>
              <a:t>6</a:t>
            </a:r>
            <a:r>
              <a:rPr lang="en-US" sz="3200" dirty="0">
                <a:latin typeface="Agency FB" panose="020B0503020202020204" pitchFamily="34" charset="0"/>
                <a:cs typeface="NikoshBAN" panose="02000000000000000000" pitchFamily="2" charset="0"/>
              </a:rPr>
              <a:t>)</a:t>
            </a:r>
            <a:r>
              <a:rPr lang="bn-IN" sz="3200" dirty="0">
                <a:latin typeface="Agency FB" panose="020B0503020202020204" pitchFamily="34" charset="0"/>
                <a:cs typeface="NikoshBAN" panose="02000000000000000000" pitchFamily="2" charset="0"/>
              </a:rPr>
              <a:t>, বিউটিন</a:t>
            </a:r>
            <a:r>
              <a:rPr lang="en-US" sz="3200" dirty="0">
                <a:latin typeface="Agency FB" panose="020B0503020202020204" pitchFamily="34" charset="0"/>
                <a:cs typeface="NikoshBAN" panose="02000000000000000000" pitchFamily="2" charset="0"/>
              </a:rPr>
              <a:t> (C</a:t>
            </a:r>
            <a:r>
              <a:rPr lang="en-US" sz="3200" baseline="-25000" dirty="0">
                <a:latin typeface="Agency FB" panose="020B0503020202020204" pitchFamily="34" charset="0"/>
                <a:cs typeface="NikoshBAN" panose="02000000000000000000" pitchFamily="2" charset="0"/>
              </a:rPr>
              <a:t>4</a:t>
            </a:r>
            <a:r>
              <a:rPr lang="en-US" sz="3200" dirty="0">
                <a:latin typeface="Agency FB" panose="020B0503020202020204" pitchFamily="34" charset="0"/>
                <a:cs typeface="NikoshBAN" panose="02000000000000000000" pitchFamily="2" charset="0"/>
              </a:rPr>
              <a:t>H</a:t>
            </a:r>
            <a:r>
              <a:rPr lang="en-US" sz="3200" baseline="-25000" dirty="0">
                <a:latin typeface="Agency FB" panose="020B0503020202020204" pitchFamily="34" charset="0"/>
                <a:cs typeface="NikoshBAN" panose="02000000000000000000" pitchFamily="2" charset="0"/>
              </a:rPr>
              <a:t>8</a:t>
            </a:r>
            <a:r>
              <a:rPr lang="en-US" sz="3200" dirty="0">
                <a:latin typeface="Agency FB" panose="020B0503020202020204" pitchFamily="34" charset="0"/>
                <a:cs typeface="NikoshBAN" panose="02000000000000000000" pitchFamily="2" charset="0"/>
              </a:rPr>
              <a:t>), </a:t>
            </a:r>
            <a:r>
              <a:rPr lang="bn-IN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পেন্টিন </a:t>
            </a:r>
            <a:r>
              <a:rPr lang="en-US" sz="3200" dirty="0">
                <a:latin typeface="Agency FB" panose="020B0503020202020204" pitchFamily="34" charset="0"/>
                <a:cs typeface="NikoshBAN" panose="02000000000000000000" pitchFamily="2" charset="0"/>
              </a:rPr>
              <a:t>(C</a:t>
            </a:r>
            <a:r>
              <a:rPr lang="en-US" sz="3200" baseline="-25000" dirty="0">
                <a:latin typeface="Agency FB" panose="020B0503020202020204" pitchFamily="34" charset="0"/>
                <a:cs typeface="NikoshBAN" panose="02000000000000000000" pitchFamily="2" charset="0"/>
              </a:rPr>
              <a:t>5</a:t>
            </a:r>
            <a:r>
              <a:rPr lang="en-US" sz="3200" dirty="0">
                <a:latin typeface="Agency FB" panose="020B0503020202020204" pitchFamily="34" charset="0"/>
                <a:cs typeface="NikoshBAN" panose="02000000000000000000" pitchFamily="2" charset="0"/>
              </a:rPr>
              <a:t>H</a:t>
            </a:r>
            <a:r>
              <a:rPr lang="en-US" sz="3200" baseline="-25000" dirty="0">
                <a:latin typeface="Agency FB" panose="020B0503020202020204" pitchFamily="34" charset="0"/>
                <a:cs typeface="NikoshBAN" panose="02000000000000000000" pitchFamily="2" charset="0"/>
              </a:rPr>
              <a:t>10</a:t>
            </a:r>
            <a:r>
              <a:rPr lang="en-US" sz="3200" dirty="0">
                <a:latin typeface="Agency FB" panose="020B0503020202020204" pitchFamily="34" charset="0"/>
                <a:cs typeface="NikoshBAN" panose="02000000000000000000" pitchFamily="2" charset="0"/>
              </a:rPr>
              <a:t>),</a:t>
            </a:r>
          </a:p>
          <a:p>
            <a:r>
              <a:rPr lang="bn-IN" sz="3200" dirty="0">
                <a:latin typeface="Agency FB" panose="020B0503020202020204" pitchFamily="34" charset="0"/>
                <a:cs typeface="NikoshBAN" panose="02000000000000000000" pitchFamily="2" charset="0"/>
              </a:rPr>
              <a:t>ইথাইন</a:t>
            </a:r>
            <a:r>
              <a:rPr lang="en-US" sz="3200" dirty="0">
                <a:latin typeface="Agency FB" panose="020B0503020202020204" pitchFamily="34" charset="0"/>
                <a:cs typeface="NikoshBAN" panose="02000000000000000000" pitchFamily="2" charset="0"/>
              </a:rPr>
              <a:t> (C</a:t>
            </a:r>
            <a:r>
              <a:rPr lang="en-US" sz="3200" baseline="-25000" dirty="0">
                <a:latin typeface="Agency FB" panose="020B0503020202020204" pitchFamily="34" charset="0"/>
                <a:cs typeface="NikoshBAN" panose="02000000000000000000" pitchFamily="2" charset="0"/>
              </a:rPr>
              <a:t>2</a:t>
            </a:r>
            <a:r>
              <a:rPr lang="en-US" sz="3200" dirty="0">
                <a:latin typeface="Agency FB" panose="020B0503020202020204" pitchFamily="34" charset="0"/>
                <a:cs typeface="NikoshBAN" panose="02000000000000000000" pitchFamily="2" charset="0"/>
              </a:rPr>
              <a:t>H</a:t>
            </a:r>
            <a:r>
              <a:rPr lang="en-US" sz="3200" baseline="-25000" dirty="0">
                <a:latin typeface="Agency FB" panose="020B0503020202020204" pitchFamily="34" charset="0"/>
                <a:cs typeface="NikoshBAN" panose="02000000000000000000" pitchFamily="2" charset="0"/>
              </a:rPr>
              <a:t>2</a:t>
            </a:r>
            <a:r>
              <a:rPr lang="en-US" sz="3200" dirty="0">
                <a:latin typeface="Agency FB" panose="020B0503020202020204" pitchFamily="34" charset="0"/>
                <a:cs typeface="NikoshBAN" panose="02000000000000000000" pitchFamily="2" charset="0"/>
              </a:rPr>
              <a:t>),</a:t>
            </a:r>
            <a:r>
              <a:rPr lang="bn-IN" sz="3200" dirty="0">
                <a:latin typeface="Agency FB" panose="020B0503020202020204" pitchFamily="34" charset="0"/>
                <a:cs typeface="NikoshBAN" panose="02000000000000000000" pitchFamily="2" charset="0"/>
              </a:rPr>
              <a:t> প্রোপাইন </a:t>
            </a:r>
            <a:r>
              <a:rPr lang="en-US" sz="3200" dirty="0">
                <a:latin typeface="Agency FB" panose="020B0503020202020204" pitchFamily="34" charset="0"/>
                <a:cs typeface="NikoshBAN" panose="02000000000000000000" pitchFamily="2" charset="0"/>
              </a:rPr>
              <a:t>(C</a:t>
            </a:r>
            <a:r>
              <a:rPr lang="en-US" sz="3200" baseline="-25000" dirty="0">
                <a:latin typeface="Agency FB" panose="020B0503020202020204" pitchFamily="34" charset="0"/>
                <a:cs typeface="NikoshBAN" panose="02000000000000000000" pitchFamily="2" charset="0"/>
              </a:rPr>
              <a:t>3</a:t>
            </a:r>
            <a:r>
              <a:rPr lang="en-US" sz="3200" dirty="0">
                <a:latin typeface="Agency FB" panose="020B0503020202020204" pitchFamily="34" charset="0"/>
                <a:cs typeface="NikoshBAN" panose="02000000000000000000" pitchFamily="2" charset="0"/>
              </a:rPr>
              <a:t>H</a:t>
            </a:r>
            <a:r>
              <a:rPr lang="en-US" sz="3200" baseline="-25000" dirty="0">
                <a:latin typeface="Agency FB" panose="020B0503020202020204" pitchFamily="34" charset="0"/>
                <a:cs typeface="NikoshBAN" panose="02000000000000000000" pitchFamily="2" charset="0"/>
              </a:rPr>
              <a:t>4</a:t>
            </a:r>
            <a:r>
              <a:rPr lang="en-US" sz="3200" dirty="0">
                <a:latin typeface="Agency FB" panose="020B0503020202020204" pitchFamily="34" charset="0"/>
                <a:cs typeface="NikoshBAN" panose="02000000000000000000" pitchFamily="2" charset="0"/>
              </a:rPr>
              <a:t>)</a:t>
            </a:r>
            <a:r>
              <a:rPr lang="bn-IN" sz="3200" dirty="0">
                <a:latin typeface="Agency FB" panose="020B0503020202020204" pitchFamily="34" charset="0"/>
                <a:cs typeface="NikoshBAN" panose="02000000000000000000" pitchFamily="2" charset="0"/>
              </a:rPr>
              <a:t>, বিউটাইন</a:t>
            </a:r>
            <a:r>
              <a:rPr lang="en-US" sz="3200" dirty="0">
                <a:latin typeface="Agency FB" panose="020B0503020202020204" pitchFamily="34" charset="0"/>
                <a:cs typeface="NikoshBAN" panose="02000000000000000000" pitchFamily="2" charset="0"/>
              </a:rPr>
              <a:t> (C</a:t>
            </a:r>
            <a:r>
              <a:rPr lang="en-US" sz="3200" baseline="-25000" dirty="0">
                <a:latin typeface="Agency FB" panose="020B0503020202020204" pitchFamily="34" charset="0"/>
                <a:cs typeface="NikoshBAN" panose="02000000000000000000" pitchFamily="2" charset="0"/>
              </a:rPr>
              <a:t>4</a:t>
            </a:r>
            <a:r>
              <a:rPr lang="en-US" sz="3200" dirty="0">
                <a:latin typeface="Agency FB" panose="020B0503020202020204" pitchFamily="34" charset="0"/>
                <a:cs typeface="NikoshBAN" panose="02000000000000000000" pitchFamily="2" charset="0"/>
              </a:rPr>
              <a:t>H</a:t>
            </a:r>
            <a:r>
              <a:rPr lang="en-US" sz="3200" baseline="-25000" dirty="0">
                <a:latin typeface="Agency FB" panose="020B0503020202020204" pitchFamily="34" charset="0"/>
                <a:cs typeface="NikoshBAN" panose="02000000000000000000" pitchFamily="2" charset="0"/>
              </a:rPr>
              <a:t>6</a:t>
            </a:r>
            <a:r>
              <a:rPr lang="en-US" sz="3200" dirty="0">
                <a:latin typeface="Agency FB" panose="020B0503020202020204" pitchFamily="34" charset="0"/>
                <a:cs typeface="NikoshBAN" panose="02000000000000000000" pitchFamily="2" charset="0"/>
              </a:rPr>
              <a:t>), </a:t>
            </a:r>
            <a:r>
              <a:rPr lang="bn-IN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পেন্টাইন </a:t>
            </a:r>
            <a:r>
              <a:rPr lang="en-US" sz="3200" dirty="0">
                <a:latin typeface="Agency FB" panose="020B0503020202020204" pitchFamily="34" charset="0"/>
                <a:cs typeface="NikoshBAN" panose="02000000000000000000" pitchFamily="2" charset="0"/>
              </a:rPr>
              <a:t>(C</a:t>
            </a:r>
            <a:r>
              <a:rPr lang="en-US" sz="3200" baseline="-25000" dirty="0">
                <a:latin typeface="Agency FB" panose="020B0503020202020204" pitchFamily="34" charset="0"/>
                <a:cs typeface="NikoshBAN" panose="02000000000000000000" pitchFamily="2" charset="0"/>
              </a:rPr>
              <a:t>5</a:t>
            </a:r>
            <a:r>
              <a:rPr lang="en-US" sz="3200" dirty="0">
                <a:latin typeface="Agency FB" panose="020B0503020202020204" pitchFamily="34" charset="0"/>
                <a:cs typeface="NikoshBAN" panose="02000000000000000000" pitchFamily="2" charset="0"/>
              </a:rPr>
              <a:t>H</a:t>
            </a:r>
            <a:r>
              <a:rPr lang="en-US" sz="3200" baseline="-25000" dirty="0">
                <a:latin typeface="Agency FB" panose="020B0503020202020204" pitchFamily="34" charset="0"/>
                <a:cs typeface="NikoshBAN" panose="02000000000000000000" pitchFamily="2" charset="0"/>
              </a:rPr>
              <a:t>8</a:t>
            </a:r>
            <a:r>
              <a:rPr lang="en-US" sz="3200" dirty="0">
                <a:latin typeface="Agency FB" panose="020B0503020202020204" pitchFamily="34" charset="0"/>
                <a:cs typeface="NikoshBAN" panose="02000000000000000000" pitchFamily="2" charset="0"/>
              </a:rPr>
              <a:t>),</a:t>
            </a:r>
            <a:r>
              <a:rPr lang="bn-IN" sz="3200" dirty="0">
                <a:latin typeface="Agency FB" panose="020B0503020202020204" pitchFamily="34" charset="0"/>
                <a:cs typeface="NikoshBAN" panose="02000000000000000000" pitchFamily="2" charset="0"/>
              </a:rPr>
              <a:t>  </a:t>
            </a:r>
          </a:p>
          <a:p>
            <a:endParaRPr lang="bn-IN" sz="3200" dirty="0">
              <a:latin typeface="Agency FB" panose="020B0503020202020204" pitchFamily="34" charset="0"/>
              <a:cs typeface="NikoshBAN" panose="02000000000000000000" pitchFamily="2" charset="0"/>
            </a:endParaRPr>
          </a:p>
          <a:p>
            <a:r>
              <a:rPr lang="bn-IN" sz="3200" dirty="0">
                <a:solidFill>
                  <a:srgbClr val="7030A0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মুক্ত শিকল </a:t>
            </a:r>
            <a:r>
              <a:rPr lang="bn-IN" sz="3200" dirty="0" smtClean="0">
                <a:solidFill>
                  <a:srgbClr val="7030A0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হাইড্রোকার্বন দুই প্রকার। যথাঃ</a:t>
            </a:r>
          </a:p>
          <a:p>
            <a:pPr marL="971550" lvl="1" indent="-514350">
              <a:buFont typeface="+mj-lt"/>
              <a:buAutoNum type="alphaLcParenR"/>
            </a:pPr>
            <a:r>
              <a:rPr lang="bn-IN" sz="3200" dirty="0" smtClean="0">
                <a:solidFill>
                  <a:srgbClr val="7030A0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সম্পৃক্ত </a:t>
            </a:r>
            <a:r>
              <a:rPr lang="bn-IN" sz="3200" dirty="0">
                <a:solidFill>
                  <a:srgbClr val="7030A0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মুক্ত শিকল</a:t>
            </a:r>
            <a:r>
              <a:rPr lang="bn-IN" sz="3200" dirty="0" smtClean="0">
                <a:solidFill>
                  <a:srgbClr val="7030A0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rgbClr val="7030A0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হাইড্রোকার্বন</a:t>
            </a:r>
          </a:p>
          <a:p>
            <a:pPr marL="971550" lvl="1" indent="-514350">
              <a:buFont typeface="+mj-lt"/>
              <a:buAutoNum type="alphaLcParenR"/>
            </a:pPr>
            <a:r>
              <a:rPr lang="bn-IN" sz="3200" dirty="0" smtClean="0">
                <a:solidFill>
                  <a:srgbClr val="7030A0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অসম্পৃক্ত </a:t>
            </a:r>
            <a:r>
              <a:rPr lang="bn-IN" sz="3200" dirty="0">
                <a:solidFill>
                  <a:srgbClr val="7030A0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মুক্ত শিকল</a:t>
            </a:r>
            <a:r>
              <a:rPr lang="bn-IN" sz="3200" dirty="0" smtClean="0">
                <a:solidFill>
                  <a:srgbClr val="7030A0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rgbClr val="7030A0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হাইড্রোকার্বন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62172" y="457200"/>
            <a:ext cx="10972800" cy="5939656"/>
            <a:chOff x="2497023" y="257384"/>
            <a:chExt cx="7197952" cy="6139472"/>
          </a:xfrm>
        </p:grpSpPr>
        <p:sp>
          <p:nvSpPr>
            <p:cNvPr id="5" name="Freeform 4"/>
            <p:cNvSpPr/>
            <p:nvPr/>
          </p:nvSpPr>
          <p:spPr>
            <a:xfrm>
              <a:off x="7042122" y="1309314"/>
              <a:ext cx="816262" cy="38846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64728"/>
                  </a:lnTo>
                  <a:lnTo>
                    <a:pt x="816262" y="264728"/>
                  </a:lnTo>
                  <a:lnTo>
                    <a:pt x="816262" y="388466"/>
                  </a:lnTo>
                </a:path>
              </a:pathLst>
            </a:custGeom>
            <a:noFill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Freeform 5"/>
            <p:cNvSpPr/>
            <p:nvPr/>
          </p:nvSpPr>
          <p:spPr>
            <a:xfrm>
              <a:off x="8062451" y="3782590"/>
              <a:ext cx="816262" cy="38846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64728"/>
                  </a:lnTo>
                  <a:lnTo>
                    <a:pt x="816262" y="264728"/>
                  </a:lnTo>
                  <a:lnTo>
                    <a:pt x="816262" y="388466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Freeform 6"/>
            <p:cNvSpPr/>
            <p:nvPr/>
          </p:nvSpPr>
          <p:spPr>
            <a:xfrm>
              <a:off x="7246188" y="3782590"/>
              <a:ext cx="816262" cy="38846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816262" y="0"/>
                  </a:moveTo>
                  <a:lnTo>
                    <a:pt x="816262" y="264728"/>
                  </a:lnTo>
                  <a:lnTo>
                    <a:pt x="0" y="264728"/>
                  </a:lnTo>
                  <a:lnTo>
                    <a:pt x="0" y="388466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Freeform 7"/>
            <p:cNvSpPr/>
            <p:nvPr/>
          </p:nvSpPr>
          <p:spPr>
            <a:xfrm>
              <a:off x="6225859" y="2545952"/>
              <a:ext cx="1836591" cy="38846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64728"/>
                  </a:lnTo>
                  <a:lnTo>
                    <a:pt x="1836591" y="264728"/>
                  </a:lnTo>
                  <a:lnTo>
                    <a:pt x="1836591" y="388466"/>
                  </a:lnTo>
                </a:path>
              </a:pathLst>
            </a:custGeom>
            <a:no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Freeform 8"/>
            <p:cNvSpPr/>
            <p:nvPr/>
          </p:nvSpPr>
          <p:spPr>
            <a:xfrm>
              <a:off x="5613662" y="5019228"/>
              <a:ext cx="816262" cy="38846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64728"/>
                  </a:lnTo>
                  <a:lnTo>
                    <a:pt x="816262" y="264728"/>
                  </a:lnTo>
                  <a:lnTo>
                    <a:pt x="816262" y="388466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4797400" y="5019228"/>
              <a:ext cx="816262" cy="38846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816262" y="0"/>
                  </a:moveTo>
                  <a:lnTo>
                    <a:pt x="816262" y="264728"/>
                  </a:lnTo>
                  <a:lnTo>
                    <a:pt x="0" y="264728"/>
                  </a:lnTo>
                  <a:lnTo>
                    <a:pt x="0" y="388466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4389268" y="3782590"/>
              <a:ext cx="1224394" cy="38846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64728"/>
                  </a:lnTo>
                  <a:lnTo>
                    <a:pt x="1224394" y="264728"/>
                  </a:lnTo>
                  <a:lnTo>
                    <a:pt x="1224394" y="388466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3119154" y="5019228"/>
              <a:ext cx="91440" cy="38846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388466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3164874" y="3782590"/>
              <a:ext cx="1224394" cy="38846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224394" y="0"/>
                  </a:moveTo>
                  <a:lnTo>
                    <a:pt x="1224394" y="264728"/>
                  </a:lnTo>
                  <a:lnTo>
                    <a:pt x="0" y="264728"/>
                  </a:lnTo>
                  <a:lnTo>
                    <a:pt x="0" y="388466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4389268" y="2545952"/>
              <a:ext cx="1836591" cy="38846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836591" y="0"/>
                  </a:moveTo>
                  <a:lnTo>
                    <a:pt x="1836591" y="264728"/>
                  </a:lnTo>
                  <a:lnTo>
                    <a:pt x="0" y="264728"/>
                  </a:lnTo>
                  <a:lnTo>
                    <a:pt x="0" y="388466"/>
                  </a:lnTo>
                </a:path>
              </a:pathLst>
            </a:custGeom>
            <a:no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6225859" y="1309314"/>
              <a:ext cx="816262" cy="38846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816262" y="0"/>
                  </a:moveTo>
                  <a:lnTo>
                    <a:pt x="816262" y="264728"/>
                  </a:lnTo>
                  <a:lnTo>
                    <a:pt x="0" y="264728"/>
                  </a:lnTo>
                  <a:lnTo>
                    <a:pt x="0" y="388466"/>
                  </a:lnTo>
                </a:path>
              </a:pathLst>
            </a:custGeom>
            <a:noFill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Rounded Rectangle 15"/>
            <p:cNvSpPr/>
            <p:nvPr/>
          </p:nvSpPr>
          <p:spPr>
            <a:xfrm>
              <a:off x="3932417" y="257384"/>
              <a:ext cx="3981622" cy="848171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7" name="Freeform 16"/>
            <p:cNvSpPr/>
            <p:nvPr/>
          </p:nvSpPr>
          <p:spPr>
            <a:xfrm>
              <a:off x="4052389" y="442776"/>
              <a:ext cx="3981622" cy="848171"/>
            </a:xfrm>
            <a:custGeom>
              <a:avLst/>
              <a:gdLst>
                <a:gd name="connsiteX0" fmla="*/ 0 w 3981622"/>
                <a:gd name="connsiteY0" fmla="*/ 84817 h 848171"/>
                <a:gd name="connsiteX1" fmla="*/ 84817 w 3981622"/>
                <a:gd name="connsiteY1" fmla="*/ 0 h 848171"/>
                <a:gd name="connsiteX2" fmla="*/ 3896805 w 3981622"/>
                <a:gd name="connsiteY2" fmla="*/ 0 h 848171"/>
                <a:gd name="connsiteX3" fmla="*/ 3981622 w 3981622"/>
                <a:gd name="connsiteY3" fmla="*/ 84817 h 848171"/>
                <a:gd name="connsiteX4" fmla="*/ 3981622 w 3981622"/>
                <a:gd name="connsiteY4" fmla="*/ 763354 h 848171"/>
                <a:gd name="connsiteX5" fmla="*/ 3896805 w 3981622"/>
                <a:gd name="connsiteY5" fmla="*/ 848171 h 848171"/>
                <a:gd name="connsiteX6" fmla="*/ 84817 w 3981622"/>
                <a:gd name="connsiteY6" fmla="*/ 848171 h 848171"/>
                <a:gd name="connsiteX7" fmla="*/ 0 w 3981622"/>
                <a:gd name="connsiteY7" fmla="*/ 763354 h 848171"/>
                <a:gd name="connsiteX8" fmla="*/ 0 w 3981622"/>
                <a:gd name="connsiteY8" fmla="*/ 84817 h 84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81622" h="848171">
                  <a:moveTo>
                    <a:pt x="0" y="84817"/>
                  </a:moveTo>
                  <a:cubicBezTo>
                    <a:pt x="0" y="37974"/>
                    <a:pt x="37974" y="0"/>
                    <a:pt x="84817" y="0"/>
                  </a:cubicBezTo>
                  <a:lnTo>
                    <a:pt x="3896805" y="0"/>
                  </a:lnTo>
                  <a:cubicBezTo>
                    <a:pt x="3943648" y="0"/>
                    <a:pt x="3981622" y="37974"/>
                    <a:pt x="3981622" y="84817"/>
                  </a:cubicBezTo>
                  <a:lnTo>
                    <a:pt x="3981622" y="763354"/>
                  </a:lnTo>
                  <a:cubicBezTo>
                    <a:pt x="3981622" y="810197"/>
                    <a:pt x="3943648" y="848171"/>
                    <a:pt x="3896805" y="848171"/>
                  </a:cubicBezTo>
                  <a:lnTo>
                    <a:pt x="84817" y="848171"/>
                  </a:lnTo>
                  <a:cubicBezTo>
                    <a:pt x="37974" y="848171"/>
                    <a:pt x="0" y="810197"/>
                    <a:pt x="0" y="763354"/>
                  </a:cubicBezTo>
                  <a:lnTo>
                    <a:pt x="0" y="84817"/>
                  </a:lnTo>
                  <a:close/>
                </a:path>
              </a:pathLst>
            </a:custGeom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2002" tIns="162002" rIns="162002" bIns="162002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36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হাইড্রোকার্বন</a:t>
              </a:r>
              <a:endParaRPr lang="en-US" sz="36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5558008" y="1697780"/>
              <a:ext cx="1335702" cy="848171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9" name="Freeform 18"/>
            <p:cNvSpPr/>
            <p:nvPr/>
          </p:nvSpPr>
          <p:spPr>
            <a:xfrm>
              <a:off x="5706420" y="1838771"/>
              <a:ext cx="1335702" cy="848171"/>
            </a:xfrm>
            <a:custGeom>
              <a:avLst/>
              <a:gdLst>
                <a:gd name="connsiteX0" fmla="*/ 0 w 1335702"/>
                <a:gd name="connsiteY0" fmla="*/ 84817 h 848171"/>
                <a:gd name="connsiteX1" fmla="*/ 84817 w 1335702"/>
                <a:gd name="connsiteY1" fmla="*/ 0 h 848171"/>
                <a:gd name="connsiteX2" fmla="*/ 1250885 w 1335702"/>
                <a:gd name="connsiteY2" fmla="*/ 0 h 848171"/>
                <a:gd name="connsiteX3" fmla="*/ 1335702 w 1335702"/>
                <a:gd name="connsiteY3" fmla="*/ 84817 h 848171"/>
                <a:gd name="connsiteX4" fmla="*/ 1335702 w 1335702"/>
                <a:gd name="connsiteY4" fmla="*/ 763354 h 848171"/>
                <a:gd name="connsiteX5" fmla="*/ 1250885 w 1335702"/>
                <a:gd name="connsiteY5" fmla="*/ 848171 h 848171"/>
                <a:gd name="connsiteX6" fmla="*/ 84817 w 1335702"/>
                <a:gd name="connsiteY6" fmla="*/ 848171 h 848171"/>
                <a:gd name="connsiteX7" fmla="*/ 0 w 1335702"/>
                <a:gd name="connsiteY7" fmla="*/ 763354 h 848171"/>
                <a:gd name="connsiteX8" fmla="*/ 0 w 1335702"/>
                <a:gd name="connsiteY8" fmla="*/ 84817 h 84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5702" h="848171">
                  <a:moveTo>
                    <a:pt x="0" y="84817"/>
                  </a:moveTo>
                  <a:cubicBezTo>
                    <a:pt x="0" y="37974"/>
                    <a:pt x="37974" y="0"/>
                    <a:pt x="84817" y="0"/>
                  </a:cubicBezTo>
                  <a:lnTo>
                    <a:pt x="1250885" y="0"/>
                  </a:lnTo>
                  <a:cubicBezTo>
                    <a:pt x="1297728" y="0"/>
                    <a:pt x="1335702" y="37974"/>
                    <a:pt x="1335702" y="84817"/>
                  </a:cubicBezTo>
                  <a:lnTo>
                    <a:pt x="1335702" y="763354"/>
                  </a:lnTo>
                  <a:cubicBezTo>
                    <a:pt x="1335702" y="810197"/>
                    <a:pt x="1297728" y="848171"/>
                    <a:pt x="1250885" y="848171"/>
                  </a:cubicBezTo>
                  <a:lnTo>
                    <a:pt x="84817" y="848171"/>
                  </a:lnTo>
                  <a:cubicBezTo>
                    <a:pt x="37974" y="848171"/>
                    <a:pt x="0" y="810197"/>
                    <a:pt x="0" y="763354"/>
                  </a:cubicBezTo>
                  <a:lnTo>
                    <a:pt x="0" y="84817"/>
                  </a:lnTo>
                  <a:close/>
                </a:path>
              </a:pathLst>
            </a:custGeom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042" tIns="101042" rIns="101042" bIns="101042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0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অ্যালিফেটিক হাইড্রোকার্বন</a:t>
              </a:r>
              <a:endParaRPr lang="en-US" sz="20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3721417" y="2934418"/>
              <a:ext cx="1335702" cy="848171"/>
            </a:xfrm>
            <a:prstGeom prst="roundRect">
              <a:avLst>
                <a:gd name="adj" fmla="val 10000"/>
              </a:avLst>
            </a:prstGeom>
            <a:solidFill>
              <a:srgbClr val="FF0000"/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3869828" y="3075409"/>
              <a:ext cx="1335702" cy="848171"/>
            </a:xfrm>
            <a:custGeom>
              <a:avLst/>
              <a:gdLst>
                <a:gd name="connsiteX0" fmla="*/ 0 w 1335702"/>
                <a:gd name="connsiteY0" fmla="*/ 84817 h 848171"/>
                <a:gd name="connsiteX1" fmla="*/ 84817 w 1335702"/>
                <a:gd name="connsiteY1" fmla="*/ 0 h 848171"/>
                <a:gd name="connsiteX2" fmla="*/ 1250885 w 1335702"/>
                <a:gd name="connsiteY2" fmla="*/ 0 h 848171"/>
                <a:gd name="connsiteX3" fmla="*/ 1335702 w 1335702"/>
                <a:gd name="connsiteY3" fmla="*/ 84817 h 848171"/>
                <a:gd name="connsiteX4" fmla="*/ 1335702 w 1335702"/>
                <a:gd name="connsiteY4" fmla="*/ 763354 h 848171"/>
                <a:gd name="connsiteX5" fmla="*/ 1250885 w 1335702"/>
                <a:gd name="connsiteY5" fmla="*/ 848171 h 848171"/>
                <a:gd name="connsiteX6" fmla="*/ 84817 w 1335702"/>
                <a:gd name="connsiteY6" fmla="*/ 848171 h 848171"/>
                <a:gd name="connsiteX7" fmla="*/ 0 w 1335702"/>
                <a:gd name="connsiteY7" fmla="*/ 763354 h 848171"/>
                <a:gd name="connsiteX8" fmla="*/ 0 w 1335702"/>
                <a:gd name="connsiteY8" fmla="*/ 84817 h 84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5702" h="848171">
                  <a:moveTo>
                    <a:pt x="0" y="84817"/>
                  </a:moveTo>
                  <a:cubicBezTo>
                    <a:pt x="0" y="37974"/>
                    <a:pt x="37974" y="0"/>
                    <a:pt x="84817" y="0"/>
                  </a:cubicBezTo>
                  <a:lnTo>
                    <a:pt x="1250885" y="0"/>
                  </a:lnTo>
                  <a:cubicBezTo>
                    <a:pt x="1297728" y="0"/>
                    <a:pt x="1335702" y="37974"/>
                    <a:pt x="1335702" y="84817"/>
                  </a:cubicBezTo>
                  <a:lnTo>
                    <a:pt x="1335702" y="763354"/>
                  </a:lnTo>
                  <a:cubicBezTo>
                    <a:pt x="1335702" y="810197"/>
                    <a:pt x="1297728" y="848171"/>
                    <a:pt x="1250885" y="848171"/>
                  </a:cubicBezTo>
                  <a:lnTo>
                    <a:pt x="84817" y="848171"/>
                  </a:lnTo>
                  <a:cubicBezTo>
                    <a:pt x="37974" y="848171"/>
                    <a:pt x="0" y="810197"/>
                    <a:pt x="0" y="763354"/>
                  </a:cubicBezTo>
                  <a:lnTo>
                    <a:pt x="0" y="84817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042" tIns="101042" rIns="101042" bIns="101042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0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মুক্ত শিকল হাইড্রোকার্বন</a:t>
              </a:r>
              <a:endParaRPr lang="en-US" sz="20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2497023" y="4171057"/>
              <a:ext cx="1335702" cy="848171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2645434" y="4312047"/>
              <a:ext cx="1335702" cy="848171"/>
            </a:xfrm>
            <a:custGeom>
              <a:avLst/>
              <a:gdLst>
                <a:gd name="connsiteX0" fmla="*/ 0 w 1335702"/>
                <a:gd name="connsiteY0" fmla="*/ 84817 h 848171"/>
                <a:gd name="connsiteX1" fmla="*/ 84817 w 1335702"/>
                <a:gd name="connsiteY1" fmla="*/ 0 h 848171"/>
                <a:gd name="connsiteX2" fmla="*/ 1250885 w 1335702"/>
                <a:gd name="connsiteY2" fmla="*/ 0 h 848171"/>
                <a:gd name="connsiteX3" fmla="*/ 1335702 w 1335702"/>
                <a:gd name="connsiteY3" fmla="*/ 84817 h 848171"/>
                <a:gd name="connsiteX4" fmla="*/ 1335702 w 1335702"/>
                <a:gd name="connsiteY4" fmla="*/ 763354 h 848171"/>
                <a:gd name="connsiteX5" fmla="*/ 1250885 w 1335702"/>
                <a:gd name="connsiteY5" fmla="*/ 848171 h 848171"/>
                <a:gd name="connsiteX6" fmla="*/ 84817 w 1335702"/>
                <a:gd name="connsiteY6" fmla="*/ 848171 h 848171"/>
                <a:gd name="connsiteX7" fmla="*/ 0 w 1335702"/>
                <a:gd name="connsiteY7" fmla="*/ 763354 h 848171"/>
                <a:gd name="connsiteX8" fmla="*/ 0 w 1335702"/>
                <a:gd name="connsiteY8" fmla="*/ 84817 h 84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5702" h="848171">
                  <a:moveTo>
                    <a:pt x="0" y="84817"/>
                  </a:moveTo>
                  <a:cubicBezTo>
                    <a:pt x="0" y="37974"/>
                    <a:pt x="37974" y="0"/>
                    <a:pt x="84817" y="0"/>
                  </a:cubicBezTo>
                  <a:lnTo>
                    <a:pt x="1250885" y="0"/>
                  </a:lnTo>
                  <a:cubicBezTo>
                    <a:pt x="1297728" y="0"/>
                    <a:pt x="1335702" y="37974"/>
                    <a:pt x="1335702" y="84817"/>
                  </a:cubicBezTo>
                  <a:lnTo>
                    <a:pt x="1335702" y="763354"/>
                  </a:lnTo>
                  <a:cubicBezTo>
                    <a:pt x="1335702" y="810197"/>
                    <a:pt x="1297728" y="848171"/>
                    <a:pt x="1250885" y="848171"/>
                  </a:cubicBezTo>
                  <a:lnTo>
                    <a:pt x="84817" y="848171"/>
                  </a:lnTo>
                  <a:cubicBezTo>
                    <a:pt x="37974" y="848171"/>
                    <a:pt x="0" y="810197"/>
                    <a:pt x="0" y="763354"/>
                  </a:cubicBezTo>
                  <a:lnTo>
                    <a:pt x="0" y="84817"/>
                  </a:lnTo>
                  <a:close/>
                </a:path>
              </a:pathLst>
            </a:cu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8662" tIns="108662" rIns="108662" bIns="108662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সম্পৃক্ত</a:t>
              </a:r>
              <a:r>
                <a:rPr lang="en-US" sz="22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2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হাইড্রোকার্বন</a:t>
              </a:r>
              <a:endParaRPr lang="en-US" sz="22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2497023" y="5407695"/>
              <a:ext cx="1335702" cy="848171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2645434" y="5548685"/>
              <a:ext cx="1335702" cy="848171"/>
            </a:xfrm>
            <a:custGeom>
              <a:avLst/>
              <a:gdLst>
                <a:gd name="connsiteX0" fmla="*/ 0 w 1335702"/>
                <a:gd name="connsiteY0" fmla="*/ 84817 h 848171"/>
                <a:gd name="connsiteX1" fmla="*/ 84817 w 1335702"/>
                <a:gd name="connsiteY1" fmla="*/ 0 h 848171"/>
                <a:gd name="connsiteX2" fmla="*/ 1250885 w 1335702"/>
                <a:gd name="connsiteY2" fmla="*/ 0 h 848171"/>
                <a:gd name="connsiteX3" fmla="*/ 1335702 w 1335702"/>
                <a:gd name="connsiteY3" fmla="*/ 84817 h 848171"/>
                <a:gd name="connsiteX4" fmla="*/ 1335702 w 1335702"/>
                <a:gd name="connsiteY4" fmla="*/ 763354 h 848171"/>
                <a:gd name="connsiteX5" fmla="*/ 1250885 w 1335702"/>
                <a:gd name="connsiteY5" fmla="*/ 848171 h 848171"/>
                <a:gd name="connsiteX6" fmla="*/ 84817 w 1335702"/>
                <a:gd name="connsiteY6" fmla="*/ 848171 h 848171"/>
                <a:gd name="connsiteX7" fmla="*/ 0 w 1335702"/>
                <a:gd name="connsiteY7" fmla="*/ 763354 h 848171"/>
                <a:gd name="connsiteX8" fmla="*/ 0 w 1335702"/>
                <a:gd name="connsiteY8" fmla="*/ 84817 h 84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5702" h="848171">
                  <a:moveTo>
                    <a:pt x="0" y="84817"/>
                  </a:moveTo>
                  <a:cubicBezTo>
                    <a:pt x="0" y="37974"/>
                    <a:pt x="37974" y="0"/>
                    <a:pt x="84817" y="0"/>
                  </a:cubicBezTo>
                  <a:lnTo>
                    <a:pt x="1250885" y="0"/>
                  </a:lnTo>
                  <a:cubicBezTo>
                    <a:pt x="1297728" y="0"/>
                    <a:pt x="1335702" y="37974"/>
                    <a:pt x="1335702" y="84817"/>
                  </a:cubicBezTo>
                  <a:lnTo>
                    <a:pt x="1335702" y="763354"/>
                  </a:lnTo>
                  <a:cubicBezTo>
                    <a:pt x="1335702" y="810197"/>
                    <a:pt x="1297728" y="848171"/>
                    <a:pt x="1250885" y="848171"/>
                  </a:cubicBezTo>
                  <a:lnTo>
                    <a:pt x="84817" y="848171"/>
                  </a:lnTo>
                  <a:cubicBezTo>
                    <a:pt x="37974" y="848171"/>
                    <a:pt x="0" y="810197"/>
                    <a:pt x="0" y="763354"/>
                  </a:cubicBezTo>
                  <a:lnTo>
                    <a:pt x="0" y="84817"/>
                  </a:lnTo>
                  <a:close/>
                </a:path>
              </a:pathLst>
            </a:cu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8662" tIns="108662" rIns="108662" bIns="108662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2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অ্যালকেন</a:t>
              </a:r>
              <a:endParaRPr lang="en-US" sz="22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4945811" y="4171057"/>
              <a:ext cx="1335702" cy="848171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7" name="Freeform 26"/>
            <p:cNvSpPr/>
            <p:nvPr/>
          </p:nvSpPr>
          <p:spPr>
            <a:xfrm>
              <a:off x="5094223" y="4312047"/>
              <a:ext cx="1335702" cy="848171"/>
            </a:xfrm>
            <a:custGeom>
              <a:avLst/>
              <a:gdLst>
                <a:gd name="connsiteX0" fmla="*/ 0 w 1335702"/>
                <a:gd name="connsiteY0" fmla="*/ 84817 h 848171"/>
                <a:gd name="connsiteX1" fmla="*/ 84817 w 1335702"/>
                <a:gd name="connsiteY1" fmla="*/ 0 h 848171"/>
                <a:gd name="connsiteX2" fmla="*/ 1250885 w 1335702"/>
                <a:gd name="connsiteY2" fmla="*/ 0 h 848171"/>
                <a:gd name="connsiteX3" fmla="*/ 1335702 w 1335702"/>
                <a:gd name="connsiteY3" fmla="*/ 84817 h 848171"/>
                <a:gd name="connsiteX4" fmla="*/ 1335702 w 1335702"/>
                <a:gd name="connsiteY4" fmla="*/ 763354 h 848171"/>
                <a:gd name="connsiteX5" fmla="*/ 1250885 w 1335702"/>
                <a:gd name="connsiteY5" fmla="*/ 848171 h 848171"/>
                <a:gd name="connsiteX6" fmla="*/ 84817 w 1335702"/>
                <a:gd name="connsiteY6" fmla="*/ 848171 h 848171"/>
                <a:gd name="connsiteX7" fmla="*/ 0 w 1335702"/>
                <a:gd name="connsiteY7" fmla="*/ 763354 h 848171"/>
                <a:gd name="connsiteX8" fmla="*/ 0 w 1335702"/>
                <a:gd name="connsiteY8" fmla="*/ 84817 h 84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5702" h="848171">
                  <a:moveTo>
                    <a:pt x="0" y="84817"/>
                  </a:moveTo>
                  <a:cubicBezTo>
                    <a:pt x="0" y="37974"/>
                    <a:pt x="37974" y="0"/>
                    <a:pt x="84817" y="0"/>
                  </a:cubicBezTo>
                  <a:lnTo>
                    <a:pt x="1250885" y="0"/>
                  </a:lnTo>
                  <a:cubicBezTo>
                    <a:pt x="1297728" y="0"/>
                    <a:pt x="1335702" y="37974"/>
                    <a:pt x="1335702" y="84817"/>
                  </a:cubicBezTo>
                  <a:lnTo>
                    <a:pt x="1335702" y="763354"/>
                  </a:lnTo>
                  <a:cubicBezTo>
                    <a:pt x="1335702" y="810197"/>
                    <a:pt x="1297728" y="848171"/>
                    <a:pt x="1250885" y="848171"/>
                  </a:cubicBezTo>
                  <a:lnTo>
                    <a:pt x="84817" y="848171"/>
                  </a:lnTo>
                  <a:cubicBezTo>
                    <a:pt x="37974" y="848171"/>
                    <a:pt x="0" y="810197"/>
                    <a:pt x="0" y="763354"/>
                  </a:cubicBezTo>
                  <a:lnTo>
                    <a:pt x="0" y="84817"/>
                  </a:lnTo>
                  <a:close/>
                </a:path>
              </a:pathLst>
            </a:cu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8662" tIns="108662" rIns="108662" bIns="108662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2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</a:t>
              </a:r>
              <a:r>
                <a:rPr lang="en-US" sz="22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সম্পৃক্ত</a:t>
              </a:r>
              <a:r>
                <a:rPr lang="en-US" sz="22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2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হাইড্রোকার্বন</a:t>
              </a:r>
              <a:endParaRPr lang="en-US" sz="22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4129548" y="5407695"/>
              <a:ext cx="1335702" cy="848171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9" name="Freeform 28"/>
            <p:cNvSpPr/>
            <p:nvPr/>
          </p:nvSpPr>
          <p:spPr>
            <a:xfrm>
              <a:off x="4277960" y="5548685"/>
              <a:ext cx="1335702" cy="848171"/>
            </a:xfrm>
            <a:custGeom>
              <a:avLst/>
              <a:gdLst>
                <a:gd name="connsiteX0" fmla="*/ 0 w 1335702"/>
                <a:gd name="connsiteY0" fmla="*/ 84817 h 848171"/>
                <a:gd name="connsiteX1" fmla="*/ 84817 w 1335702"/>
                <a:gd name="connsiteY1" fmla="*/ 0 h 848171"/>
                <a:gd name="connsiteX2" fmla="*/ 1250885 w 1335702"/>
                <a:gd name="connsiteY2" fmla="*/ 0 h 848171"/>
                <a:gd name="connsiteX3" fmla="*/ 1335702 w 1335702"/>
                <a:gd name="connsiteY3" fmla="*/ 84817 h 848171"/>
                <a:gd name="connsiteX4" fmla="*/ 1335702 w 1335702"/>
                <a:gd name="connsiteY4" fmla="*/ 763354 h 848171"/>
                <a:gd name="connsiteX5" fmla="*/ 1250885 w 1335702"/>
                <a:gd name="connsiteY5" fmla="*/ 848171 h 848171"/>
                <a:gd name="connsiteX6" fmla="*/ 84817 w 1335702"/>
                <a:gd name="connsiteY6" fmla="*/ 848171 h 848171"/>
                <a:gd name="connsiteX7" fmla="*/ 0 w 1335702"/>
                <a:gd name="connsiteY7" fmla="*/ 763354 h 848171"/>
                <a:gd name="connsiteX8" fmla="*/ 0 w 1335702"/>
                <a:gd name="connsiteY8" fmla="*/ 84817 h 84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5702" h="848171">
                  <a:moveTo>
                    <a:pt x="0" y="84817"/>
                  </a:moveTo>
                  <a:cubicBezTo>
                    <a:pt x="0" y="37974"/>
                    <a:pt x="37974" y="0"/>
                    <a:pt x="84817" y="0"/>
                  </a:cubicBezTo>
                  <a:lnTo>
                    <a:pt x="1250885" y="0"/>
                  </a:lnTo>
                  <a:cubicBezTo>
                    <a:pt x="1297728" y="0"/>
                    <a:pt x="1335702" y="37974"/>
                    <a:pt x="1335702" y="84817"/>
                  </a:cubicBezTo>
                  <a:lnTo>
                    <a:pt x="1335702" y="763354"/>
                  </a:lnTo>
                  <a:cubicBezTo>
                    <a:pt x="1335702" y="810197"/>
                    <a:pt x="1297728" y="848171"/>
                    <a:pt x="1250885" y="848171"/>
                  </a:cubicBezTo>
                  <a:lnTo>
                    <a:pt x="84817" y="848171"/>
                  </a:lnTo>
                  <a:cubicBezTo>
                    <a:pt x="37974" y="848171"/>
                    <a:pt x="0" y="810197"/>
                    <a:pt x="0" y="763354"/>
                  </a:cubicBezTo>
                  <a:lnTo>
                    <a:pt x="0" y="84817"/>
                  </a:lnTo>
                  <a:close/>
                </a:path>
              </a:pathLst>
            </a:cu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8662" tIns="108662" rIns="108662" bIns="108662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2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অ্যালকিন</a:t>
              </a:r>
              <a:endParaRPr lang="en-US" sz="2200" kern="1200" dirty="0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5762074" y="5407695"/>
              <a:ext cx="1335702" cy="848171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5910485" y="5548685"/>
              <a:ext cx="1335702" cy="848171"/>
            </a:xfrm>
            <a:custGeom>
              <a:avLst/>
              <a:gdLst>
                <a:gd name="connsiteX0" fmla="*/ 0 w 1335702"/>
                <a:gd name="connsiteY0" fmla="*/ 84817 h 848171"/>
                <a:gd name="connsiteX1" fmla="*/ 84817 w 1335702"/>
                <a:gd name="connsiteY1" fmla="*/ 0 h 848171"/>
                <a:gd name="connsiteX2" fmla="*/ 1250885 w 1335702"/>
                <a:gd name="connsiteY2" fmla="*/ 0 h 848171"/>
                <a:gd name="connsiteX3" fmla="*/ 1335702 w 1335702"/>
                <a:gd name="connsiteY3" fmla="*/ 84817 h 848171"/>
                <a:gd name="connsiteX4" fmla="*/ 1335702 w 1335702"/>
                <a:gd name="connsiteY4" fmla="*/ 763354 h 848171"/>
                <a:gd name="connsiteX5" fmla="*/ 1250885 w 1335702"/>
                <a:gd name="connsiteY5" fmla="*/ 848171 h 848171"/>
                <a:gd name="connsiteX6" fmla="*/ 84817 w 1335702"/>
                <a:gd name="connsiteY6" fmla="*/ 848171 h 848171"/>
                <a:gd name="connsiteX7" fmla="*/ 0 w 1335702"/>
                <a:gd name="connsiteY7" fmla="*/ 763354 h 848171"/>
                <a:gd name="connsiteX8" fmla="*/ 0 w 1335702"/>
                <a:gd name="connsiteY8" fmla="*/ 84817 h 84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5702" h="848171">
                  <a:moveTo>
                    <a:pt x="0" y="84817"/>
                  </a:moveTo>
                  <a:cubicBezTo>
                    <a:pt x="0" y="37974"/>
                    <a:pt x="37974" y="0"/>
                    <a:pt x="84817" y="0"/>
                  </a:cubicBezTo>
                  <a:lnTo>
                    <a:pt x="1250885" y="0"/>
                  </a:lnTo>
                  <a:cubicBezTo>
                    <a:pt x="1297728" y="0"/>
                    <a:pt x="1335702" y="37974"/>
                    <a:pt x="1335702" y="84817"/>
                  </a:cubicBezTo>
                  <a:lnTo>
                    <a:pt x="1335702" y="763354"/>
                  </a:lnTo>
                  <a:cubicBezTo>
                    <a:pt x="1335702" y="810197"/>
                    <a:pt x="1297728" y="848171"/>
                    <a:pt x="1250885" y="848171"/>
                  </a:cubicBezTo>
                  <a:lnTo>
                    <a:pt x="84817" y="848171"/>
                  </a:lnTo>
                  <a:cubicBezTo>
                    <a:pt x="37974" y="848171"/>
                    <a:pt x="0" y="810197"/>
                    <a:pt x="0" y="763354"/>
                  </a:cubicBezTo>
                  <a:lnTo>
                    <a:pt x="0" y="84817"/>
                  </a:lnTo>
                  <a:close/>
                </a:path>
              </a:pathLst>
            </a:cu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8662" tIns="108662" rIns="108662" bIns="108662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2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অ্যালকাইন</a:t>
              </a:r>
              <a:endParaRPr lang="en-US" sz="2200" kern="1200" dirty="0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7394599" y="2934418"/>
              <a:ext cx="1335702" cy="848171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543011" y="3075409"/>
              <a:ext cx="1335702" cy="848171"/>
            </a:xfrm>
            <a:custGeom>
              <a:avLst/>
              <a:gdLst>
                <a:gd name="connsiteX0" fmla="*/ 0 w 1335702"/>
                <a:gd name="connsiteY0" fmla="*/ 84817 h 848171"/>
                <a:gd name="connsiteX1" fmla="*/ 84817 w 1335702"/>
                <a:gd name="connsiteY1" fmla="*/ 0 h 848171"/>
                <a:gd name="connsiteX2" fmla="*/ 1250885 w 1335702"/>
                <a:gd name="connsiteY2" fmla="*/ 0 h 848171"/>
                <a:gd name="connsiteX3" fmla="*/ 1335702 w 1335702"/>
                <a:gd name="connsiteY3" fmla="*/ 84817 h 848171"/>
                <a:gd name="connsiteX4" fmla="*/ 1335702 w 1335702"/>
                <a:gd name="connsiteY4" fmla="*/ 763354 h 848171"/>
                <a:gd name="connsiteX5" fmla="*/ 1250885 w 1335702"/>
                <a:gd name="connsiteY5" fmla="*/ 848171 h 848171"/>
                <a:gd name="connsiteX6" fmla="*/ 84817 w 1335702"/>
                <a:gd name="connsiteY6" fmla="*/ 848171 h 848171"/>
                <a:gd name="connsiteX7" fmla="*/ 0 w 1335702"/>
                <a:gd name="connsiteY7" fmla="*/ 763354 h 848171"/>
                <a:gd name="connsiteX8" fmla="*/ 0 w 1335702"/>
                <a:gd name="connsiteY8" fmla="*/ 84817 h 84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5702" h="848171">
                  <a:moveTo>
                    <a:pt x="0" y="84817"/>
                  </a:moveTo>
                  <a:cubicBezTo>
                    <a:pt x="0" y="37974"/>
                    <a:pt x="37974" y="0"/>
                    <a:pt x="84817" y="0"/>
                  </a:cubicBezTo>
                  <a:lnTo>
                    <a:pt x="1250885" y="0"/>
                  </a:lnTo>
                  <a:cubicBezTo>
                    <a:pt x="1297728" y="0"/>
                    <a:pt x="1335702" y="37974"/>
                    <a:pt x="1335702" y="84817"/>
                  </a:cubicBezTo>
                  <a:lnTo>
                    <a:pt x="1335702" y="763354"/>
                  </a:lnTo>
                  <a:cubicBezTo>
                    <a:pt x="1335702" y="810197"/>
                    <a:pt x="1297728" y="848171"/>
                    <a:pt x="1250885" y="848171"/>
                  </a:cubicBezTo>
                  <a:lnTo>
                    <a:pt x="84817" y="848171"/>
                  </a:lnTo>
                  <a:cubicBezTo>
                    <a:pt x="37974" y="848171"/>
                    <a:pt x="0" y="810197"/>
                    <a:pt x="0" y="763354"/>
                  </a:cubicBezTo>
                  <a:lnTo>
                    <a:pt x="0" y="84817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042" tIns="101042" rIns="101042" bIns="101042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0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বদ্ধ শিকল হাইড্রোকার্বন</a:t>
              </a:r>
              <a:endParaRPr lang="en-US" sz="20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6578337" y="4171057"/>
              <a:ext cx="1335702" cy="848171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6726748" y="4312047"/>
              <a:ext cx="1335702" cy="848171"/>
            </a:xfrm>
            <a:custGeom>
              <a:avLst/>
              <a:gdLst>
                <a:gd name="connsiteX0" fmla="*/ 0 w 1335702"/>
                <a:gd name="connsiteY0" fmla="*/ 84817 h 848171"/>
                <a:gd name="connsiteX1" fmla="*/ 84817 w 1335702"/>
                <a:gd name="connsiteY1" fmla="*/ 0 h 848171"/>
                <a:gd name="connsiteX2" fmla="*/ 1250885 w 1335702"/>
                <a:gd name="connsiteY2" fmla="*/ 0 h 848171"/>
                <a:gd name="connsiteX3" fmla="*/ 1335702 w 1335702"/>
                <a:gd name="connsiteY3" fmla="*/ 84817 h 848171"/>
                <a:gd name="connsiteX4" fmla="*/ 1335702 w 1335702"/>
                <a:gd name="connsiteY4" fmla="*/ 763354 h 848171"/>
                <a:gd name="connsiteX5" fmla="*/ 1250885 w 1335702"/>
                <a:gd name="connsiteY5" fmla="*/ 848171 h 848171"/>
                <a:gd name="connsiteX6" fmla="*/ 84817 w 1335702"/>
                <a:gd name="connsiteY6" fmla="*/ 848171 h 848171"/>
                <a:gd name="connsiteX7" fmla="*/ 0 w 1335702"/>
                <a:gd name="connsiteY7" fmla="*/ 763354 h 848171"/>
                <a:gd name="connsiteX8" fmla="*/ 0 w 1335702"/>
                <a:gd name="connsiteY8" fmla="*/ 84817 h 84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5702" h="848171">
                  <a:moveTo>
                    <a:pt x="0" y="84817"/>
                  </a:moveTo>
                  <a:cubicBezTo>
                    <a:pt x="0" y="37974"/>
                    <a:pt x="37974" y="0"/>
                    <a:pt x="84817" y="0"/>
                  </a:cubicBezTo>
                  <a:lnTo>
                    <a:pt x="1250885" y="0"/>
                  </a:lnTo>
                  <a:cubicBezTo>
                    <a:pt x="1297728" y="0"/>
                    <a:pt x="1335702" y="37974"/>
                    <a:pt x="1335702" y="84817"/>
                  </a:cubicBezTo>
                  <a:lnTo>
                    <a:pt x="1335702" y="763354"/>
                  </a:lnTo>
                  <a:cubicBezTo>
                    <a:pt x="1335702" y="810197"/>
                    <a:pt x="1297728" y="848171"/>
                    <a:pt x="1250885" y="848171"/>
                  </a:cubicBezTo>
                  <a:lnTo>
                    <a:pt x="84817" y="848171"/>
                  </a:lnTo>
                  <a:cubicBezTo>
                    <a:pt x="37974" y="848171"/>
                    <a:pt x="0" y="810197"/>
                    <a:pt x="0" y="763354"/>
                  </a:cubicBezTo>
                  <a:lnTo>
                    <a:pt x="0" y="84817"/>
                  </a:lnTo>
                  <a:close/>
                </a:path>
              </a:pathLst>
            </a:cu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042" tIns="101042" rIns="101042" bIns="101042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সম্পৃক্ত</a:t>
              </a:r>
              <a:r>
                <a:rPr lang="en-US" sz="20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0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বদ্ধ শিকল হাইড্রোকার্বন</a:t>
              </a:r>
              <a:endParaRPr lang="en-US" sz="20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8210862" y="4171057"/>
              <a:ext cx="1335702" cy="848171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7" name="Freeform 36"/>
            <p:cNvSpPr/>
            <p:nvPr/>
          </p:nvSpPr>
          <p:spPr>
            <a:xfrm>
              <a:off x="8359273" y="4312047"/>
              <a:ext cx="1335702" cy="848171"/>
            </a:xfrm>
            <a:custGeom>
              <a:avLst/>
              <a:gdLst>
                <a:gd name="connsiteX0" fmla="*/ 0 w 1335702"/>
                <a:gd name="connsiteY0" fmla="*/ 84817 h 848171"/>
                <a:gd name="connsiteX1" fmla="*/ 84817 w 1335702"/>
                <a:gd name="connsiteY1" fmla="*/ 0 h 848171"/>
                <a:gd name="connsiteX2" fmla="*/ 1250885 w 1335702"/>
                <a:gd name="connsiteY2" fmla="*/ 0 h 848171"/>
                <a:gd name="connsiteX3" fmla="*/ 1335702 w 1335702"/>
                <a:gd name="connsiteY3" fmla="*/ 84817 h 848171"/>
                <a:gd name="connsiteX4" fmla="*/ 1335702 w 1335702"/>
                <a:gd name="connsiteY4" fmla="*/ 763354 h 848171"/>
                <a:gd name="connsiteX5" fmla="*/ 1250885 w 1335702"/>
                <a:gd name="connsiteY5" fmla="*/ 848171 h 848171"/>
                <a:gd name="connsiteX6" fmla="*/ 84817 w 1335702"/>
                <a:gd name="connsiteY6" fmla="*/ 848171 h 848171"/>
                <a:gd name="connsiteX7" fmla="*/ 0 w 1335702"/>
                <a:gd name="connsiteY7" fmla="*/ 763354 h 848171"/>
                <a:gd name="connsiteX8" fmla="*/ 0 w 1335702"/>
                <a:gd name="connsiteY8" fmla="*/ 84817 h 84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5702" h="848171">
                  <a:moveTo>
                    <a:pt x="0" y="84817"/>
                  </a:moveTo>
                  <a:cubicBezTo>
                    <a:pt x="0" y="37974"/>
                    <a:pt x="37974" y="0"/>
                    <a:pt x="84817" y="0"/>
                  </a:cubicBezTo>
                  <a:lnTo>
                    <a:pt x="1250885" y="0"/>
                  </a:lnTo>
                  <a:cubicBezTo>
                    <a:pt x="1297728" y="0"/>
                    <a:pt x="1335702" y="37974"/>
                    <a:pt x="1335702" y="84817"/>
                  </a:cubicBezTo>
                  <a:lnTo>
                    <a:pt x="1335702" y="763354"/>
                  </a:lnTo>
                  <a:cubicBezTo>
                    <a:pt x="1335702" y="810197"/>
                    <a:pt x="1297728" y="848171"/>
                    <a:pt x="1250885" y="848171"/>
                  </a:cubicBezTo>
                  <a:lnTo>
                    <a:pt x="84817" y="848171"/>
                  </a:lnTo>
                  <a:cubicBezTo>
                    <a:pt x="37974" y="848171"/>
                    <a:pt x="0" y="810197"/>
                    <a:pt x="0" y="763354"/>
                  </a:cubicBezTo>
                  <a:lnTo>
                    <a:pt x="0" y="84817"/>
                  </a:lnTo>
                  <a:close/>
                </a:path>
              </a:pathLst>
            </a:cu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042" tIns="101042" rIns="101042" bIns="101042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অসম্পৃক্ত</a:t>
              </a:r>
              <a:r>
                <a:rPr lang="en-US" sz="20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0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বদ্ধ শিকল  হাইড্রোকার্বন</a:t>
              </a:r>
              <a:endParaRPr lang="en-US" sz="20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7190534" y="1697780"/>
              <a:ext cx="1335702" cy="848171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9" name="Freeform 38"/>
            <p:cNvSpPr/>
            <p:nvPr/>
          </p:nvSpPr>
          <p:spPr>
            <a:xfrm>
              <a:off x="7338945" y="1838771"/>
              <a:ext cx="1335702" cy="848171"/>
            </a:xfrm>
            <a:custGeom>
              <a:avLst/>
              <a:gdLst>
                <a:gd name="connsiteX0" fmla="*/ 0 w 1335702"/>
                <a:gd name="connsiteY0" fmla="*/ 84817 h 848171"/>
                <a:gd name="connsiteX1" fmla="*/ 84817 w 1335702"/>
                <a:gd name="connsiteY1" fmla="*/ 0 h 848171"/>
                <a:gd name="connsiteX2" fmla="*/ 1250885 w 1335702"/>
                <a:gd name="connsiteY2" fmla="*/ 0 h 848171"/>
                <a:gd name="connsiteX3" fmla="*/ 1335702 w 1335702"/>
                <a:gd name="connsiteY3" fmla="*/ 84817 h 848171"/>
                <a:gd name="connsiteX4" fmla="*/ 1335702 w 1335702"/>
                <a:gd name="connsiteY4" fmla="*/ 763354 h 848171"/>
                <a:gd name="connsiteX5" fmla="*/ 1250885 w 1335702"/>
                <a:gd name="connsiteY5" fmla="*/ 848171 h 848171"/>
                <a:gd name="connsiteX6" fmla="*/ 84817 w 1335702"/>
                <a:gd name="connsiteY6" fmla="*/ 848171 h 848171"/>
                <a:gd name="connsiteX7" fmla="*/ 0 w 1335702"/>
                <a:gd name="connsiteY7" fmla="*/ 763354 h 848171"/>
                <a:gd name="connsiteX8" fmla="*/ 0 w 1335702"/>
                <a:gd name="connsiteY8" fmla="*/ 84817 h 84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5702" h="848171">
                  <a:moveTo>
                    <a:pt x="0" y="84817"/>
                  </a:moveTo>
                  <a:cubicBezTo>
                    <a:pt x="0" y="37974"/>
                    <a:pt x="37974" y="0"/>
                    <a:pt x="84817" y="0"/>
                  </a:cubicBezTo>
                  <a:lnTo>
                    <a:pt x="1250885" y="0"/>
                  </a:lnTo>
                  <a:cubicBezTo>
                    <a:pt x="1297728" y="0"/>
                    <a:pt x="1335702" y="37974"/>
                    <a:pt x="1335702" y="84817"/>
                  </a:cubicBezTo>
                  <a:lnTo>
                    <a:pt x="1335702" y="763354"/>
                  </a:lnTo>
                  <a:cubicBezTo>
                    <a:pt x="1335702" y="810197"/>
                    <a:pt x="1297728" y="848171"/>
                    <a:pt x="1250885" y="848171"/>
                  </a:cubicBezTo>
                  <a:lnTo>
                    <a:pt x="84817" y="848171"/>
                  </a:lnTo>
                  <a:cubicBezTo>
                    <a:pt x="37974" y="848171"/>
                    <a:pt x="0" y="810197"/>
                    <a:pt x="0" y="763354"/>
                  </a:cubicBezTo>
                  <a:lnTo>
                    <a:pt x="0" y="84817"/>
                  </a:lnTo>
                  <a:close/>
                </a:path>
              </a:pathLst>
            </a:custGeom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042" tIns="101042" rIns="101042" bIns="101042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0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অ্যারোমেটিক হাইড্রোকার্বন</a:t>
              </a:r>
              <a:endParaRPr lang="en-US" sz="20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7209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4831" y="457200"/>
            <a:ext cx="1108233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হাইড্রোকার্বন </a:t>
            </a:r>
            <a:r>
              <a:rPr lang="en-US" sz="4000" dirty="0" smtClean="0">
                <a:solidFill>
                  <a:srgbClr val="FF0000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(Hydrocarbons)</a:t>
            </a:r>
            <a:endParaRPr lang="en-US" sz="40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solidFill>
                  <a:srgbClr val="FF0000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বদ্ধ </a:t>
            </a:r>
            <a:r>
              <a:rPr lang="bn-IN" sz="3200" dirty="0">
                <a:solidFill>
                  <a:srgbClr val="FF0000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শিকল হাইড্রোকার্বন</a:t>
            </a:r>
          </a:p>
          <a:p>
            <a:r>
              <a:rPr lang="bn-IN" sz="3200" dirty="0">
                <a:latin typeface="Agency FB" panose="020B0503020202020204" pitchFamily="34" charset="0"/>
                <a:cs typeface="NikoshBAN" panose="02000000000000000000" pitchFamily="2" charset="0"/>
              </a:rPr>
              <a:t>যে সকল </a:t>
            </a:r>
            <a:r>
              <a:rPr lang="bn-IN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হাইড্রোকার্বনের কার্বন শিকলের দুই প্রান্তের কার্বন পরস্পর যুক্ত হয়ে একটি বলয় বা চক্র গঠন করে। বিভিন্ন আকারের শিকল বা বিভিন্ন আকারের বলয় গঠন করে তাকে </a:t>
            </a:r>
            <a:r>
              <a:rPr lang="bn-IN" sz="3200" dirty="0">
                <a:latin typeface="Agency FB" panose="020B0503020202020204" pitchFamily="34" charset="0"/>
                <a:cs typeface="NikoshBAN" panose="02000000000000000000" pitchFamily="2" charset="0"/>
              </a:rPr>
              <a:t>বদ্ধ শিকল </a:t>
            </a:r>
            <a:r>
              <a:rPr lang="bn-IN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হাইড্রোকার্বন বলে। যেমন- </a:t>
            </a:r>
          </a:p>
          <a:p>
            <a:r>
              <a:rPr lang="bn-IN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সাইক্লোপ্রোপেন</a:t>
            </a:r>
            <a:r>
              <a:rPr lang="en-US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Agency FB" panose="020B0503020202020204" pitchFamily="34" charset="0"/>
                <a:cs typeface="NikoshBAN" panose="02000000000000000000" pitchFamily="2" charset="0"/>
              </a:rPr>
              <a:t>(</a:t>
            </a:r>
            <a:r>
              <a:rPr lang="en-US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C</a:t>
            </a:r>
            <a:r>
              <a:rPr lang="en-US" sz="3200" baseline="-250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3</a:t>
            </a:r>
            <a:r>
              <a:rPr lang="en-US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H</a:t>
            </a:r>
            <a:r>
              <a:rPr lang="en-US" sz="3200" baseline="-250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6</a:t>
            </a:r>
            <a:r>
              <a:rPr lang="en-US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)</a:t>
            </a:r>
            <a:r>
              <a:rPr lang="bn-IN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, সাইক্লোবিউটেন</a:t>
            </a:r>
            <a:r>
              <a:rPr lang="en-US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Agency FB" panose="020B0503020202020204" pitchFamily="34" charset="0"/>
                <a:cs typeface="NikoshBAN" panose="02000000000000000000" pitchFamily="2" charset="0"/>
              </a:rPr>
              <a:t>(</a:t>
            </a:r>
            <a:r>
              <a:rPr lang="en-US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C</a:t>
            </a:r>
            <a:r>
              <a:rPr lang="en-US" sz="3200" baseline="-250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4</a:t>
            </a:r>
            <a:r>
              <a:rPr lang="en-US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H</a:t>
            </a:r>
            <a:r>
              <a:rPr lang="en-US" sz="3200" baseline="-250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8</a:t>
            </a:r>
            <a:r>
              <a:rPr lang="en-US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)</a:t>
            </a:r>
            <a:r>
              <a:rPr lang="bn-IN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,</a:t>
            </a:r>
          </a:p>
          <a:p>
            <a:r>
              <a:rPr lang="bn-IN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সাইক্লোপ্রোপিন</a:t>
            </a:r>
            <a:r>
              <a:rPr lang="en-US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Agency FB" panose="020B0503020202020204" pitchFamily="34" charset="0"/>
                <a:cs typeface="NikoshBAN" panose="02000000000000000000" pitchFamily="2" charset="0"/>
              </a:rPr>
              <a:t>(</a:t>
            </a:r>
            <a:r>
              <a:rPr lang="en-US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C</a:t>
            </a:r>
            <a:r>
              <a:rPr lang="en-US" sz="3200" baseline="-250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3</a:t>
            </a:r>
            <a:r>
              <a:rPr lang="en-US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H</a:t>
            </a:r>
            <a:r>
              <a:rPr lang="en-US" sz="3200" baseline="-250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4</a:t>
            </a:r>
            <a:r>
              <a:rPr lang="en-US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)</a:t>
            </a:r>
            <a:r>
              <a:rPr lang="bn-IN" sz="3200" dirty="0">
                <a:latin typeface="Agency FB" panose="020B0503020202020204" pitchFamily="34" charset="0"/>
                <a:cs typeface="NikoshBAN" panose="02000000000000000000" pitchFamily="2" charset="0"/>
              </a:rPr>
              <a:t>,</a:t>
            </a:r>
            <a:r>
              <a:rPr lang="bn-IN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 সাইক্লোবিউটিন</a:t>
            </a:r>
            <a:r>
              <a:rPr lang="en-US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Agency FB" panose="020B0503020202020204" pitchFamily="34" charset="0"/>
                <a:cs typeface="NikoshBAN" panose="02000000000000000000" pitchFamily="2" charset="0"/>
              </a:rPr>
              <a:t>(</a:t>
            </a:r>
            <a:r>
              <a:rPr lang="en-US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C</a:t>
            </a:r>
            <a:r>
              <a:rPr lang="en-US" sz="3200" baseline="-250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4</a:t>
            </a:r>
            <a:r>
              <a:rPr lang="en-US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H</a:t>
            </a:r>
            <a:r>
              <a:rPr lang="en-US" sz="3200" baseline="-250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6</a:t>
            </a:r>
            <a:r>
              <a:rPr lang="en-US" sz="3200" dirty="0">
                <a:latin typeface="Agency FB" panose="020B0503020202020204" pitchFamily="34" charset="0"/>
                <a:cs typeface="NikoshBAN" panose="02000000000000000000" pitchFamily="2" charset="0"/>
              </a:rPr>
              <a:t>)</a:t>
            </a:r>
            <a:r>
              <a:rPr lang="bn-IN" sz="3200" dirty="0">
                <a:latin typeface="Agency FB" panose="020B0503020202020204" pitchFamily="34" charset="0"/>
                <a:cs typeface="NikoshBAN" panose="02000000000000000000" pitchFamily="2" charset="0"/>
              </a:rPr>
              <a:t>, </a:t>
            </a:r>
          </a:p>
          <a:p>
            <a:endParaRPr lang="en-US" sz="3200" dirty="0" smtClean="0">
              <a:latin typeface="Agency FB" panose="020B0503020202020204" pitchFamily="34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বদ্ধ </a:t>
            </a:r>
            <a:r>
              <a:rPr lang="bn-IN" sz="3200" dirty="0">
                <a:latin typeface="Agency FB" panose="020B0503020202020204" pitchFamily="34" charset="0"/>
                <a:cs typeface="NikoshBAN" panose="02000000000000000000" pitchFamily="2" charset="0"/>
              </a:rPr>
              <a:t>শিকল</a:t>
            </a:r>
            <a:r>
              <a:rPr lang="bn-IN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 হাইড্রোকার্বন দুই প্রকার। যথাঃ</a:t>
            </a:r>
          </a:p>
          <a:p>
            <a:pPr marL="1028700" lvl="1" indent="-571500">
              <a:buFont typeface="+mj-lt"/>
              <a:buAutoNum type="romanUcPeriod"/>
            </a:pPr>
            <a:r>
              <a:rPr lang="bn-IN" sz="3200" dirty="0">
                <a:latin typeface="Agency FB" panose="020B0503020202020204" pitchFamily="34" charset="0"/>
                <a:cs typeface="NikoshBAN" panose="02000000000000000000" pitchFamily="2" charset="0"/>
              </a:rPr>
              <a:t>সম্পৃক্ত বদ্ধ </a:t>
            </a:r>
            <a:r>
              <a:rPr lang="bn-IN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শিকল </a:t>
            </a:r>
            <a:r>
              <a:rPr lang="bn-IN" sz="3200" dirty="0">
                <a:latin typeface="Agency FB" panose="020B0503020202020204" pitchFamily="34" charset="0"/>
                <a:cs typeface="NikoshBAN" panose="02000000000000000000" pitchFamily="2" charset="0"/>
              </a:rPr>
              <a:t>হাইড্রোকার্বন</a:t>
            </a:r>
          </a:p>
          <a:p>
            <a:pPr marL="1028700" lvl="1" indent="-571500">
              <a:buFont typeface="+mj-lt"/>
              <a:buAutoNum type="romanUcPeriod"/>
            </a:pPr>
            <a:r>
              <a:rPr lang="bn-IN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অসম্পৃক্ত বদ্ধ </a:t>
            </a:r>
            <a:r>
              <a:rPr lang="bn-IN" sz="3200" dirty="0">
                <a:latin typeface="Agency FB" panose="020B0503020202020204" pitchFamily="34" charset="0"/>
                <a:cs typeface="NikoshBAN" panose="02000000000000000000" pitchFamily="2" charset="0"/>
              </a:rPr>
              <a:t>শিকল </a:t>
            </a:r>
            <a:r>
              <a:rPr lang="bn-IN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হাইড্রোকার্বন</a:t>
            </a:r>
            <a:endParaRPr lang="bn-IN" sz="3200" dirty="0">
              <a:latin typeface="Agency FB" panose="020B0503020202020204" pitchFamily="34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54831" y="457200"/>
            <a:ext cx="10972800" cy="5939656"/>
            <a:chOff x="2497023" y="257384"/>
            <a:chExt cx="7197952" cy="6139472"/>
          </a:xfrm>
        </p:grpSpPr>
        <p:sp>
          <p:nvSpPr>
            <p:cNvPr id="5" name="Freeform 4"/>
            <p:cNvSpPr/>
            <p:nvPr/>
          </p:nvSpPr>
          <p:spPr>
            <a:xfrm>
              <a:off x="7042122" y="1309314"/>
              <a:ext cx="816262" cy="38846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64728"/>
                  </a:lnTo>
                  <a:lnTo>
                    <a:pt x="816262" y="264728"/>
                  </a:lnTo>
                  <a:lnTo>
                    <a:pt x="816262" y="388466"/>
                  </a:lnTo>
                </a:path>
              </a:pathLst>
            </a:custGeom>
            <a:noFill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Freeform 5"/>
            <p:cNvSpPr/>
            <p:nvPr/>
          </p:nvSpPr>
          <p:spPr>
            <a:xfrm>
              <a:off x="8062451" y="3782590"/>
              <a:ext cx="816262" cy="38846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64728"/>
                  </a:lnTo>
                  <a:lnTo>
                    <a:pt x="816262" y="264728"/>
                  </a:lnTo>
                  <a:lnTo>
                    <a:pt x="816262" y="388466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Freeform 6"/>
            <p:cNvSpPr/>
            <p:nvPr/>
          </p:nvSpPr>
          <p:spPr>
            <a:xfrm>
              <a:off x="7246188" y="3782590"/>
              <a:ext cx="816262" cy="38846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816262" y="0"/>
                  </a:moveTo>
                  <a:lnTo>
                    <a:pt x="816262" y="264728"/>
                  </a:lnTo>
                  <a:lnTo>
                    <a:pt x="0" y="264728"/>
                  </a:lnTo>
                  <a:lnTo>
                    <a:pt x="0" y="388466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Freeform 7"/>
            <p:cNvSpPr/>
            <p:nvPr/>
          </p:nvSpPr>
          <p:spPr>
            <a:xfrm>
              <a:off x="6225859" y="2545952"/>
              <a:ext cx="1836591" cy="38846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64728"/>
                  </a:lnTo>
                  <a:lnTo>
                    <a:pt x="1836591" y="264728"/>
                  </a:lnTo>
                  <a:lnTo>
                    <a:pt x="1836591" y="388466"/>
                  </a:lnTo>
                </a:path>
              </a:pathLst>
            </a:custGeom>
            <a:no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Freeform 8"/>
            <p:cNvSpPr/>
            <p:nvPr/>
          </p:nvSpPr>
          <p:spPr>
            <a:xfrm>
              <a:off x="5613662" y="5019228"/>
              <a:ext cx="816262" cy="38846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64728"/>
                  </a:lnTo>
                  <a:lnTo>
                    <a:pt x="816262" y="264728"/>
                  </a:lnTo>
                  <a:lnTo>
                    <a:pt x="816262" y="388466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4797400" y="5019228"/>
              <a:ext cx="816262" cy="38846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816262" y="0"/>
                  </a:moveTo>
                  <a:lnTo>
                    <a:pt x="816262" y="264728"/>
                  </a:lnTo>
                  <a:lnTo>
                    <a:pt x="0" y="264728"/>
                  </a:lnTo>
                  <a:lnTo>
                    <a:pt x="0" y="388466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4389268" y="3782590"/>
              <a:ext cx="1224394" cy="38846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64728"/>
                  </a:lnTo>
                  <a:lnTo>
                    <a:pt x="1224394" y="264728"/>
                  </a:lnTo>
                  <a:lnTo>
                    <a:pt x="1224394" y="388466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3119154" y="5019228"/>
              <a:ext cx="91440" cy="38846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388466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3164874" y="3782590"/>
              <a:ext cx="1224394" cy="38846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224394" y="0"/>
                  </a:moveTo>
                  <a:lnTo>
                    <a:pt x="1224394" y="264728"/>
                  </a:lnTo>
                  <a:lnTo>
                    <a:pt x="0" y="264728"/>
                  </a:lnTo>
                  <a:lnTo>
                    <a:pt x="0" y="388466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4890157" y="2561681"/>
              <a:ext cx="1836591" cy="38846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836591" y="0"/>
                  </a:moveTo>
                  <a:lnTo>
                    <a:pt x="1836591" y="264728"/>
                  </a:lnTo>
                  <a:lnTo>
                    <a:pt x="0" y="264728"/>
                  </a:lnTo>
                  <a:lnTo>
                    <a:pt x="0" y="388466"/>
                  </a:lnTo>
                </a:path>
              </a:pathLst>
            </a:custGeom>
            <a:no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6225859" y="1309314"/>
              <a:ext cx="816262" cy="38846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816262" y="0"/>
                  </a:moveTo>
                  <a:lnTo>
                    <a:pt x="816262" y="264728"/>
                  </a:lnTo>
                  <a:lnTo>
                    <a:pt x="0" y="264728"/>
                  </a:lnTo>
                  <a:lnTo>
                    <a:pt x="0" y="388466"/>
                  </a:lnTo>
                </a:path>
              </a:pathLst>
            </a:custGeom>
            <a:noFill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Rounded Rectangle 15"/>
            <p:cNvSpPr/>
            <p:nvPr/>
          </p:nvSpPr>
          <p:spPr>
            <a:xfrm>
              <a:off x="3932417" y="257384"/>
              <a:ext cx="3981622" cy="848171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7" name="Freeform 16"/>
            <p:cNvSpPr/>
            <p:nvPr/>
          </p:nvSpPr>
          <p:spPr>
            <a:xfrm>
              <a:off x="4052389" y="442776"/>
              <a:ext cx="3981622" cy="848171"/>
            </a:xfrm>
            <a:custGeom>
              <a:avLst/>
              <a:gdLst>
                <a:gd name="connsiteX0" fmla="*/ 0 w 3981622"/>
                <a:gd name="connsiteY0" fmla="*/ 84817 h 848171"/>
                <a:gd name="connsiteX1" fmla="*/ 84817 w 3981622"/>
                <a:gd name="connsiteY1" fmla="*/ 0 h 848171"/>
                <a:gd name="connsiteX2" fmla="*/ 3896805 w 3981622"/>
                <a:gd name="connsiteY2" fmla="*/ 0 h 848171"/>
                <a:gd name="connsiteX3" fmla="*/ 3981622 w 3981622"/>
                <a:gd name="connsiteY3" fmla="*/ 84817 h 848171"/>
                <a:gd name="connsiteX4" fmla="*/ 3981622 w 3981622"/>
                <a:gd name="connsiteY4" fmla="*/ 763354 h 848171"/>
                <a:gd name="connsiteX5" fmla="*/ 3896805 w 3981622"/>
                <a:gd name="connsiteY5" fmla="*/ 848171 h 848171"/>
                <a:gd name="connsiteX6" fmla="*/ 84817 w 3981622"/>
                <a:gd name="connsiteY6" fmla="*/ 848171 h 848171"/>
                <a:gd name="connsiteX7" fmla="*/ 0 w 3981622"/>
                <a:gd name="connsiteY7" fmla="*/ 763354 h 848171"/>
                <a:gd name="connsiteX8" fmla="*/ 0 w 3981622"/>
                <a:gd name="connsiteY8" fmla="*/ 84817 h 84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81622" h="848171">
                  <a:moveTo>
                    <a:pt x="0" y="84817"/>
                  </a:moveTo>
                  <a:cubicBezTo>
                    <a:pt x="0" y="37974"/>
                    <a:pt x="37974" y="0"/>
                    <a:pt x="84817" y="0"/>
                  </a:cubicBezTo>
                  <a:lnTo>
                    <a:pt x="3896805" y="0"/>
                  </a:lnTo>
                  <a:cubicBezTo>
                    <a:pt x="3943648" y="0"/>
                    <a:pt x="3981622" y="37974"/>
                    <a:pt x="3981622" y="84817"/>
                  </a:cubicBezTo>
                  <a:lnTo>
                    <a:pt x="3981622" y="763354"/>
                  </a:lnTo>
                  <a:cubicBezTo>
                    <a:pt x="3981622" y="810197"/>
                    <a:pt x="3943648" y="848171"/>
                    <a:pt x="3896805" y="848171"/>
                  </a:cubicBezTo>
                  <a:lnTo>
                    <a:pt x="84817" y="848171"/>
                  </a:lnTo>
                  <a:cubicBezTo>
                    <a:pt x="37974" y="848171"/>
                    <a:pt x="0" y="810197"/>
                    <a:pt x="0" y="763354"/>
                  </a:cubicBezTo>
                  <a:lnTo>
                    <a:pt x="0" y="84817"/>
                  </a:lnTo>
                  <a:close/>
                </a:path>
              </a:pathLst>
            </a:custGeom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2002" tIns="162002" rIns="162002" bIns="162002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36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হাইড্রোকার্বন</a:t>
              </a:r>
              <a:endParaRPr lang="en-US" sz="36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5558008" y="1697780"/>
              <a:ext cx="1335702" cy="848171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9" name="Freeform 18"/>
            <p:cNvSpPr/>
            <p:nvPr/>
          </p:nvSpPr>
          <p:spPr>
            <a:xfrm>
              <a:off x="5706420" y="1838771"/>
              <a:ext cx="1335702" cy="848171"/>
            </a:xfrm>
            <a:custGeom>
              <a:avLst/>
              <a:gdLst>
                <a:gd name="connsiteX0" fmla="*/ 0 w 1335702"/>
                <a:gd name="connsiteY0" fmla="*/ 84817 h 848171"/>
                <a:gd name="connsiteX1" fmla="*/ 84817 w 1335702"/>
                <a:gd name="connsiteY1" fmla="*/ 0 h 848171"/>
                <a:gd name="connsiteX2" fmla="*/ 1250885 w 1335702"/>
                <a:gd name="connsiteY2" fmla="*/ 0 h 848171"/>
                <a:gd name="connsiteX3" fmla="*/ 1335702 w 1335702"/>
                <a:gd name="connsiteY3" fmla="*/ 84817 h 848171"/>
                <a:gd name="connsiteX4" fmla="*/ 1335702 w 1335702"/>
                <a:gd name="connsiteY4" fmla="*/ 763354 h 848171"/>
                <a:gd name="connsiteX5" fmla="*/ 1250885 w 1335702"/>
                <a:gd name="connsiteY5" fmla="*/ 848171 h 848171"/>
                <a:gd name="connsiteX6" fmla="*/ 84817 w 1335702"/>
                <a:gd name="connsiteY6" fmla="*/ 848171 h 848171"/>
                <a:gd name="connsiteX7" fmla="*/ 0 w 1335702"/>
                <a:gd name="connsiteY7" fmla="*/ 763354 h 848171"/>
                <a:gd name="connsiteX8" fmla="*/ 0 w 1335702"/>
                <a:gd name="connsiteY8" fmla="*/ 84817 h 84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5702" h="848171">
                  <a:moveTo>
                    <a:pt x="0" y="84817"/>
                  </a:moveTo>
                  <a:cubicBezTo>
                    <a:pt x="0" y="37974"/>
                    <a:pt x="37974" y="0"/>
                    <a:pt x="84817" y="0"/>
                  </a:cubicBezTo>
                  <a:lnTo>
                    <a:pt x="1250885" y="0"/>
                  </a:lnTo>
                  <a:cubicBezTo>
                    <a:pt x="1297728" y="0"/>
                    <a:pt x="1335702" y="37974"/>
                    <a:pt x="1335702" y="84817"/>
                  </a:cubicBezTo>
                  <a:lnTo>
                    <a:pt x="1335702" y="763354"/>
                  </a:lnTo>
                  <a:cubicBezTo>
                    <a:pt x="1335702" y="810197"/>
                    <a:pt x="1297728" y="848171"/>
                    <a:pt x="1250885" y="848171"/>
                  </a:cubicBezTo>
                  <a:lnTo>
                    <a:pt x="84817" y="848171"/>
                  </a:lnTo>
                  <a:cubicBezTo>
                    <a:pt x="37974" y="848171"/>
                    <a:pt x="0" y="810197"/>
                    <a:pt x="0" y="763354"/>
                  </a:cubicBezTo>
                  <a:lnTo>
                    <a:pt x="0" y="84817"/>
                  </a:lnTo>
                  <a:close/>
                </a:path>
              </a:pathLst>
            </a:custGeom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042" tIns="101042" rIns="101042" bIns="101042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0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অ্যালিফেটিক হাইড্রোকার্বন</a:t>
              </a:r>
              <a:endParaRPr lang="en-US" sz="20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3721417" y="2934418"/>
              <a:ext cx="1335702" cy="848171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3869828" y="3075409"/>
              <a:ext cx="1335702" cy="848171"/>
            </a:xfrm>
            <a:custGeom>
              <a:avLst/>
              <a:gdLst>
                <a:gd name="connsiteX0" fmla="*/ 0 w 1335702"/>
                <a:gd name="connsiteY0" fmla="*/ 84817 h 848171"/>
                <a:gd name="connsiteX1" fmla="*/ 84817 w 1335702"/>
                <a:gd name="connsiteY1" fmla="*/ 0 h 848171"/>
                <a:gd name="connsiteX2" fmla="*/ 1250885 w 1335702"/>
                <a:gd name="connsiteY2" fmla="*/ 0 h 848171"/>
                <a:gd name="connsiteX3" fmla="*/ 1335702 w 1335702"/>
                <a:gd name="connsiteY3" fmla="*/ 84817 h 848171"/>
                <a:gd name="connsiteX4" fmla="*/ 1335702 w 1335702"/>
                <a:gd name="connsiteY4" fmla="*/ 763354 h 848171"/>
                <a:gd name="connsiteX5" fmla="*/ 1250885 w 1335702"/>
                <a:gd name="connsiteY5" fmla="*/ 848171 h 848171"/>
                <a:gd name="connsiteX6" fmla="*/ 84817 w 1335702"/>
                <a:gd name="connsiteY6" fmla="*/ 848171 h 848171"/>
                <a:gd name="connsiteX7" fmla="*/ 0 w 1335702"/>
                <a:gd name="connsiteY7" fmla="*/ 763354 h 848171"/>
                <a:gd name="connsiteX8" fmla="*/ 0 w 1335702"/>
                <a:gd name="connsiteY8" fmla="*/ 84817 h 84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5702" h="848171">
                  <a:moveTo>
                    <a:pt x="0" y="84817"/>
                  </a:moveTo>
                  <a:cubicBezTo>
                    <a:pt x="0" y="37974"/>
                    <a:pt x="37974" y="0"/>
                    <a:pt x="84817" y="0"/>
                  </a:cubicBezTo>
                  <a:lnTo>
                    <a:pt x="1250885" y="0"/>
                  </a:lnTo>
                  <a:cubicBezTo>
                    <a:pt x="1297728" y="0"/>
                    <a:pt x="1335702" y="37974"/>
                    <a:pt x="1335702" y="84817"/>
                  </a:cubicBezTo>
                  <a:lnTo>
                    <a:pt x="1335702" y="763354"/>
                  </a:lnTo>
                  <a:cubicBezTo>
                    <a:pt x="1335702" y="810197"/>
                    <a:pt x="1297728" y="848171"/>
                    <a:pt x="1250885" y="848171"/>
                  </a:cubicBezTo>
                  <a:lnTo>
                    <a:pt x="84817" y="848171"/>
                  </a:lnTo>
                  <a:cubicBezTo>
                    <a:pt x="37974" y="848171"/>
                    <a:pt x="0" y="810197"/>
                    <a:pt x="0" y="763354"/>
                  </a:cubicBezTo>
                  <a:lnTo>
                    <a:pt x="0" y="84817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042" tIns="101042" rIns="101042" bIns="101042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0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মুক্ত শিকল হাইড্রোকার্বন</a:t>
              </a:r>
              <a:endParaRPr lang="en-US" sz="20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2497023" y="4171057"/>
              <a:ext cx="1335702" cy="848171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2645434" y="4312047"/>
              <a:ext cx="1335702" cy="848171"/>
            </a:xfrm>
            <a:custGeom>
              <a:avLst/>
              <a:gdLst>
                <a:gd name="connsiteX0" fmla="*/ 0 w 1335702"/>
                <a:gd name="connsiteY0" fmla="*/ 84817 h 848171"/>
                <a:gd name="connsiteX1" fmla="*/ 84817 w 1335702"/>
                <a:gd name="connsiteY1" fmla="*/ 0 h 848171"/>
                <a:gd name="connsiteX2" fmla="*/ 1250885 w 1335702"/>
                <a:gd name="connsiteY2" fmla="*/ 0 h 848171"/>
                <a:gd name="connsiteX3" fmla="*/ 1335702 w 1335702"/>
                <a:gd name="connsiteY3" fmla="*/ 84817 h 848171"/>
                <a:gd name="connsiteX4" fmla="*/ 1335702 w 1335702"/>
                <a:gd name="connsiteY4" fmla="*/ 763354 h 848171"/>
                <a:gd name="connsiteX5" fmla="*/ 1250885 w 1335702"/>
                <a:gd name="connsiteY5" fmla="*/ 848171 h 848171"/>
                <a:gd name="connsiteX6" fmla="*/ 84817 w 1335702"/>
                <a:gd name="connsiteY6" fmla="*/ 848171 h 848171"/>
                <a:gd name="connsiteX7" fmla="*/ 0 w 1335702"/>
                <a:gd name="connsiteY7" fmla="*/ 763354 h 848171"/>
                <a:gd name="connsiteX8" fmla="*/ 0 w 1335702"/>
                <a:gd name="connsiteY8" fmla="*/ 84817 h 84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5702" h="848171">
                  <a:moveTo>
                    <a:pt x="0" y="84817"/>
                  </a:moveTo>
                  <a:cubicBezTo>
                    <a:pt x="0" y="37974"/>
                    <a:pt x="37974" y="0"/>
                    <a:pt x="84817" y="0"/>
                  </a:cubicBezTo>
                  <a:lnTo>
                    <a:pt x="1250885" y="0"/>
                  </a:lnTo>
                  <a:cubicBezTo>
                    <a:pt x="1297728" y="0"/>
                    <a:pt x="1335702" y="37974"/>
                    <a:pt x="1335702" y="84817"/>
                  </a:cubicBezTo>
                  <a:lnTo>
                    <a:pt x="1335702" y="763354"/>
                  </a:lnTo>
                  <a:cubicBezTo>
                    <a:pt x="1335702" y="810197"/>
                    <a:pt x="1297728" y="848171"/>
                    <a:pt x="1250885" y="848171"/>
                  </a:cubicBezTo>
                  <a:lnTo>
                    <a:pt x="84817" y="848171"/>
                  </a:lnTo>
                  <a:cubicBezTo>
                    <a:pt x="37974" y="848171"/>
                    <a:pt x="0" y="810197"/>
                    <a:pt x="0" y="763354"/>
                  </a:cubicBezTo>
                  <a:lnTo>
                    <a:pt x="0" y="84817"/>
                  </a:lnTo>
                  <a:close/>
                </a:path>
              </a:pathLst>
            </a:cu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8662" tIns="108662" rIns="108662" bIns="108662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সম্পৃক্ত</a:t>
              </a:r>
              <a:r>
                <a:rPr lang="en-US" sz="22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2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হাইড্রোকার্বন</a:t>
              </a:r>
              <a:endParaRPr lang="en-US" sz="22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2497023" y="5407695"/>
              <a:ext cx="1335702" cy="848171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2645434" y="5548685"/>
              <a:ext cx="1335702" cy="848171"/>
            </a:xfrm>
            <a:custGeom>
              <a:avLst/>
              <a:gdLst>
                <a:gd name="connsiteX0" fmla="*/ 0 w 1335702"/>
                <a:gd name="connsiteY0" fmla="*/ 84817 h 848171"/>
                <a:gd name="connsiteX1" fmla="*/ 84817 w 1335702"/>
                <a:gd name="connsiteY1" fmla="*/ 0 h 848171"/>
                <a:gd name="connsiteX2" fmla="*/ 1250885 w 1335702"/>
                <a:gd name="connsiteY2" fmla="*/ 0 h 848171"/>
                <a:gd name="connsiteX3" fmla="*/ 1335702 w 1335702"/>
                <a:gd name="connsiteY3" fmla="*/ 84817 h 848171"/>
                <a:gd name="connsiteX4" fmla="*/ 1335702 w 1335702"/>
                <a:gd name="connsiteY4" fmla="*/ 763354 h 848171"/>
                <a:gd name="connsiteX5" fmla="*/ 1250885 w 1335702"/>
                <a:gd name="connsiteY5" fmla="*/ 848171 h 848171"/>
                <a:gd name="connsiteX6" fmla="*/ 84817 w 1335702"/>
                <a:gd name="connsiteY6" fmla="*/ 848171 h 848171"/>
                <a:gd name="connsiteX7" fmla="*/ 0 w 1335702"/>
                <a:gd name="connsiteY7" fmla="*/ 763354 h 848171"/>
                <a:gd name="connsiteX8" fmla="*/ 0 w 1335702"/>
                <a:gd name="connsiteY8" fmla="*/ 84817 h 84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5702" h="848171">
                  <a:moveTo>
                    <a:pt x="0" y="84817"/>
                  </a:moveTo>
                  <a:cubicBezTo>
                    <a:pt x="0" y="37974"/>
                    <a:pt x="37974" y="0"/>
                    <a:pt x="84817" y="0"/>
                  </a:cubicBezTo>
                  <a:lnTo>
                    <a:pt x="1250885" y="0"/>
                  </a:lnTo>
                  <a:cubicBezTo>
                    <a:pt x="1297728" y="0"/>
                    <a:pt x="1335702" y="37974"/>
                    <a:pt x="1335702" y="84817"/>
                  </a:cubicBezTo>
                  <a:lnTo>
                    <a:pt x="1335702" y="763354"/>
                  </a:lnTo>
                  <a:cubicBezTo>
                    <a:pt x="1335702" y="810197"/>
                    <a:pt x="1297728" y="848171"/>
                    <a:pt x="1250885" y="848171"/>
                  </a:cubicBezTo>
                  <a:lnTo>
                    <a:pt x="84817" y="848171"/>
                  </a:lnTo>
                  <a:cubicBezTo>
                    <a:pt x="37974" y="848171"/>
                    <a:pt x="0" y="810197"/>
                    <a:pt x="0" y="763354"/>
                  </a:cubicBezTo>
                  <a:lnTo>
                    <a:pt x="0" y="84817"/>
                  </a:lnTo>
                  <a:close/>
                </a:path>
              </a:pathLst>
            </a:cu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8662" tIns="108662" rIns="108662" bIns="108662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2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অ্যালকেন</a:t>
              </a:r>
              <a:endParaRPr lang="en-US" sz="22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4945811" y="4171057"/>
              <a:ext cx="1335702" cy="848171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7" name="Freeform 26"/>
            <p:cNvSpPr/>
            <p:nvPr/>
          </p:nvSpPr>
          <p:spPr>
            <a:xfrm>
              <a:off x="5094223" y="4312047"/>
              <a:ext cx="1335702" cy="848171"/>
            </a:xfrm>
            <a:custGeom>
              <a:avLst/>
              <a:gdLst>
                <a:gd name="connsiteX0" fmla="*/ 0 w 1335702"/>
                <a:gd name="connsiteY0" fmla="*/ 84817 h 848171"/>
                <a:gd name="connsiteX1" fmla="*/ 84817 w 1335702"/>
                <a:gd name="connsiteY1" fmla="*/ 0 h 848171"/>
                <a:gd name="connsiteX2" fmla="*/ 1250885 w 1335702"/>
                <a:gd name="connsiteY2" fmla="*/ 0 h 848171"/>
                <a:gd name="connsiteX3" fmla="*/ 1335702 w 1335702"/>
                <a:gd name="connsiteY3" fmla="*/ 84817 h 848171"/>
                <a:gd name="connsiteX4" fmla="*/ 1335702 w 1335702"/>
                <a:gd name="connsiteY4" fmla="*/ 763354 h 848171"/>
                <a:gd name="connsiteX5" fmla="*/ 1250885 w 1335702"/>
                <a:gd name="connsiteY5" fmla="*/ 848171 h 848171"/>
                <a:gd name="connsiteX6" fmla="*/ 84817 w 1335702"/>
                <a:gd name="connsiteY6" fmla="*/ 848171 h 848171"/>
                <a:gd name="connsiteX7" fmla="*/ 0 w 1335702"/>
                <a:gd name="connsiteY7" fmla="*/ 763354 h 848171"/>
                <a:gd name="connsiteX8" fmla="*/ 0 w 1335702"/>
                <a:gd name="connsiteY8" fmla="*/ 84817 h 84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5702" h="848171">
                  <a:moveTo>
                    <a:pt x="0" y="84817"/>
                  </a:moveTo>
                  <a:cubicBezTo>
                    <a:pt x="0" y="37974"/>
                    <a:pt x="37974" y="0"/>
                    <a:pt x="84817" y="0"/>
                  </a:cubicBezTo>
                  <a:lnTo>
                    <a:pt x="1250885" y="0"/>
                  </a:lnTo>
                  <a:cubicBezTo>
                    <a:pt x="1297728" y="0"/>
                    <a:pt x="1335702" y="37974"/>
                    <a:pt x="1335702" y="84817"/>
                  </a:cubicBezTo>
                  <a:lnTo>
                    <a:pt x="1335702" y="763354"/>
                  </a:lnTo>
                  <a:cubicBezTo>
                    <a:pt x="1335702" y="810197"/>
                    <a:pt x="1297728" y="848171"/>
                    <a:pt x="1250885" y="848171"/>
                  </a:cubicBezTo>
                  <a:lnTo>
                    <a:pt x="84817" y="848171"/>
                  </a:lnTo>
                  <a:cubicBezTo>
                    <a:pt x="37974" y="848171"/>
                    <a:pt x="0" y="810197"/>
                    <a:pt x="0" y="763354"/>
                  </a:cubicBezTo>
                  <a:lnTo>
                    <a:pt x="0" y="84817"/>
                  </a:lnTo>
                  <a:close/>
                </a:path>
              </a:pathLst>
            </a:cu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8662" tIns="108662" rIns="108662" bIns="108662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2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</a:t>
              </a:r>
              <a:r>
                <a:rPr lang="en-US" sz="22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সম্পৃক্ত</a:t>
              </a:r>
              <a:r>
                <a:rPr lang="en-US" sz="22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2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হাইড্রোকার্বন</a:t>
              </a:r>
              <a:endParaRPr lang="en-US" sz="22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4129548" y="5407695"/>
              <a:ext cx="1335702" cy="848171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9" name="Freeform 28"/>
            <p:cNvSpPr/>
            <p:nvPr/>
          </p:nvSpPr>
          <p:spPr>
            <a:xfrm>
              <a:off x="4277960" y="5548685"/>
              <a:ext cx="1335702" cy="848171"/>
            </a:xfrm>
            <a:custGeom>
              <a:avLst/>
              <a:gdLst>
                <a:gd name="connsiteX0" fmla="*/ 0 w 1335702"/>
                <a:gd name="connsiteY0" fmla="*/ 84817 h 848171"/>
                <a:gd name="connsiteX1" fmla="*/ 84817 w 1335702"/>
                <a:gd name="connsiteY1" fmla="*/ 0 h 848171"/>
                <a:gd name="connsiteX2" fmla="*/ 1250885 w 1335702"/>
                <a:gd name="connsiteY2" fmla="*/ 0 h 848171"/>
                <a:gd name="connsiteX3" fmla="*/ 1335702 w 1335702"/>
                <a:gd name="connsiteY3" fmla="*/ 84817 h 848171"/>
                <a:gd name="connsiteX4" fmla="*/ 1335702 w 1335702"/>
                <a:gd name="connsiteY4" fmla="*/ 763354 h 848171"/>
                <a:gd name="connsiteX5" fmla="*/ 1250885 w 1335702"/>
                <a:gd name="connsiteY5" fmla="*/ 848171 h 848171"/>
                <a:gd name="connsiteX6" fmla="*/ 84817 w 1335702"/>
                <a:gd name="connsiteY6" fmla="*/ 848171 h 848171"/>
                <a:gd name="connsiteX7" fmla="*/ 0 w 1335702"/>
                <a:gd name="connsiteY7" fmla="*/ 763354 h 848171"/>
                <a:gd name="connsiteX8" fmla="*/ 0 w 1335702"/>
                <a:gd name="connsiteY8" fmla="*/ 84817 h 84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5702" h="848171">
                  <a:moveTo>
                    <a:pt x="0" y="84817"/>
                  </a:moveTo>
                  <a:cubicBezTo>
                    <a:pt x="0" y="37974"/>
                    <a:pt x="37974" y="0"/>
                    <a:pt x="84817" y="0"/>
                  </a:cubicBezTo>
                  <a:lnTo>
                    <a:pt x="1250885" y="0"/>
                  </a:lnTo>
                  <a:cubicBezTo>
                    <a:pt x="1297728" y="0"/>
                    <a:pt x="1335702" y="37974"/>
                    <a:pt x="1335702" y="84817"/>
                  </a:cubicBezTo>
                  <a:lnTo>
                    <a:pt x="1335702" y="763354"/>
                  </a:lnTo>
                  <a:cubicBezTo>
                    <a:pt x="1335702" y="810197"/>
                    <a:pt x="1297728" y="848171"/>
                    <a:pt x="1250885" y="848171"/>
                  </a:cubicBezTo>
                  <a:lnTo>
                    <a:pt x="84817" y="848171"/>
                  </a:lnTo>
                  <a:cubicBezTo>
                    <a:pt x="37974" y="848171"/>
                    <a:pt x="0" y="810197"/>
                    <a:pt x="0" y="763354"/>
                  </a:cubicBezTo>
                  <a:lnTo>
                    <a:pt x="0" y="84817"/>
                  </a:lnTo>
                  <a:close/>
                </a:path>
              </a:pathLst>
            </a:cu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8662" tIns="108662" rIns="108662" bIns="108662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2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অ্যালকিন</a:t>
              </a:r>
              <a:endParaRPr lang="en-US" sz="2200" kern="1200" dirty="0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5762074" y="5407695"/>
              <a:ext cx="1335702" cy="848171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5910485" y="5548685"/>
              <a:ext cx="1335702" cy="848171"/>
            </a:xfrm>
            <a:custGeom>
              <a:avLst/>
              <a:gdLst>
                <a:gd name="connsiteX0" fmla="*/ 0 w 1335702"/>
                <a:gd name="connsiteY0" fmla="*/ 84817 h 848171"/>
                <a:gd name="connsiteX1" fmla="*/ 84817 w 1335702"/>
                <a:gd name="connsiteY1" fmla="*/ 0 h 848171"/>
                <a:gd name="connsiteX2" fmla="*/ 1250885 w 1335702"/>
                <a:gd name="connsiteY2" fmla="*/ 0 h 848171"/>
                <a:gd name="connsiteX3" fmla="*/ 1335702 w 1335702"/>
                <a:gd name="connsiteY3" fmla="*/ 84817 h 848171"/>
                <a:gd name="connsiteX4" fmla="*/ 1335702 w 1335702"/>
                <a:gd name="connsiteY4" fmla="*/ 763354 h 848171"/>
                <a:gd name="connsiteX5" fmla="*/ 1250885 w 1335702"/>
                <a:gd name="connsiteY5" fmla="*/ 848171 h 848171"/>
                <a:gd name="connsiteX6" fmla="*/ 84817 w 1335702"/>
                <a:gd name="connsiteY6" fmla="*/ 848171 h 848171"/>
                <a:gd name="connsiteX7" fmla="*/ 0 w 1335702"/>
                <a:gd name="connsiteY7" fmla="*/ 763354 h 848171"/>
                <a:gd name="connsiteX8" fmla="*/ 0 w 1335702"/>
                <a:gd name="connsiteY8" fmla="*/ 84817 h 84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5702" h="848171">
                  <a:moveTo>
                    <a:pt x="0" y="84817"/>
                  </a:moveTo>
                  <a:cubicBezTo>
                    <a:pt x="0" y="37974"/>
                    <a:pt x="37974" y="0"/>
                    <a:pt x="84817" y="0"/>
                  </a:cubicBezTo>
                  <a:lnTo>
                    <a:pt x="1250885" y="0"/>
                  </a:lnTo>
                  <a:cubicBezTo>
                    <a:pt x="1297728" y="0"/>
                    <a:pt x="1335702" y="37974"/>
                    <a:pt x="1335702" y="84817"/>
                  </a:cubicBezTo>
                  <a:lnTo>
                    <a:pt x="1335702" y="763354"/>
                  </a:lnTo>
                  <a:cubicBezTo>
                    <a:pt x="1335702" y="810197"/>
                    <a:pt x="1297728" y="848171"/>
                    <a:pt x="1250885" y="848171"/>
                  </a:cubicBezTo>
                  <a:lnTo>
                    <a:pt x="84817" y="848171"/>
                  </a:lnTo>
                  <a:cubicBezTo>
                    <a:pt x="37974" y="848171"/>
                    <a:pt x="0" y="810197"/>
                    <a:pt x="0" y="763354"/>
                  </a:cubicBezTo>
                  <a:lnTo>
                    <a:pt x="0" y="84817"/>
                  </a:lnTo>
                  <a:close/>
                </a:path>
              </a:pathLst>
            </a:cu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8662" tIns="108662" rIns="108662" bIns="108662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2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অ্যালকাইন</a:t>
              </a:r>
              <a:endParaRPr lang="en-US" sz="2200" kern="1200" dirty="0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7394599" y="2934418"/>
              <a:ext cx="1335702" cy="848171"/>
            </a:xfrm>
            <a:prstGeom prst="roundRect">
              <a:avLst>
                <a:gd name="adj" fmla="val 10000"/>
              </a:avLst>
            </a:prstGeom>
            <a:solidFill>
              <a:srgbClr val="FF0000"/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543011" y="3075409"/>
              <a:ext cx="1335702" cy="848171"/>
            </a:xfrm>
            <a:custGeom>
              <a:avLst/>
              <a:gdLst>
                <a:gd name="connsiteX0" fmla="*/ 0 w 1335702"/>
                <a:gd name="connsiteY0" fmla="*/ 84817 h 848171"/>
                <a:gd name="connsiteX1" fmla="*/ 84817 w 1335702"/>
                <a:gd name="connsiteY1" fmla="*/ 0 h 848171"/>
                <a:gd name="connsiteX2" fmla="*/ 1250885 w 1335702"/>
                <a:gd name="connsiteY2" fmla="*/ 0 h 848171"/>
                <a:gd name="connsiteX3" fmla="*/ 1335702 w 1335702"/>
                <a:gd name="connsiteY3" fmla="*/ 84817 h 848171"/>
                <a:gd name="connsiteX4" fmla="*/ 1335702 w 1335702"/>
                <a:gd name="connsiteY4" fmla="*/ 763354 h 848171"/>
                <a:gd name="connsiteX5" fmla="*/ 1250885 w 1335702"/>
                <a:gd name="connsiteY5" fmla="*/ 848171 h 848171"/>
                <a:gd name="connsiteX6" fmla="*/ 84817 w 1335702"/>
                <a:gd name="connsiteY6" fmla="*/ 848171 h 848171"/>
                <a:gd name="connsiteX7" fmla="*/ 0 w 1335702"/>
                <a:gd name="connsiteY7" fmla="*/ 763354 h 848171"/>
                <a:gd name="connsiteX8" fmla="*/ 0 w 1335702"/>
                <a:gd name="connsiteY8" fmla="*/ 84817 h 84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5702" h="848171">
                  <a:moveTo>
                    <a:pt x="0" y="84817"/>
                  </a:moveTo>
                  <a:cubicBezTo>
                    <a:pt x="0" y="37974"/>
                    <a:pt x="37974" y="0"/>
                    <a:pt x="84817" y="0"/>
                  </a:cubicBezTo>
                  <a:lnTo>
                    <a:pt x="1250885" y="0"/>
                  </a:lnTo>
                  <a:cubicBezTo>
                    <a:pt x="1297728" y="0"/>
                    <a:pt x="1335702" y="37974"/>
                    <a:pt x="1335702" y="84817"/>
                  </a:cubicBezTo>
                  <a:lnTo>
                    <a:pt x="1335702" y="763354"/>
                  </a:lnTo>
                  <a:cubicBezTo>
                    <a:pt x="1335702" y="810197"/>
                    <a:pt x="1297728" y="848171"/>
                    <a:pt x="1250885" y="848171"/>
                  </a:cubicBezTo>
                  <a:lnTo>
                    <a:pt x="84817" y="848171"/>
                  </a:lnTo>
                  <a:cubicBezTo>
                    <a:pt x="37974" y="848171"/>
                    <a:pt x="0" y="810197"/>
                    <a:pt x="0" y="763354"/>
                  </a:cubicBezTo>
                  <a:lnTo>
                    <a:pt x="0" y="84817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042" tIns="101042" rIns="101042" bIns="101042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0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বদ্ধ শিকল হাইড্রোকার্বন</a:t>
              </a:r>
              <a:endParaRPr lang="en-US" sz="20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6578337" y="4171057"/>
              <a:ext cx="1335702" cy="848171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6726748" y="4312047"/>
              <a:ext cx="1335702" cy="848171"/>
            </a:xfrm>
            <a:custGeom>
              <a:avLst/>
              <a:gdLst>
                <a:gd name="connsiteX0" fmla="*/ 0 w 1335702"/>
                <a:gd name="connsiteY0" fmla="*/ 84817 h 848171"/>
                <a:gd name="connsiteX1" fmla="*/ 84817 w 1335702"/>
                <a:gd name="connsiteY1" fmla="*/ 0 h 848171"/>
                <a:gd name="connsiteX2" fmla="*/ 1250885 w 1335702"/>
                <a:gd name="connsiteY2" fmla="*/ 0 h 848171"/>
                <a:gd name="connsiteX3" fmla="*/ 1335702 w 1335702"/>
                <a:gd name="connsiteY3" fmla="*/ 84817 h 848171"/>
                <a:gd name="connsiteX4" fmla="*/ 1335702 w 1335702"/>
                <a:gd name="connsiteY4" fmla="*/ 763354 h 848171"/>
                <a:gd name="connsiteX5" fmla="*/ 1250885 w 1335702"/>
                <a:gd name="connsiteY5" fmla="*/ 848171 h 848171"/>
                <a:gd name="connsiteX6" fmla="*/ 84817 w 1335702"/>
                <a:gd name="connsiteY6" fmla="*/ 848171 h 848171"/>
                <a:gd name="connsiteX7" fmla="*/ 0 w 1335702"/>
                <a:gd name="connsiteY7" fmla="*/ 763354 h 848171"/>
                <a:gd name="connsiteX8" fmla="*/ 0 w 1335702"/>
                <a:gd name="connsiteY8" fmla="*/ 84817 h 84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5702" h="848171">
                  <a:moveTo>
                    <a:pt x="0" y="84817"/>
                  </a:moveTo>
                  <a:cubicBezTo>
                    <a:pt x="0" y="37974"/>
                    <a:pt x="37974" y="0"/>
                    <a:pt x="84817" y="0"/>
                  </a:cubicBezTo>
                  <a:lnTo>
                    <a:pt x="1250885" y="0"/>
                  </a:lnTo>
                  <a:cubicBezTo>
                    <a:pt x="1297728" y="0"/>
                    <a:pt x="1335702" y="37974"/>
                    <a:pt x="1335702" y="84817"/>
                  </a:cubicBezTo>
                  <a:lnTo>
                    <a:pt x="1335702" y="763354"/>
                  </a:lnTo>
                  <a:cubicBezTo>
                    <a:pt x="1335702" y="810197"/>
                    <a:pt x="1297728" y="848171"/>
                    <a:pt x="1250885" y="848171"/>
                  </a:cubicBezTo>
                  <a:lnTo>
                    <a:pt x="84817" y="848171"/>
                  </a:lnTo>
                  <a:cubicBezTo>
                    <a:pt x="37974" y="848171"/>
                    <a:pt x="0" y="810197"/>
                    <a:pt x="0" y="763354"/>
                  </a:cubicBezTo>
                  <a:lnTo>
                    <a:pt x="0" y="84817"/>
                  </a:lnTo>
                  <a:close/>
                </a:path>
              </a:pathLst>
            </a:cu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042" tIns="101042" rIns="101042" bIns="101042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সম্পৃক্ত</a:t>
              </a:r>
              <a:r>
                <a:rPr lang="en-US" sz="20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0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বদ্ধ শিকল হাইড্রোকার্বন</a:t>
              </a:r>
              <a:endParaRPr lang="en-US" sz="20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8210862" y="4171057"/>
              <a:ext cx="1335702" cy="848171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7" name="Freeform 36"/>
            <p:cNvSpPr/>
            <p:nvPr/>
          </p:nvSpPr>
          <p:spPr>
            <a:xfrm>
              <a:off x="8359273" y="4312047"/>
              <a:ext cx="1335702" cy="848171"/>
            </a:xfrm>
            <a:custGeom>
              <a:avLst/>
              <a:gdLst>
                <a:gd name="connsiteX0" fmla="*/ 0 w 1335702"/>
                <a:gd name="connsiteY0" fmla="*/ 84817 h 848171"/>
                <a:gd name="connsiteX1" fmla="*/ 84817 w 1335702"/>
                <a:gd name="connsiteY1" fmla="*/ 0 h 848171"/>
                <a:gd name="connsiteX2" fmla="*/ 1250885 w 1335702"/>
                <a:gd name="connsiteY2" fmla="*/ 0 h 848171"/>
                <a:gd name="connsiteX3" fmla="*/ 1335702 w 1335702"/>
                <a:gd name="connsiteY3" fmla="*/ 84817 h 848171"/>
                <a:gd name="connsiteX4" fmla="*/ 1335702 w 1335702"/>
                <a:gd name="connsiteY4" fmla="*/ 763354 h 848171"/>
                <a:gd name="connsiteX5" fmla="*/ 1250885 w 1335702"/>
                <a:gd name="connsiteY5" fmla="*/ 848171 h 848171"/>
                <a:gd name="connsiteX6" fmla="*/ 84817 w 1335702"/>
                <a:gd name="connsiteY6" fmla="*/ 848171 h 848171"/>
                <a:gd name="connsiteX7" fmla="*/ 0 w 1335702"/>
                <a:gd name="connsiteY7" fmla="*/ 763354 h 848171"/>
                <a:gd name="connsiteX8" fmla="*/ 0 w 1335702"/>
                <a:gd name="connsiteY8" fmla="*/ 84817 h 84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5702" h="848171">
                  <a:moveTo>
                    <a:pt x="0" y="84817"/>
                  </a:moveTo>
                  <a:cubicBezTo>
                    <a:pt x="0" y="37974"/>
                    <a:pt x="37974" y="0"/>
                    <a:pt x="84817" y="0"/>
                  </a:cubicBezTo>
                  <a:lnTo>
                    <a:pt x="1250885" y="0"/>
                  </a:lnTo>
                  <a:cubicBezTo>
                    <a:pt x="1297728" y="0"/>
                    <a:pt x="1335702" y="37974"/>
                    <a:pt x="1335702" y="84817"/>
                  </a:cubicBezTo>
                  <a:lnTo>
                    <a:pt x="1335702" y="763354"/>
                  </a:lnTo>
                  <a:cubicBezTo>
                    <a:pt x="1335702" y="810197"/>
                    <a:pt x="1297728" y="848171"/>
                    <a:pt x="1250885" y="848171"/>
                  </a:cubicBezTo>
                  <a:lnTo>
                    <a:pt x="84817" y="848171"/>
                  </a:lnTo>
                  <a:cubicBezTo>
                    <a:pt x="37974" y="848171"/>
                    <a:pt x="0" y="810197"/>
                    <a:pt x="0" y="763354"/>
                  </a:cubicBezTo>
                  <a:lnTo>
                    <a:pt x="0" y="84817"/>
                  </a:lnTo>
                  <a:close/>
                </a:path>
              </a:pathLst>
            </a:cu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042" tIns="101042" rIns="101042" bIns="101042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অসম্পৃক্ত</a:t>
              </a:r>
              <a:r>
                <a:rPr lang="en-US" sz="20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0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বদ্ধ শিকল  হাইড্রোকার্বন</a:t>
              </a:r>
              <a:endParaRPr lang="en-US" sz="20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7190534" y="1697780"/>
              <a:ext cx="1335702" cy="848171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9" name="Freeform 38"/>
            <p:cNvSpPr/>
            <p:nvPr/>
          </p:nvSpPr>
          <p:spPr>
            <a:xfrm>
              <a:off x="7338945" y="1838771"/>
              <a:ext cx="1335702" cy="848171"/>
            </a:xfrm>
            <a:custGeom>
              <a:avLst/>
              <a:gdLst>
                <a:gd name="connsiteX0" fmla="*/ 0 w 1335702"/>
                <a:gd name="connsiteY0" fmla="*/ 84817 h 848171"/>
                <a:gd name="connsiteX1" fmla="*/ 84817 w 1335702"/>
                <a:gd name="connsiteY1" fmla="*/ 0 h 848171"/>
                <a:gd name="connsiteX2" fmla="*/ 1250885 w 1335702"/>
                <a:gd name="connsiteY2" fmla="*/ 0 h 848171"/>
                <a:gd name="connsiteX3" fmla="*/ 1335702 w 1335702"/>
                <a:gd name="connsiteY3" fmla="*/ 84817 h 848171"/>
                <a:gd name="connsiteX4" fmla="*/ 1335702 w 1335702"/>
                <a:gd name="connsiteY4" fmla="*/ 763354 h 848171"/>
                <a:gd name="connsiteX5" fmla="*/ 1250885 w 1335702"/>
                <a:gd name="connsiteY5" fmla="*/ 848171 h 848171"/>
                <a:gd name="connsiteX6" fmla="*/ 84817 w 1335702"/>
                <a:gd name="connsiteY6" fmla="*/ 848171 h 848171"/>
                <a:gd name="connsiteX7" fmla="*/ 0 w 1335702"/>
                <a:gd name="connsiteY7" fmla="*/ 763354 h 848171"/>
                <a:gd name="connsiteX8" fmla="*/ 0 w 1335702"/>
                <a:gd name="connsiteY8" fmla="*/ 84817 h 84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5702" h="848171">
                  <a:moveTo>
                    <a:pt x="0" y="84817"/>
                  </a:moveTo>
                  <a:cubicBezTo>
                    <a:pt x="0" y="37974"/>
                    <a:pt x="37974" y="0"/>
                    <a:pt x="84817" y="0"/>
                  </a:cubicBezTo>
                  <a:lnTo>
                    <a:pt x="1250885" y="0"/>
                  </a:lnTo>
                  <a:cubicBezTo>
                    <a:pt x="1297728" y="0"/>
                    <a:pt x="1335702" y="37974"/>
                    <a:pt x="1335702" y="84817"/>
                  </a:cubicBezTo>
                  <a:lnTo>
                    <a:pt x="1335702" y="763354"/>
                  </a:lnTo>
                  <a:cubicBezTo>
                    <a:pt x="1335702" y="810197"/>
                    <a:pt x="1297728" y="848171"/>
                    <a:pt x="1250885" y="848171"/>
                  </a:cubicBezTo>
                  <a:lnTo>
                    <a:pt x="84817" y="848171"/>
                  </a:lnTo>
                  <a:cubicBezTo>
                    <a:pt x="37974" y="848171"/>
                    <a:pt x="0" y="810197"/>
                    <a:pt x="0" y="763354"/>
                  </a:cubicBezTo>
                  <a:lnTo>
                    <a:pt x="0" y="84817"/>
                  </a:lnTo>
                  <a:close/>
                </a:path>
              </a:pathLst>
            </a:custGeom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042" tIns="101042" rIns="101042" bIns="101042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0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অ্যারোমেটিক হাইড্রোকার্বন</a:t>
              </a:r>
              <a:endParaRPr lang="en-US" sz="20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02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57200"/>
            <a:ext cx="1097280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০১। কোনটি অ্যালিফেটিক হাইড্রোকার্বন ?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অ্যালকেন খ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বেনজিন	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গ) ন্যাপথালিন ঘ)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গ্লুকোজ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০২। কোনটি </a:t>
            </a:r>
            <a:r>
              <a:rPr lang="bn-IN" sz="4000" dirty="0">
                <a:solidFill>
                  <a:schemeClr val="bg2">
                    <a:lumMod val="10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অ্যারোমেটিক</a:t>
            </a:r>
            <a:r>
              <a:rPr lang="bn-IN" sz="4000" dirty="0">
                <a:solidFill>
                  <a:srgbClr val="FF0000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হাইড্রোকার্বন ?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বিউটেন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	খ)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সাইক্লোপ্রোপেন গ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ন্যাপথালিন  ঘ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প্রোপিন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609600" y="3087588"/>
            <a:ext cx="585788" cy="700088"/>
          </a:xfrm>
          <a:prstGeom prst="ellipse">
            <a:avLst/>
          </a:prstGeom>
          <a:solidFill>
            <a:srgbClr val="FFFF00">
              <a:alpha val="68000"/>
            </a:srgb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267450" y="4989314"/>
            <a:ext cx="585788" cy="700088"/>
          </a:xfrm>
          <a:prstGeom prst="ellipse">
            <a:avLst/>
          </a:prstGeom>
          <a:solidFill>
            <a:srgbClr val="FFFF00">
              <a:alpha val="68000"/>
            </a:srgb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84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7221" y="457200"/>
            <a:ext cx="1115755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হাইড্রোকার্বন </a:t>
            </a:r>
            <a:r>
              <a:rPr lang="en-US" sz="4000" dirty="0" smtClean="0">
                <a:solidFill>
                  <a:srgbClr val="FF0000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(Hydrocarbons)</a:t>
            </a:r>
            <a:endParaRPr lang="en-US" sz="40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solidFill>
                  <a:srgbClr val="FF0000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সম্পৃক্ত </a:t>
            </a:r>
            <a:r>
              <a:rPr lang="bn-IN" sz="3200" dirty="0" smtClean="0">
                <a:solidFill>
                  <a:srgbClr val="FF0000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মুক্ত </a:t>
            </a:r>
            <a:r>
              <a:rPr lang="bn-IN" sz="3200" dirty="0">
                <a:solidFill>
                  <a:srgbClr val="FF0000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শিকল হাইড্রোকার্বন</a:t>
            </a:r>
          </a:p>
          <a:p>
            <a:endParaRPr lang="bn-IN" sz="3200" dirty="0" smtClean="0">
              <a:latin typeface="Agency FB" panose="020B0503020202020204" pitchFamily="34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যে </a:t>
            </a:r>
            <a:r>
              <a:rPr lang="bn-IN" sz="3200" dirty="0">
                <a:latin typeface="Agency FB" panose="020B0503020202020204" pitchFamily="34" charset="0"/>
                <a:cs typeface="NikoshBAN" panose="02000000000000000000" pitchFamily="2" charset="0"/>
              </a:rPr>
              <a:t>সকল মুক্ত শিকল </a:t>
            </a:r>
            <a:r>
              <a:rPr lang="bn-IN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হাইড্রোকার্বনে শুধু কার্বন-কার্বন একক বন্ধন </a:t>
            </a:r>
            <a:r>
              <a:rPr lang="en-US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(C</a:t>
            </a:r>
            <a:r>
              <a:rPr lang="bn-IN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-</a:t>
            </a:r>
            <a:r>
              <a:rPr lang="en-US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C) </a:t>
            </a:r>
            <a:r>
              <a:rPr lang="bn-IN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থাকে, তাদেরকে সম্পৃক্ত </a:t>
            </a:r>
            <a:r>
              <a:rPr lang="bn-IN" sz="3200" dirty="0">
                <a:latin typeface="Agency FB" panose="020B0503020202020204" pitchFamily="34" charset="0"/>
                <a:cs typeface="NikoshBAN" panose="02000000000000000000" pitchFamily="2" charset="0"/>
              </a:rPr>
              <a:t>মুক্ত শিকল হাইড্রোকার্বন বলে</a:t>
            </a:r>
            <a:r>
              <a:rPr lang="bn-IN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।</a:t>
            </a:r>
            <a:r>
              <a:rPr lang="en-US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endParaRPr lang="bn-IN" sz="3200" dirty="0" smtClean="0">
              <a:latin typeface="Agency FB" panose="020B0503020202020204" pitchFamily="34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সম্পৃক্ত মুক্ত </a:t>
            </a:r>
            <a:r>
              <a:rPr lang="bn-IN" sz="3200" dirty="0">
                <a:latin typeface="Agency FB" panose="020B0503020202020204" pitchFamily="34" charset="0"/>
                <a:cs typeface="NikoshBAN" panose="02000000000000000000" pitchFamily="2" charset="0"/>
              </a:rPr>
              <a:t>শিকল </a:t>
            </a:r>
            <a:r>
              <a:rPr lang="bn-IN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হাইড্রোকার্বন অ্যালকেন ।</a:t>
            </a:r>
          </a:p>
          <a:p>
            <a:r>
              <a:rPr lang="bn-IN" sz="3200" dirty="0">
                <a:latin typeface="Agency FB" panose="020B0503020202020204" pitchFamily="34" charset="0"/>
                <a:cs typeface="NikoshBAN" panose="02000000000000000000" pitchFamily="2" charset="0"/>
              </a:rPr>
              <a:t>অ্যালকেন এর সাধারণ সংকেত </a:t>
            </a:r>
            <a:r>
              <a:rPr lang="en-US" sz="3200" dirty="0">
                <a:latin typeface="Agency FB" panose="020B0503020202020204" pitchFamily="34" charset="0"/>
                <a:cs typeface="NikoshBAN" panose="02000000000000000000" pitchFamily="2" charset="0"/>
              </a:rPr>
              <a:t>C</a:t>
            </a:r>
            <a:r>
              <a:rPr lang="en-US" sz="3200" baseline="-25000" dirty="0">
                <a:latin typeface="Agency FB" panose="020B0503020202020204" pitchFamily="34" charset="0"/>
                <a:cs typeface="NikoshBAN" panose="02000000000000000000" pitchFamily="2" charset="0"/>
              </a:rPr>
              <a:t>n</a:t>
            </a:r>
            <a:r>
              <a:rPr lang="en-US" sz="3200" dirty="0">
                <a:latin typeface="Agency FB" panose="020B0503020202020204" pitchFamily="34" charset="0"/>
                <a:cs typeface="NikoshBAN" panose="02000000000000000000" pitchFamily="2" charset="0"/>
              </a:rPr>
              <a:t>H</a:t>
            </a:r>
            <a:r>
              <a:rPr lang="en-US" sz="3200" baseline="-25000" dirty="0">
                <a:latin typeface="Agency FB" panose="020B0503020202020204" pitchFamily="34" charset="0"/>
                <a:cs typeface="NikoshBAN" panose="02000000000000000000" pitchFamily="2" charset="0"/>
              </a:rPr>
              <a:t>2n+2</a:t>
            </a:r>
            <a:r>
              <a:rPr lang="bn-IN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।</a:t>
            </a:r>
          </a:p>
          <a:p>
            <a:r>
              <a:rPr lang="bn-IN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যেমন-</a:t>
            </a:r>
            <a:r>
              <a:rPr lang="bn-IN" sz="3200" dirty="0"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rgbClr val="FF0000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মিথেন </a:t>
            </a:r>
            <a:r>
              <a:rPr lang="en-US" sz="3200" dirty="0">
                <a:solidFill>
                  <a:srgbClr val="FF0000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(CH</a:t>
            </a:r>
            <a:r>
              <a:rPr lang="en-US" sz="3200" baseline="-25000" dirty="0">
                <a:solidFill>
                  <a:srgbClr val="FF0000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4</a:t>
            </a:r>
            <a:r>
              <a:rPr lang="en-US" sz="3200" dirty="0">
                <a:solidFill>
                  <a:srgbClr val="FF0000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),</a:t>
            </a:r>
            <a:r>
              <a:rPr lang="bn-IN" sz="3200" dirty="0">
                <a:solidFill>
                  <a:srgbClr val="FF0000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ইথেন </a:t>
            </a:r>
            <a:r>
              <a:rPr lang="en-US" sz="3200" dirty="0">
                <a:solidFill>
                  <a:srgbClr val="FF0000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(C</a:t>
            </a:r>
            <a:r>
              <a:rPr lang="en-US" sz="3200" baseline="-25000" dirty="0">
                <a:solidFill>
                  <a:srgbClr val="FF0000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2</a:t>
            </a:r>
            <a:r>
              <a:rPr lang="en-US" sz="3200" dirty="0">
                <a:solidFill>
                  <a:srgbClr val="FF0000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H</a:t>
            </a:r>
            <a:r>
              <a:rPr lang="en-US" sz="3200" baseline="-25000" dirty="0">
                <a:solidFill>
                  <a:srgbClr val="FF0000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6</a:t>
            </a:r>
            <a:r>
              <a:rPr lang="en-US" sz="3200" dirty="0">
                <a:solidFill>
                  <a:srgbClr val="FF0000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)</a:t>
            </a:r>
            <a:r>
              <a:rPr lang="bn-IN" sz="3200" dirty="0">
                <a:solidFill>
                  <a:srgbClr val="FF0000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, প্রোপেন </a:t>
            </a:r>
            <a:r>
              <a:rPr lang="en-US" sz="3200" dirty="0">
                <a:solidFill>
                  <a:srgbClr val="FF0000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(C</a:t>
            </a:r>
            <a:r>
              <a:rPr lang="en-US" sz="3200" baseline="-25000" dirty="0">
                <a:solidFill>
                  <a:srgbClr val="FF0000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3</a:t>
            </a:r>
            <a:r>
              <a:rPr lang="en-US" sz="3200" dirty="0">
                <a:solidFill>
                  <a:srgbClr val="FF0000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H</a:t>
            </a:r>
            <a:r>
              <a:rPr lang="en-US" sz="3200" baseline="-25000" dirty="0">
                <a:solidFill>
                  <a:srgbClr val="FF0000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8</a:t>
            </a:r>
            <a:r>
              <a:rPr lang="en-US" sz="3200" dirty="0">
                <a:solidFill>
                  <a:srgbClr val="FF0000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)</a:t>
            </a:r>
            <a:r>
              <a:rPr lang="bn-IN" sz="3200" dirty="0">
                <a:solidFill>
                  <a:srgbClr val="FF0000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, বিউটেন</a:t>
            </a:r>
            <a:r>
              <a:rPr lang="en-US" sz="3200" dirty="0">
                <a:solidFill>
                  <a:srgbClr val="FF0000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 (C</a:t>
            </a:r>
            <a:r>
              <a:rPr lang="en-US" sz="3200" baseline="-25000" dirty="0">
                <a:solidFill>
                  <a:srgbClr val="FF0000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4</a:t>
            </a:r>
            <a:r>
              <a:rPr lang="en-US" sz="3200" dirty="0">
                <a:solidFill>
                  <a:srgbClr val="FF0000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H</a:t>
            </a:r>
            <a:r>
              <a:rPr lang="en-US" sz="3200" baseline="-25000" dirty="0">
                <a:solidFill>
                  <a:srgbClr val="FF0000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10</a:t>
            </a:r>
            <a:r>
              <a:rPr lang="en-US" sz="3200" dirty="0">
                <a:solidFill>
                  <a:srgbClr val="FF0000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), </a:t>
            </a:r>
            <a:r>
              <a:rPr lang="bn-IN" sz="3200" dirty="0">
                <a:solidFill>
                  <a:srgbClr val="FF0000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পেন্টেন </a:t>
            </a:r>
            <a:r>
              <a:rPr lang="en-US" sz="3200" dirty="0">
                <a:solidFill>
                  <a:srgbClr val="FF0000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(C</a:t>
            </a:r>
            <a:r>
              <a:rPr lang="en-US" sz="3200" baseline="-25000" dirty="0">
                <a:solidFill>
                  <a:srgbClr val="FF0000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5</a:t>
            </a:r>
            <a:r>
              <a:rPr lang="en-US" sz="3200" dirty="0">
                <a:solidFill>
                  <a:srgbClr val="FF0000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H</a:t>
            </a:r>
            <a:r>
              <a:rPr lang="en-US" sz="3200" baseline="-25000" dirty="0">
                <a:solidFill>
                  <a:srgbClr val="FF0000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12</a:t>
            </a:r>
            <a:r>
              <a:rPr lang="en-US" sz="3200" dirty="0">
                <a:solidFill>
                  <a:srgbClr val="FF0000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)</a:t>
            </a:r>
            <a:r>
              <a:rPr lang="bn-IN" sz="3200" dirty="0">
                <a:solidFill>
                  <a:srgbClr val="FF0000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FF0000"/>
              </a:solidFill>
              <a:latin typeface="Agency FB" panose="020B0503020202020204" pitchFamily="34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01978" y="457200"/>
            <a:ext cx="10972800" cy="5939656"/>
            <a:chOff x="2497023" y="257384"/>
            <a:chExt cx="7197952" cy="6139472"/>
          </a:xfrm>
        </p:grpSpPr>
        <p:sp>
          <p:nvSpPr>
            <p:cNvPr id="5" name="Freeform 4"/>
            <p:cNvSpPr/>
            <p:nvPr/>
          </p:nvSpPr>
          <p:spPr>
            <a:xfrm>
              <a:off x="7042122" y="1309314"/>
              <a:ext cx="816262" cy="38846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64728"/>
                  </a:lnTo>
                  <a:lnTo>
                    <a:pt x="816262" y="264728"/>
                  </a:lnTo>
                  <a:lnTo>
                    <a:pt x="816262" y="388466"/>
                  </a:lnTo>
                </a:path>
              </a:pathLst>
            </a:custGeom>
            <a:noFill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Freeform 5"/>
            <p:cNvSpPr/>
            <p:nvPr/>
          </p:nvSpPr>
          <p:spPr>
            <a:xfrm>
              <a:off x="8062451" y="3782590"/>
              <a:ext cx="816262" cy="38846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64728"/>
                  </a:lnTo>
                  <a:lnTo>
                    <a:pt x="816262" y="264728"/>
                  </a:lnTo>
                  <a:lnTo>
                    <a:pt x="816262" y="388466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Freeform 6"/>
            <p:cNvSpPr/>
            <p:nvPr/>
          </p:nvSpPr>
          <p:spPr>
            <a:xfrm>
              <a:off x="7246188" y="3782590"/>
              <a:ext cx="816262" cy="38846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816262" y="0"/>
                  </a:moveTo>
                  <a:lnTo>
                    <a:pt x="816262" y="264728"/>
                  </a:lnTo>
                  <a:lnTo>
                    <a:pt x="0" y="264728"/>
                  </a:lnTo>
                  <a:lnTo>
                    <a:pt x="0" y="388466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Freeform 7"/>
            <p:cNvSpPr/>
            <p:nvPr/>
          </p:nvSpPr>
          <p:spPr>
            <a:xfrm>
              <a:off x="6225859" y="2545952"/>
              <a:ext cx="1836591" cy="38846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64728"/>
                  </a:lnTo>
                  <a:lnTo>
                    <a:pt x="1836591" y="264728"/>
                  </a:lnTo>
                  <a:lnTo>
                    <a:pt x="1836591" y="388466"/>
                  </a:lnTo>
                </a:path>
              </a:pathLst>
            </a:custGeom>
            <a:no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Freeform 8"/>
            <p:cNvSpPr/>
            <p:nvPr/>
          </p:nvSpPr>
          <p:spPr>
            <a:xfrm>
              <a:off x="5613662" y="5019228"/>
              <a:ext cx="816262" cy="38846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64728"/>
                  </a:lnTo>
                  <a:lnTo>
                    <a:pt x="816262" y="264728"/>
                  </a:lnTo>
                  <a:lnTo>
                    <a:pt x="816262" y="388466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4797400" y="5019228"/>
              <a:ext cx="816262" cy="38846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816262" y="0"/>
                  </a:moveTo>
                  <a:lnTo>
                    <a:pt x="816262" y="264728"/>
                  </a:lnTo>
                  <a:lnTo>
                    <a:pt x="0" y="264728"/>
                  </a:lnTo>
                  <a:lnTo>
                    <a:pt x="0" y="388466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4389268" y="3782590"/>
              <a:ext cx="1224394" cy="38846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64728"/>
                  </a:lnTo>
                  <a:lnTo>
                    <a:pt x="1224394" y="264728"/>
                  </a:lnTo>
                  <a:lnTo>
                    <a:pt x="1224394" y="388466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3119154" y="5019228"/>
              <a:ext cx="91440" cy="38846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388466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3164874" y="3782590"/>
              <a:ext cx="1224394" cy="38846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224394" y="0"/>
                  </a:moveTo>
                  <a:lnTo>
                    <a:pt x="1224394" y="264728"/>
                  </a:lnTo>
                  <a:lnTo>
                    <a:pt x="0" y="264728"/>
                  </a:lnTo>
                  <a:lnTo>
                    <a:pt x="0" y="388466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4389268" y="2545952"/>
              <a:ext cx="1836591" cy="38846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836591" y="0"/>
                  </a:moveTo>
                  <a:lnTo>
                    <a:pt x="1836591" y="264728"/>
                  </a:lnTo>
                  <a:lnTo>
                    <a:pt x="0" y="264728"/>
                  </a:lnTo>
                  <a:lnTo>
                    <a:pt x="0" y="388466"/>
                  </a:lnTo>
                </a:path>
              </a:pathLst>
            </a:custGeom>
            <a:no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6225859" y="1309314"/>
              <a:ext cx="816262" cy="38846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816262" y="0"/>
                  </a:moveTo>
                  <a:lnTo>
                    <a:pt x="816262" y="264728"/>
                  </a:lnTo>
                  <a:lnTo>
                    <a:pt x="0" y="264728"/>
                  </a:lnTo>
                  <a:lnTo>
                    <a:pt x="0" y="388466"/>
                  </a:lnTo>
                </a:path>
              </a:pathLst>
            </a:custGeom>
            <a:noFill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Rounded Rectangle 15"/>
            <p:cNvSpPr/>
            <p:nvPr/>
          </p:nvSpPr>
          <p:spPr>
            <a:xfrm>
              <a:off x="3932417" y="257384"/>
              <a:ext cx="3981622" cy="848171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7" name="Freeform 16"/>
            <p:cNvSpPr/>
            <p:nvPr/>
          </p:nvSpPr>
          <p:spPr>
            <a:xfrm>
              <a:off x="4052389" y="442776"/>
              <a:ext cx="3981622" cy="848171"/>
            </a:xfrm>
            <a:custGeom>
              <a:avLst/>
              <a:gdLst>
                <a:gd name="connsiteX0" fmla="*/ 0 w 3981622"/>
                <a:gd name="connsiteY0" fmla="*/ 84817 h 848171"/>
                <a:gd name="connsiteX1" fmla="*/ 84817 w 3981622"/>
                <a:gd name="connsiteY1" fmla="*/ 0 h 848171"/>
                <a:gd name="connsiteX2" fmla="*/ 3896805 w 3981622"/>
                <a:gd name="connsiteY2" fmla="*/ 0 h 848171"/>
                <a:gd name="connsiteX3" fmla="*/ 3981622 w 3981622"/>
                <a:gd name="connsiteY3" fmla="*/ 84817 h 848171"/>
                <a:gd name="connsiteX4" fmla="*/ 3981622 w 3981622"/>
                <a:gd name="connsiteY4" fmla="*/ 763354 h 848171"/>
                <a:gd name="connsiteX5" fmla="*/ 3896805 w 3981622"/>
                <a:gd name="connsiteY5" fmla="*/ 848171 h 848171"/>
                <a:gd name="connsiteX6" fmla="*/ 84817 w 3981622"/>
                <a:gd name="connsiteY6" fmla="*/ 848171 h 848171"/>
                <a:gd name="connsiteX7" fmla="*/ 0 w 3981622"/>
                <a:gd name="connsiteY7" fmla="*/ 763354 h 848171"/>
                <a:gd name="connsiteX8" fmla="*/ 0 w 3981622"/>
                <a:gd name="connsiteY8" fmla="*/ 84817 h 84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81622" h="848171">
                  <a:moveTo>
                    <a:pt x="0" y="84817"/>
                  </a:moveTo>
                  <a:cubicBezTo>
                    <a:pt x="0" y="37974"/>
                    <a:pt x="37974" y="0"/>
                    <a:pt x="84817" y="0"/>
                  </a:cubicBezTo>
                  <a:lnTo>
                    <a:pt x="3896805" y="0"/>
                  </a:lnTo>
                  <a:cubicBezTo>
                    <a:pt x="3943648" y="0"/>
                    <a:pt x="3981622" y="37974"/>
                    <a:pt x="3981622" y="84817"/>
                  </a:cubicBezTo>
                  <a:lnTo>
                    <a:pt x="3981622" y="763354"/>
                  </a:lnTo>
                  <a:cubicBezTo>
                    <a:pt x="3981622" y="810197"/>
                    <a:pt x="3943648" y="848171"/>
                    <a:pt x="3896805" y="848171"/>
                  </a:cubicBezTo>
                  <a:lnTo>
                    <a:pt x="84817" y="848171"/>
                  </a:lnTo>
                  <a:cubicBezTo>
                    <a:pt x="37974" y="848171"/>
                    <a:pt x="0" y="810197"/>
                    <a:pt x="0" y="763354"/>
                  </a:cubicBezTo>
                  <a:lnTo>
                    <a:pt x="0" y="84817"/>
                  </a:lnTo>
                  <a:close/>
                </a:path>
              </a:pathLst>
            </a:custGeom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2002" tIns="162002" rIns="162002" bIns="162002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36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হাইড্রোকার্বন</a:t>
              </a:r>
              <a:endParaRPr lang="en-US" sz="36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5558008" y="1697780"/>
              <a:ext cx="1335702" cy="848171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9" name="Freeform 18"/>
            <p:cNvSpPr/>
            <p:nvPr/>
          </p:nvSpPr>
          <p:spPr>
            <a:xfrm>
              <a:off x="5706420" y="1838771"/>
              <a:ext cx="1335702" cy="848171"/>
            </a:xfrm>
            <a:custGeom>
              <a:avLst/>
              <a:gdLst>
                <a:gd name="connsiteX0" fmla="*/ 0 w 1335702"/>
                <a:gd name="connsiteY0" fmla="*/ 84817 h 848171"/>
                <a:gd name="connsiteX1" fmla="*/ 84817 w 1335702"/>
                <a:gd name="connsiteY1" fmla="*/ 0 h 848171"/>
                <a:gd name="connsiteX2" fmla="*/ 1250885 w 1335702"/>
                <a:gd name="connsiteY2" fmla="*/ 0 h 848171"/>
                <a:gd name="connsiteX3" fmla="*/ 1335702 w 1335702"/>
                <a:gd name="connsiteY3" fmla="*/ 84817 h 848171"/>
                <a:gd name="connsiteX4" fmla="*/ 1335702 w 1335702"/>
                <a:gd name="connsiteY4" fmla="*/ 763354 h 848171"/>
                <a:gd name="connsiteX5" fmla="*/ 1250885 w 1335702"/>
                <a:gd name="connsiteY5" fmla="*/ 848171 h 848171"/>
                <a:gd name="connsiteX6" fmla="*/ 84817 w 1335702"/>
                <a:gd name="connsiteY6" fmla="*/ 848171 h 848171"/>
                <a:gd name="connsiteX7" fmla="*/ 0 w 1335702"/>
                <a:gd name="connsiteY7" fmla="*/ 763354 h 848171"/>
                <a:gd name="connsiteX8" fmla="*/ 0 w 1335702"/>
                <a:gd name="connsiteY8" fmla="*/ 84817 h 84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5702" h="848171">
                  <a:moveTo>
                    <a:pt x="0" y="84817"/>
                  </a:moveTo>
                  <a:cubicBezTo>
                    <a:pt x="0" y="37974"/>
                    <a:pt x="37974" y="0"/>
                    <a:pt x="84817" y="0"/>
                  </a:cubicBezTo>
                  <a:lnTo>
                    <a:pt x="1250885" y="0"/>
                  </a:lnTo>
                  <a:cubicBezTo>
                    <a:pt x="1297728" y="0"/>
                    <a:pt x="1335702" y="37974"/>
                    <a:pt x="1335702" y="84817"/>
                  </a:cubicBezTo>
                  <a:lnTo>
                    <a:pt x="1335702" y="763354"/>
                  </a:lnTo>
                  <a:cubicBezTo>
                    <a:pt x="1335702" y="810197"/>
                    <a:pt x="1297728" y="848171"/>
                    <a:pt x="1250885" y="848171"/>
                  </a:cubicBezTo>
                  <a:lnTo>
                    <a:pt x="84817" y="848171"/>
                  </a:lnTo>
                  <a:cubicBezTo>
                    <a:pt x="37974" y="848171"/>
                    <a:pt x="0" y="810197"/>
                    <a:pt x="0" y="763354"/>
                  </a:cubicBezTo>
                  <a:lnTo>
                    <a:pt x="0" y="84817"/>
                  </a:lnTo>
                  <a:close/>
                </a:path>
              </a:pathLst>
            </a:custGeom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042" tIns="101042" rIns="101042" bIns="101042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0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অ্যালিফেটিক হাইড্রোকার্বন</a:t>
              </a:r>
              <a:endParaRPr lang="en-US" sz="20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3721417" y="2934418"/>
              <a:ext cx="1335702" cy="848171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3869828" y="3075409"/>
              <a:ext cx="1335702" cy="848171"/>
            </a:xfrm>
            <a:custGeom>
              <a:avLst/>
              <a:gdLst>
                <a:gd name="connsiteX0" fmla="*/ 0 w 1335702"/>
                <a:gd name="connsiteY0" fmla="*/ 84817 h 848171"/>
                <a:gd name="connsiteX1" fmla="*/ 84817 w 1335702"/>
                <a:gd name="connsiteY1" fmla="*/ 0 h 848171"/>
                <a:gd name="connsiteX2" fmla="*/ 1250885 w 1335702"/>
                <a:gd name="connsiteY2" fmla="*/ 0 h 848171"/>
                <a:gd name="connsiteX3" fmla="*/ 1335702 w 1335702"/>
                <a:gd name="connsiteY3" fmla="*/ 84817 h 848171"/>
                <a:gd name="connsiteX4" fmla="*/ 1335702 w 1335702"/>
                <a:gd name="connsiteY4" fmla="*/ 763354 h 848171"/>
                <a:gd name="connsiteX5" fmla="*/ 1250885 w 1335702"/>
                <a:gd name="connsiteY5" fmla="*/ 848171 h 848171"/>
                <a:gd name="connsiteX6" fmla="*/ 84817 w 1335702"/>
                <a:gd name="connsiteY6" fmla="*/ 848171 h 848171"/>
                <a:gd name="connsiteX7" fmla="*/ 0 w 1335702"/>
                <a:gd name="connsiteY7" fmla="*/ 763354 h 848171"/>
                <a:gd name="connsiteX8" fmla="*/ 0 w 1335702"/>
                <a:gd name="connsiteY8" fmla="*/ 84817 h 84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5702" h="848171">
                  <a:moveTo>
                    <a:pt x="0" y="84817"/>
                  </a:moveTo>
                  <a:cubicBezTo>
                    <a:pt x="0" y="37974"/>
                    <a:pt x="37974" y="0"/>
                    <a:pt x="84817" y="0"/>
                  </a:cubicBezTo>
                  <a:lnTo>
                    <a:pt x="1250885" y="0"/>
                  </a:lnTo>
                  <a:cubicBezTo>
                    <a:pt x="1297728" y="0"/>
                    <a:pt x="1335702" y="37974"/>
                    <a:pt x="1335702" y="84817"/>
                  </a:cubicBezTo>
                  <a:lnTo>
                    <a:pt x="1335702" y="763354"/>
                  </a:lnTo>
                  <a:cubicBezTo>
                    <a:pt x="1335702" y="810197"/>
                    <a:pt x="1297728" y="848171"/>
                    <a:pt x="1250885" y="848171"/>
                  </a:cubicBezTo>
                  <a:lnTo>
                    <a:pt x="84817" y="848171"/>
                  </a:lnTo>
                  <a:cubicBezTo>
                    <a:pt x="37974" y="848171"/>
                    <a:pt x="0" y="810197"/>
                    <a:pt x="0" y="763354"/>
                  </a:cubicBezTo>
                  <a:lnTo>
                    <a:pt x="0" y="84817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042" tIns="101042" rIns="101042" bIns="101042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0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মুক্ত শিকল হাইড্রোকার্বন</a:t>
              </a:r>
              <a:endParaRPr lang="en-US" sz="20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2497023" y="4171057"/>
              <a:ext cx="1335702" cy="848171"/>
            </a:xfrm>
            <a:prstGeom prst="roundRect">
              <a:avLst>
                <a:gd name="adj" fmla="val 10000"/>
              </a:avLst>
            </a:prstGeom>
            <a:solidFill>
              <a:srgbClr val="FF0000"/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2645434" y="4312047"/>
              <a:ext cx="1335702" cy="848171"/>
            </a:xfrm>
            <a:custGeom>
              <a:avLst/>
              <a:gdLst>
                <a:gd name="connsiteX0" fmla="*/ 0 w 1335702"/>
                <a:gd name="connsiteY0" fmla="*/ 84817 h 848171"/>
                <a:gd name="connsiteX1" fmla="*/ 84817 w 1335702"/>
                <a:gd name="connsiteY1" fmla="*/ 0 h 848171"/>
                <a:gd name="connsiteX2" fmla="*/ 1250885 w 1335702"/>
                <a:gd name="connsiteY2" fmla="*/ 0 h 848171"/>
                <a:gd name="connsiteX3" fmla="*/ 1335702 w 1335702"/>
                <a:gd name="connsiteY3" fmla="*/ 84817 h 848171"/>
                <a:gd name="connsiteX4" fmla="*/ 1335702 w 1335702"/>
                <a:gd name="connsiteY4" fmla="*/ 763354 h 848171"/>
                <a:gd name="connsiteX5" fmla="*/ 1250885 w 1335702"/>
                <a:gd name="connsiteY5" fmla="*/ 848171 h 848171"/>
                <a:gd name="connsiteX6" fmla="*/ 84817 w 1335702"/>
                <a:gd name="connsiteY6" fmla="*/ 848171 h 848171"/>
                <a:gd name="connsiteX7" fmla="*/ 0 w 1335702"/>
                <a:gd name="connsiteY7" fmla="*/ 763354 h 848171"/>
                <a:gd name="connsiteX8" fmla="*/ 0 w 1335702"/>
                <a:gd name="connsiteY8" fmla="*/ 84817 h 84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5702" h="848171">
                  <a:moveTo>
                    <a:pt x="0" y="84817"/>
                  </a:moveTo>
                  <a:cubicBezTo>
                    <a:pt x="0" y="37974"/>
                    <a:pt x="37974" y="0"/>
                    <a:pt x="84817" y="0"/>
                  </a:cubicBezTo>
                  <a:lnTo>
                    <a:pt x="1250885" y="0"/>
                  </a:lnTo>
                  <a:cubicBezTo>
                    <a:pt x="1297728" y="0"/>
                    <a:pt x="1335702" y="37974"/>
                    <a:pt x="1335702" y="84817"/>
                  </a:cubicBezTo>
                  <a:lnTo>
                    <a:pt x="1335702" y="763354"/>
                  </a:lnTo>
                  <a:cubicBezTo>
                    <a:pt x="1335702" y="810197"/>
                    <a:pt x="1297728" y="848171"/>
                    <a:pt x="1250885" y="848171"/>
                  </a:cubicBezTo>
                  <a:lnTo>
                    <a:pt x="84817" y="848171"/>
                  </a:lnTo>
                  <a:cubicBezTo>
                    <a:pt x="37974" y="848171"/>
                    <a:pt x="0" y="810197"/>
                    <a:pt x="0" y="763354"/>
                  </a:cubicBezTo>
                  <a:lnTo>
                    <a:pt x="0" y="84817"/>
                  </a:lnTo>
                  <a:close/>
                </a:path>
              </a:pathLst>
            </a:cu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8662" tIns="108662" rIns="108662" bIns="108662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সম্পৃক্ত</a:t>
              </a:r>
              <a:r>
                <a:rPr lang="en-US" sz="22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2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হাইড্রোকার্বন</a:t>
              </a:r>
              <a:endParaRPr lang="en-US" sz="22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2497023" y="5407695"/>
              <a:ext cx="1335702" cy="848171"/>
            </a:xfrm>
            <a:prstGeom prst="roundRect">
              <a:avLst>
                <a:gd name="adj" fmla="val 10000"/>
              </a:avLst>
            </a:prstGeom>
            <a:solidFill>
              <a:srgbClr val="FF0000"/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2645434" y="5548685"/>
              <a:ext cx="1335702" cy="848171"/>
            </a:xfrm>
            <a:custGeom>
              <a:avLst/>
              <a:gdLst>
                <a:gd name="connsiteX0" fmla="*/ 0 w 1335702"/>
                <a:gd name="connsiteY0" fmla="*/ 84817 h 848171"/>
                <a:gd name="connsiteX1" fmla="*/ 84817 w 1335702"/>
                <a:gd name="connsiteY1" fmla="*/ 0 h 848171"/>
                <a:gd name="connsiteX2" fmla="*/ 1250885 w 1335702"/>
                <a:gd name="connsiteY2" fmla="*/ 0 h 848171"/>
                <a:gd name="connsiteX3" fmla="*/ 1335702 w 1335702"/>
                <a:gd name="connsiteY3" fmla="*/ 84817 h 848171"/>
                <a:gd name="connsiteX4" fmla="*/ 1335702 w 1335702"/>
                <a:gd name="connsiteY4" fmla="*/ 763354 h 848171"/>
                <a:gd name="connsiteX5" fmla="*/ 1250885 w 1335702"/>
                <a:gd name="connsiteY5" fmla="*/ 848171 h 848171"/>
                <a:gd name="connsiteX6" fmla="*/ 84817 w 1335702"/>
                <a:gd name="connsiteY6" fmla="*/ 848171 h 848171"/>
                <a:gd name="connsiteX7" fmla="*/ 0 w 1335702"/>
                <a:gd name="connsiteY7" fmla="*/ 763354 h 848171"/>
                <a:gd name="connsiteX8" fmla="*/ 0 w 1335702"/>
                <a:gd name="connsiteY8" fmla="*/ 84817 h 84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5702" h="848171">
                  <a:moveTo>
                    <a:pt x="0" y="84817"/>
                  </a:moveTo>
                  <a:cubicBezTo>
                    <a:pt x="0" y="37974"/>
                    <a:pt x="37974" y="0"/>
                    <a:pt x="84817" y="0"/>
                  </a:cubicBezTo>
                  <a:lnTo>
                    <a:pt x="1250885" y="0"/>
                  </a:lnTo>
                  <a:cubicBezTo>
                    <a:pt x="1297728" y="0"/>
                    <a:pt x="1335702" y="37974"/>
                    <a:pt x="1335702" y="84817"/>
                  </a:cubicBezTo>
                  <a:lnTo>
                    <a:pt x="1335702" y="763354"/>
                  </a:lnTo>
                  <a:cubicBezTo>
                    <a:pt x="1335702" y="810197"/>
                    <a:pt x="1297728" y="848171"/>
                    <a:pt x="1250885" y="848171"/>
                  </a:cubicBezTo>
                  <a:lnTo>
                    <a:pt x="84817" y="848171"/>
                  </a:lnTo>
                  <a:cubicBezTo>
                    <a:pt x="37974" y="848171"/>
                    <a:pt x="0" y="810197"/>
                    <a:pt x="0" y="763354"/>
                  </a:cubicBezTo>
                  <a:lnTo>
                    <a:pt x="0" y="84817"/>
                  </a:lnTo>
                  <a:close/>
                </a:path>
              </a:pathLst>
            </a:cu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8662" tIns="108662" rIns="108662" bIns="108662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2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অ্যালকেন</a:t>
              </a:r>
              <a:endParaRPr lang="en-US" sz="22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4945811" y="4171057"/>
              <a:ext cx="1335702" cy="848171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7" name="Freeform 26"/>
            <p:cNvSpPr/>
            <p:nvPr/>
          </p:nvSpPr>
          <p:spPr>
            <a:xfrm>
              <a:off x="5094223" y="4312047"/>
              <a:ext cx="1335702" cy="848171"/>
            </a:xfrm>
            <a:custGeom>
              <a:avLst/>
              <a:gdLst>
                <a:gd name="connsiteX0" fmla="*/ 0 w 1335702"/>
                <a:gd name="connsiteY0" fmla="*/ 84817 h 848171"/>
                <a:gd name="connsiteX1" fmla="*/ 84817 w 1335702"/>
                <a:gd name="connsiteY1" fmla="*/ 0 h 848171"/>
                <a:gd name="connsiteX2" fmla="*/ 1250885 w 1335702"/>
                <a:gd name="connsiteY2" fmla="*/ 0 h 848171"/>
                <a:gd name="connsiteX3" fmla="*/ 1335702 w 1335702"/>
                <a:gd name="connsiteY3" fmla="*/ 84817 h 848171"/>
                <a:gd name="connsiteX4" fmla="*/ 1335702 w 1335702"/>
                <a:gd name="connsiteY4" fmla="*/ 763354 h 848171"/>
                <a:gd name="connsiteX5" fmla="*/ 1250885 w 1335702"/>
                <a:gd name="connsiteY5" fmla="*/ 848171 h 848171"/>
                <a:gd name="connsiteX6" fmla="*/ 84817 w 1335702"/>
                <a:gd name="connsiteY6" fmla="*/ 848171 h 848171"/>
                <a:gd name="connsiteX7" fmla="*/ 0 w 1335702"/>
                <a:gd name="connsiteY7" fmla="*/ 763354 h 848171"/>
                <a:gd name="connsiteX8" fmla="*/ 0 w 1335702"/>
                <a:gd name="connsiteY8" fmla="*/ 84817 h 84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5702" h="848171">
                  <a:moveTo>
                    <a:pt x="0" y="84817"/>
                  </a:moveTo>
                  <a:cubicBezTo>
                    <a:pt x="0" y="37974"/>
                    <a:pt x="37974" y="0"/>
                    <a:pt x="84817" y="0"/>
                  </a:cubicBezTo>
                  <a:lnTo>
                    <a:pt x="1250885" y="0"/>
                  </a:lnTo>
                  <a:cubicBezTo>
                    <a:pt x="1297728" y="0"/>
                    <a:pt x="1335702" y="37974"/>
                    <a:pt x="1335702" y="84817"/>
                  </a:cubicBezTo>
                  <a:lnTo>
                    <a:pt x="1335702" y="763354"/>
                  </a:lnTo>
                  <a:cubicBezTo>
                    <a:pt x="1335702" y="810197"/>
                    <a:pt x="1297728" y="848171"/>
                    <a:pt x="1250885" y="848171"/>
                  </a:cubicBezTo>
                  <a:lnTo>
                    <a:pt x="84817" y="848171"/>
                  </a:lnTo>
                  <a:cubicBezTo>
                    <a:pt x="37974" y="848171"/>
                    <a:pt x="0" y="810197"/>
                    <a:pt x="0" y="763354"/>
                  </a:cubicBezTo>
                  <a:lnTo>
                    <a:pt x="0" y="84817"/>
                  </a:lnTo>
                  <a:close/>
                </a:path>
              </a:pathLst>
            </a:cu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8662" tIns="108662" rIns="108662" bIns="108662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2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</a:t>
              </a:r>
              <a:r>
                <a:rPr lang="en-US" sz="22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সম্পৃক্ত</a:t>
              </a:r>
              <a:r>
                <a:rPr lang="en-US" sz="22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2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হাইড্রোকার্বন</a:t>
              </a:r>
              <a:endParaRPr lang="en-US" sz="22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4129548" y="5407695"/>
              <a:ext cx="1335702" cy="848171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9" name="Freeform 28"/>
            <p:cNvSpPr/>
            <p:nvPr/>
          </p:nvSpPr>
          <p:spPr>
            <a:xfrm>
              <a:off x="4277960" y="5548685"/>
              <a:ext cx="1335702" cy="848171"/>
            </a:xfrm>
            <a:custGeom>
              <a:avLst/>
              <a:gdLst>
                <a:gd name="connsiteX0" fmla="*/ 0 w 1335702"/>
                <a:gd name="connsiteY0" fmla="*/ 84817 h 848171"/>
                <a:gd name="connsiteX1" fmla="*/ 84817 w 1335702"/>
                <a:gd name="connsiteY1" fmla="*/ 0 h 848171"/>
                <a:gd name="connsiteX2" fmla="*/ 1250885 w 1335702"/>
                <a:gd name="connsiteY2" fmla="*/ 0 h 848171"/>
                <a:gd name="connsiteX3" fmla="*/ 1335702 w 1335702"/>
                <a:gd name="connsiteY3" fmla="*/ 84817 h 848171"/>
                <a:gd name="connsiteX4" fmla="*/ 1335702 w 1335702"/>
                <a:gd name="connsiteY4" fmla="*/ 763354 h 848171"/>
                <a:gd name="connsiteX5" fmla="*/ 1250885 w 1335702"/>
                <a:gd name="connsiteY5" fmla="*/ 848171 h 848171"/>
                <a:gd name="connsiteX6" fmla="*/ 84817 w 1335702"/>
                <a:gd name="connsiteY6" fmla="*/ 848171 h 848171"/>
                <a:gd name="connsiteX7" fmla="*/ 0 w 1335702"/>
                <a:gd name="connsiteY7" fmla="*/ 763354 h 848171"/>
                <a:gd name="connsiteX8" fmla="*/ 0 w 1335702"/>
                <a:gd name="connsiteY8" fmla="*/ 84817 h 84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5702" h="848171">
                  <a:moveTo>
                    <a:pt x="0" y="84817"/>
                  </a:moveTo>
                  <a:cubicBezTo>
                    <a:pt x="0" y="37974"/>
                    <a:pt x="37974" y="0"/>
                    <a:pt x="84817" y="0"/>
                  </a:cubicBezTo>
                  <a:lnTo>
                    <a:pt x="1250885" y="0"/>
                  </a:lnTo>
                  <a:cubicBezTo>
                    <a:pt x="1297728" y="0"/>
                    <a:pt x="1335702" y="37974"/>
                    <a:pt x="1335702" y="84817"/>
                  </a:cubicBezTo>
                  <a:lnTo>
                    <a:pt x="1335702" y="763354"/>
                  </a:lnTo>
                  <a:cubicBezTo>
                    <a:pt x="1335702" y="810197"/>
                    <a:pt x="1297728" y="848171"/>
                    <a:pt x="1250885" y="848171"/>
                  </a:cubicBezTo>
                  <a:lnTo>
                    <a:pt x="84817" y="848171"/>
                  </a:lnTo>
                  <a:cubicBezTo>
                    <a:pt x="37974" y="848171"/>
                    <a:pt x="0" y="810197"/>
                    <a:pt x="0" y="763354"/>
                  </a:cubicBezTo>
                  <a:lnTo>
                    <a:pt x="0" y="84817"/>
                  </a:lnTo>
                  <a:close/>
                </a:path>
              </a:pathLst>
            </a:cu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8662" tIns="108662" rIns="108662" bIns="108662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2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অ্যালকিন</a:t>
              </a:r>
              <a:endParaRPr lang="en-US" sz="2200" kern="1200" dirty="0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5762074" y="5407695"/>
              <a:ext cx="1335702" cy="848171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5910485" y="5548685"/>
              <a:ext cx="1335702" cy="848171"/>
            </a:xfrm>
            <a:custGeom>
              <a:avLst/>
              <a:gdLst>
                <a:gd name="connsiteX0" fmla="*/ 0 w 1335702"/>
                <a:gd name="connsiteY0" fmla="*/ 84817 h 848171"/>
                <a:gd name="connsiteX1" fmla="*/ 84817 w 1335702"/>
                <a:gd name="connsiteY1" fmla="*/ 0 h 848171"/>
                <a:gd name="connsiteX2" fmla="*/ 1250885 w 1335702"/>
                <a:gd name="connsiteY2" fmla="*/ 0 h 848171"/>
                <a:gd name="connsiteX3" fmla="*/ 1335702 w 1335702"/>
                <a:gd name="connsiteY3" fmla="*/ 84817 h 848171"/>
                <a:gd name="connsiteX4" fmla="*/ 1335702 w 1335702"/>
                <a:gd name="connsiteY4" fmla="*/ 763354 h 848171"/>
                <a:gd name="connsiteX5" fmla="*/ 1250885 w 1335702"/>
                <a:gd name="connsiteY5" fmla="*/ 848171 h 848171"/>
                <a:gd name="connsiteX6" fmla="*/ 84817 w 1335702"/>
                <a:gd name="connsiteY6" fmla="*/ 848171 h 848171"/>
                <a:gd name="connsiteX7" fmla="*/ 0 w 1335702"/>
                <a:gd name="connsiteY7" fmla="*/ 763354 h 848171"/>
                <a:gd name="connsiteX8" fmla="*/ 0 w 1335702"/>
                <a:gd name="connsiteY8" fmla="*/ 84817 h 84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5702" h="848171">
                  <a:moveTo>
                    <a:pt x="0" y="84817"/>
                  </a:moveTo>
                  <a:cubicBezTo>
                    <a:pt x="0" y="37974"/>
                    <a:pt x="37974" y="0"/>
                    <a:pt x="84817" y="0"/>
                  </a:cubicBezTo>
                  <a:lnTo>
                    <a:pt x="1250885" y="0"/>
                  </a:lnTo>
                  <a:cubicBezTo>
                    <a:pt x="1297728" y="0"/>
                    <a:pt x="1335702" y="37974"/>
                    <a:pt x="1335702" y="84817"/>
                  </a:cubicBezTo>
                  <a:lnTo>
                    <a:pt x="1335702" y="763354"/>
                  </a:lnTo>
                  <a:cubicBezTo>
                    <a:pt x="1335702" y="810197"/>
                    <a:pt x="1297728" y="848171"/>
                    <a:pt x="1250885" y="848171"/>
                  </a:cubicBezTo>
                  <a:lnTo>
                    <a:pt x="84817" y="848171"/>
                  </a:lnTo>
                  <a:cubicBezTo>
                    <a:pt x="37974" y="848171"/>
                    <a:pt x="0" y="810197"/>
                    <a:pt x="0" y="763354"/>
                  </a:cubicBezTo>
                  <a:lnTo>
                    <a:pt x="0" y="84817"/>
                  </a:lnTo>
                  <a:close/>
                </a:path>
              </a:pathLst>
            </a:cu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8662" tIns="108662" rIns="108662" bIns="108662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2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অ্যালকাইন</a:t>
              </a:r>
              <a:endParaRPr lang="en-US" sz="2200" kern="1200" dirty="0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7394599" y="2934418"/>
              <a:ext cx="1335702" cy="848171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543011" y="3075409"/>
              <a:ext cx="1335702" cy="848171"/>
            </a:xfrm>
            <a:custGeom>
              <a:avLst/>
              <a:gdLst>
                <a:gd name="connsiteX0" fmla="*/ 0 w 1335702"/>
                <a:gd name="connsiteY0" fmla="*/ 84817 h 848171"/>
                <a:gd name="connsiteX1" fmla="*/ 84817 w 1335702"/>
                <a:gd name="connsiteY1" fmla="*/ 0 h 848171"/>
                <a:gd name="connsiteX2" fmla="*/ 1250885 w 1335702"/>
                <a:gd name="connsiteY2" fmla="*/ 0 h 848171"/>
                <a:gd name="connsiteX3" fmla="*/ 1335702 w 1335702"/>
                <a:gd name="connsiteY3" fmla="*/ 84817 h 848171"/>
                <a:gd name="connsiteX4" fmla="*/ 1335702 w 1335702"/>
                <a:gd name="connsiteY4" fmla="*/ 763354 h 848171"/>
                <a:gd name="connsiteX5" fmla="*/ 1250885 w 1335702"/>
                <a:gd name="connsiteY5" fmla="*/ 848171 h 848171"/>
                <a:gd name="connsiteX6" fmla="*/ 84817 w 1335702"/>
                <a:gd name="connsiteY6" fmla="*/ 848171 h 848171"/>
                <a:gd name="connsiteX7" fmla="*/ 0 w 1335702"/>
                <a:gd name="connsiteY7" fmla="*/ 763354 h 848171"/>
                <a:gd name="connsiteX8" fmla="*/ 0 w 1335702"/>
                <a:gd name="connsiteY8" fmla="*/ 84817 h 84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5702" h="848171">
                  <a:moveTo>
                    <a:pt x="0" y="84817"/>
                  </a:moveTo>
                  <a:cubicBezTo>
                    <a:pt x="0" y="37974"/>
                    <a:pt x="37974" y="0"/>
                    <a:pt x="84817" y="0"/>
                  </a:cubicBezTo>
                  <a:lnTo>
                    <a:pt x="1250885" y="0"/>
                  </a:lnTo>
                  <a:cubicBezTo>
                    <a:pt x="1297728" y="0"/>
                    <a:pt x="1335702" y="37974"/>
                    <a:pt x="1335702" y="84817"/>
                  </a:cubicBezTo>
                  <a:lnTo>
                    <a:pt x="1335702" y="763354"/>
                  </a:lnTo>
                  <a:cubicBezTo>
                    <a:pt x="1335702" y="810197"/>
                    <a:pt x="1297728" y="848171"/>
                    <a:pt x="1250885" y="848171"/>
                  </a:cubicBezTo>
                  <a:lnTo>
                    <a:pt x="84817" y="848171"/>
                  </a:lnTo>
                  <a:cubicBezTo>
                    <a:pt x="37974" y="848171"/>
                    <a:pt x="0" y="810197"/>
                    <a:pt x="0" y="763354"/>
                  </a:cubicBezTo>
                  <a:lnTo>
                    <a:pt x="0" y="84817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042" tIns="101042" rIns="101042" bIns="101042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0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বদ্ধ শিকল হাইড্রোকার্বন</a:t>
              </a:r>
              <a:endParaRPr lang="en-US" sz="20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6578337" y="4171057"/>
              <a:ext cx="1335702" cy="848171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6726748" y="4312047"/>
              <a:ext cx="1335702" cy="848171"/>
            </a:xfrm>
            <a:custGeom>
              <a:avLst/>
              <a:gdLst>
                <a:gd name="connsiteX0" fmla="*/ 0 w 1335702"/>
                <a:gd name="connsiteY0" fmla="*/ 84817 h 848171"/>
                <a:gd name="connsiteX1" fmla="*/ 84817 w 1335702"/>
                <a:gd name="connsiteY1" fmla="*/ 0 h 848171"/>
                <a:gd name="connsiteX2" fmla="*/ 1250885 w 1335702"/>
                <a:gd name="connsiteY2" fmla="*/ 0 h 848171"/>
                <a:gd name="connsiteX3" fmla="*/ 1335702 w 1335702"/>
                <a:gd name="connsiteY3" fmla="*/ 84817 h 848171"/>
                <a:gd name="connsiteX4" fmla="*/ 1335702 w 1335702"/>
                <a:gd name="connsiteY4" fmla="*/ 763354 h 848171"/>
                <a:gd name="connsiteX5" fmla="*/ 1250885 w 1335702"/>
                <a:gd name="connsiteY5" fmla="*/ 848171 h 848171"/>
                <a:gd name="connsiteX6" fmla="*/ 84817 w 1335702"/>
                <a:gd name="connsiteY6" fmla="*/ 848171 h 848171"/>
                <a:gd name="connsiteX7" fmla="*/ 0 w 1335702"/>
                <a:gd name="connsiteY7" fmla="*/ 763354 h 848171"/>
                <a:gd name="connsiteX8" fmla="*/ 0 w 1335702"/>
                <a:gd name="connsiteY8" fmla="*/ 84817 h 84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5702" h="848171">
                  <a:moveTo>
                    <a:pt x="0" y="84817"/>
                  </a:moveTo>
                  <a:cubicBezTo>
                    <a:pt x="0" y="37974"/>
                    <a:pt x="37974" y="0"/>
                    <a:pt x="84817" y="0"/>
                  </a:cubicBezTo>
                  <a:lnTo>
                    <a:pt x="1250885" y="0"/>
                  </a:lnTo>
                  <a:cubicBezTo>
                    <a:pt x="1297728" y="0"/>
                    <a:pt x="1335702" y="37974"/>
                    <a:pt x="1335702" y="84817"/>
                  </a:cubicBezTo>
                  <a:lnTo>
                    <a:pt x="1335702" y="763354"/>
                  </a:lnTo>
                  <a:cubicBezTo>
                    <a:pt x="1335702" y="810197"/>
                    <a:pt x="1297728" y="848171"/>
                    <a:pt x="1250885" y="848171"/>
                  </a:cubicBezTo>
                  <a:lnTo>
                    <a:pt x="84817" y="848171"/>
                  </a:lnTo>
                  <a:cubicBezTo>
                    <a:pt x="37974" y="848171"/>
                    <a:pt x="0" y="810197"/>
                    <a:pt x="0" y="763354"/>
                  </a:cubicBezTo>
                  <a:lnTo>
                    <a:pt x="0" y="84817"/>
                  </a:lnTo>
                  <a:close/>
                </a:path>
              </a:pathLst>
            </a:cu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042" tIns="101042" rIns="101042" bIns="101042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সম্পৃক্ত</a:t>
              </a:r>
              <a:r>
                <a:rPr lang="en-US" sz="20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0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বদ্ধ শিকল হাইড্রোকার্বন</a:t>
              </a:r>
              <a:endParaRPr lang="en-US" sz="20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8210862" y="4171057"/>
              <a:ext cx="1335702" cy="848171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7" name="Freeform 36"/>
            <p:cNvSpPr/>
            <p:nvPr/>
          </p:nvSpPr>
          <p:spPr>
            <a:xfrm>
              <a:off x="8359273" y="4312047"/>
              <a:ext cx="1335702" cy="848171"/>
            </a:xfrm>
            <a:custGeom>
              <a:avLst/>
              <a:gdLst>
                <a:gd name="connsiteX0" fmla="*/ 0 w 1335702"/>
                <a:gd name="connsiteY0" fmla="*/ 84817 h 848171"/>
                <a:gd name="connsiteX1" fmla="*/ 84817 w 1335702"/>
                <a:gd name="connsiteY1" fmla="*/ 0 h 848171"/>
                <a:gd name="connsiteX2" fmla="*/ 1250885 w 1335702"/>
                <a:gd name="connsiteY2" fmla="*/ 0 h 848171"/>
                <a:gd name="connsiteX3" fmla="*/ 1335702 w 1335702"/>
                <a:gd name="connsiteY3" fmla="*/ 84817 h 848171"/>
                <a:gd name="connsiteX4" fmla="*/ 1335702 w 1335702"/>
                <a:gd name="connsiteY4" fmla="*/ 763354 h 848171"/>
                <a:gd name="connsiteX5" fmla="*/ 1250885 w 1335702"/>
                <a:gd name="connsiteY5" fmla="*/ 848171 h 848171"/>
                <a:gd name="connsiteX6" fmla="*/ 84817 w 1335702"/>
                <a:gd name="connsiteY6" fmla="*/ 848171 h 848171"/>
                <a:gd name="connsiteX7" fmla="*/ 0 w 1335702"/>
                <a:gd name="connsiteY7" fmla="*/ 763354 h 848171"/>
                <a:gd name="connsiteX8" fmla="*/ 0 w 1335702"/>
                <a:gd name="connsiteY8" fmla="*/ 84817 h 84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5702" h="848171">
                  <a:moveTo>
                    <a:pt x="0" y="84817"/>
                  </a:moveTo>
                  <a:cubicBezTo>
                    <a:pt x="0" y="37974"/>
                    <a:pt x="37974" y="0"/>
                    <a:pt x="84817" y="0"/>
                  </a:cubicBezTo>
                  <a:lnTo>
                    <a:pt x="1250885" y="0"/>
                  </a:lnTo>
                  <a:cubicBezTo>
                    <a:pt x="1297728" y="0"/>
                    <a:pt x="1335702" y="37974"/>
                    <a:pt x="1335702" y="84817"/>
                  </a:cubicBezTo>
                  <a:lnTo>
                    <a:pt x="1335702" y="763354"/>
                  </a:lnTo>
                  <a:cubicBezTo>
                    <a:pt x="1335702" y="810197"/>
                    <a:pt x="1297728" y="848171"/>
                    <a:pt x="1250885" y="848171"/>
                  </a:cubicBezTo>
                  <a:lnTo>
                    <a:pt x="84817" y="848171"/>
                  </a:lnTo>
                  <a:cubicBezTo>
                    <a:pt x="37974" y="848171"/>
                    <a:pt x="0" y="810197"/>
                    <a:pt x="0" y="763354"/>
                  </a:cubicBezTo>
                  <a:lnTo>
                    <a:pt x="0" y="84817"/>
                  </a:lnTo>
                  <a:close/>
                </a:path>
              </a:pathLst>
            </a:cu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042" tIns="101042" rIns="101042" bIns="101042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অসম্পৃক্ত</a:t>
              </a:r>
              <a:r>
                <a:rPr lang="en-US" sz="20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0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বদ্ধ শিকল  হাইড্রোকার্বন</a:t>
              </a:r>
              <a:endParaRPr lang="en-US" sz="20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7190534" y="1697780"/>
              <a:ext cx="1335702" cy="848171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9" name="Freeform 38"/>
            <p:cNvSpPr/>
            <p:nvPr/>
          </p:nvSpPr>
          <p:spPr>
            <a:xfrm>
              <a:off x="7338945" y="1838771"/>
              <a:ext cx="1335702" cy="848171"/>
            </a:xfrm>
            <a:custGeom>
              <a:avLst/>
              <a:gdLst>
                <a:gd name="connsiteX0" fmla="*/ 0 w 1335702"/>
                <a:gd name="connsiteY0" fmla="*/ 84817 h 848171"/>
                <a:gd name="connsiteX1" fmla="*/ 84817 w 1335702"/>
                <a:gd name="connsiteY1" fmla="*/ 0 h 848171"/>
                <a:gd name="connsiteX2" fmla="*/ 1250885 w 1335702"/>
                <a:gd name="connsiteY2" fmla="*/ 0 h 848171"/>
                <a:gd name="connsiteX3" fmla="*/ 1335702 w 1335702"/>
                <a:gd name="connsiteY3" fmla="*/ 84817 h 848171"/>
                <a:gd name="connsiteX4" fmla="*/ 1335702 w 1335702"/>
                <a:gd name="connsiteY4" fmla="*/ 763354 h 848171"/>
                <a:gd name="connsiteX5" fmla="*/ 1250885 w 1335702"/>
                <a:gd name="connsiteY5" fmla="*/ 848171 h 848171"/>
                <a:gd name="connsiteX6" fmla="*/ 84817 w 1335702"/>
                <a:gd name="connsiteY6" fmla="*/ 848171 h 848171"/>
                <a:gd name="connsiteX7" fmla="*/ 0 w 1335702"/>
                <a:gd name="connsiteY7" fmla="*/ 763354 h 848171"/>
                <a:gd name="connsiteX8" fmla="*/ 0 w 1335702"/>
                <a:gd name="connsiteY8" fmla="*/ 84817 h 84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5702" h="848171">
                  <a:moveTo>
                    <a:pt x="0" y="84817"/>
                  </a:moveTo>
                  <a:cubicBezTo>
                    <a:pt x="0" y="37974"/>
                    <a:pt x="37974" y="0"/>
                    <a:pt x="84817" y="0"/>
                  </a:cubicBezTo>
                  <a:lnTo>
                    <a:pt x="1250885" y="0"/>
                  </a:lnTo>
                  <a:cubicBezTo>
                    <a:pt x="1297728" y="0"/>
                    <a:pt x="1335702" y="37974"/>
                    <a:pt x="1335702" y="84817"/>
                  </a:cubicBezTo>
                  <a:lnTo>
                    <a:pt x="1335702" y="763354"/>
                  </a:lnTo>
                  <a:cubicBezTo>
                    <a:pt x="1335702" y="810197"/>
                    <a:pt x="1297728" y="848171"/>
                    <a:pt x="1250885" y="848171"/>
                  </a:cubicBezTo>
                  <a:lnTo>
                    <a:pt x="84817" y="848171"/>
                  </a:lnTo>
                  <a:cubicBezTo>
                    <a:pt x="37974" y="848171"/>
                    <a:pt x="0" y="810197"/>
                    <a:pt x="0" y="763354"/>
                  </a:cubicBezTo>
                  <a:lnTo>
                    <a:pt x="0" y="84817"/>
                  </a:lnTo>
                  <a:close/>
                </a:path>
              </a:pathLst>
            </a:custGeom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042" tIns="101042" rIns="101042" bIns="101042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0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অ্যারোমেটিক হাইড্রোকার্বন</a:t>
              </a:r>
              <a:endParaRPr lang="en-US" sz="20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8858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80251" y="276046"/>
                <a:ext cx="11082337" cy="6124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40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হাইড্রোকার্বন </a:t>
                </a:r>
                <a:r>
                  <a:rPr lang="en-US" sz="4000" dirty="0" smtClean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(Hydrocarbons)</a:t>
                </a:r>
                <a:endParaRPr lang="en-US" sz="40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3200" dirty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অসম্পৃক্ত </a:t>
                </a:r>
                <a:r>
                  <a:rPr lang="bn-IN" sz="3200" dirty="0" smtClean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মুক্ত </a:t>
                </a:r>
                <a:r>
                  <a:rPr lang="bn-IN" sz="3200" dirty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শিকল হাইড্রোকার্বন</a:t>
                </a:r>
              </a:p>
              <a:p>
                <a:r>
                  <a:rPr lang="bn-IN" sz="3200" dirty="0">
                    <a:latin typeface="Agency FB" panose="020B0503020202020204" pitchFamily="34" charset="0"/>
                    <a:cs typeface="NikoshBAN" panose="02000000000000000000" pitchFamily="2" charset="0"/>
                  </a:rPr>
                  <a:t>যে সকল মুক্ত শিকল হাইড্রোকার্বনে </a:t>
                </a:r>
                <a:r>
                  <a:rPr lang="bn-IN" sz="3200" dirty="0" smtClean="0">
                    <a:latin typeface="Agency FB" panose="020B0503020202020204" pitchFamily="34" charset="0"/>
                    <a:cs typeface="NikoshBAN" panose="02000000000000000000" pitchFamily="2" charset="0"/>
                  </a:rPr>
                  <a:t>এক বা একাধিক </a:t>
                </a:r>
                <a:r>
                  <a:rPr lang="bn-IN" sz="3200" dirty="0">
                    <a:latin typeface="Agency FB" panose="020B0503020202020204" pitchFamily="34" charset="0"/>
                    <a:cs typeface="NikoshBAN" panose="02000000000000000000" pitchFamily="2" charset="0"/>
                  </a:rPr>
                  <a:t>কার্বন-কার্বন </a:t>
                </a:r>
                <a:r>
                  <a:rPr lang="bn-IN" sz="3200" dirty="0" smtClean="0">
                    <a:latin typeface="Agency FB" panose="020B0503020202020204" pitchFamily="34" charset="0"/>
                    <a:cs typeface="NikoshBAN" panose="02000000000000000000" pitchFamily="2" charset="0"/>
                  </a:rPr>
                  <a:t>দ্বিবন্ধন </a:t>
                </a:r>
                <a:r>
                  <a:rPr lang="en-US" sz="3200" dirty="0">
                    <a:latin typeface="Agency FB" panose="020B0503020202020204" pitchFamily="34" charset="0"/>
                    <a:cs typeface="NikoshBAN" panose="02000000000000000000" pitchFamily="2" charset="0"/>
                  </a:rPr>
                  <a:t>(</a:t>
                </a:r>
                <a:r>
                  <a:rPr lang="en-US" sz="3200" dirty="0" smtClean="0">
                    <a:latin typeface="Agency FB" panose="020B0503020202020204" pitchFamily="34" charset="0"/>
                    <a:cs typeface="NikoshBAN" panose="02000000000000000000" pitchFamily="2" charset="0"/>
                  </a:rPr>
                  <a:t>C</a:t>
                </a:r>
                <a14:m>
                  <m:oMath xmlns:m="http://schemas.openxmlformats.org/officeDocument/2006/math">
                    <m:r>
                      <a:rPr lang="bn-IN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en-US" sz="3200" dirty="0" smtClean="0">
                    <a:latin typeface="Agency FB" panose="020B0503020202020204" pitchFamily="34" charset="0"/>
                    <a:cs typeface="NikoshBAN" panose="02000000000000000000" pitchFamily="2" charset="0"/>
                  </a:rPr>
                  <a:t>C</a:t>
                </a:r>
                <a:r>
                  <a:rPr lang="en-US" sz="3200" dirty="0">
                    <a:latin typeface="Agency FB" panose="020B0503020202020204" pitchFamily="34" charset="0"/>
                    <a:cs typeface="NikoshBAN" panose="02000000000000000000" pitchFamily="2" charset="0"/>
                  </a:rPr>
                  <a:t>)</a:t>
                </a:r>
                <a:r>
                  <a:rPr lang="bn-IN" sz="3200" dirty="0" smtClean="0">
                    <a:latin typeface="Agency FB" panose="020B0503020202020204" pitchFamily="34" charset="0"/>
                    <a:cs typeface="NikoshBAN" panose="02000000000000000000" pitchFamily="2" charset="0"/>
                  </a:rPr>
                  <a:t> বা কার্বন-কার্বন ত্রিবন্ধন </a:t>
                </a:r>
                <a:r>
                  <a:rPr lang="en-US" sz="3200" dirty="0">
                    <a:latin typeface="Agency FB" panose="020B0503020202020204" pitchFamily="34" charset="0"/>
                    <a:cs typeface="NikoshBAN" panose="02000000000000000000" pitchFamily="2" charset="0"/>
                  </a:rPr>
                  <a:t>(</a:t>
                </a:r>
                <a:r>
                  <a:rPr lang="en-US" sz="3200" dirty="0" smtClean="0">
                    <a:latin typeface="Agency FB" panose="020B0503020202020204" pitchFamily="34" charset="0"/>
                    <a:cs typeface="NikoshBAN" panose="02000000000000000000" pitchFamily="2" charset="0"/>
                  </a:rPr>
                  <a:t>C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≡</m:t>
                    </m:r>
                  </m:oMath>
                </a14:m>
                <a:r>
                  <a:rPr lang="en-US" sz="3200" dirty="0" smtClean="0">
                    <a:latin typeface="Agency FB" panose="020B0503020202020204" pitchFamily="34" charset="0"/>
                    <a:cs typeface="NikoshBAN" panose="02000000000000000000" pitchFamily="2" charset="0"/>
                  </a:rPr>
                  <a:t>C</a:t>
                </a:r>
                <a:r>
                  <a:rPr lang="en-US" sz="3200" dirty="0">
                    <a:latin typeface="Agency FB" panose="020B0503020202020204" pitchFamily="34" charset="0"/>
                    <a:cs typeface="NikoshBAN" panose="02000000000000000000" pitchFamily="2" charset="0"/>
                  </a:rPr>
                  <a:t>) </a:t>
                </a:r>
                <a:r>
                  <a:rPr lang="bn-IN" sz="3200" dirty="0">
                    <a:latin typeface="Agency FB" panose="020B0503020202020204" pitchFamily="34" charset="0"/>
                    <a:cs typeface="NikoshBAN" panose="02000000000000000000" pitchFamily="2" charset="0"/>
                  </a:rPr>
                  <a:t>থাকে, তাদেরকে </a:t>
                </a:r>
                <a:r>
                  <a:rPr lang="bn-IN" sz="3200" dirty="0" smtClean="0">
                    <a:latin typeface="Agency FB" panose="020B0503020202020204" pitchFamily="34" charset="0"/>
                    <a:cs typeface="NikoshBAN" panose="02000000000000000000" pitchFamily="2" charset="0"/>
                  </a:rPr>
                  <a:t>অসম্পৃক্ত </a:t>
                </a:r>
                <a:r>
                  <a:rPr lang="bn-IN" sz="3200" dirty="0">
                    <a:latin typeface="Agency FB" panose="020B0503020202020204" pitchFamily="34" charset="0"/>
                    <a:cs typeface="NikoshBAN" panose="02000000000000000000" pitchFamily="2" charset="0"/>
                  </a:rPr>
                  <a:t>মুক্ত শিকল হাইড্রোকার্বন বলে।</a:t>
                </a:r>
                <a:r>
                  <a:rPr lang="en-US" sz="3200" dirty="0">
                    <a:latin typeface="Agency FB" panose="020B0503020202020204" pitchFamily="34" charset="0"/>
                    <a:cs typeface="NikoshBAN" panose="02000000000000000000" pitchFamily="2" charset="0"/>
                  </a:rPr>
                  <a:t> </a:t>
                </a:r>
                <a:r>
                  <a:rPr lang="bn-IN" sz="3200" dirty="0">
                    <a:latin typeface="Agency FB" panose="020B0503020202020204" pitchFamily="34" charset="0"/>
                    <a:cs typeface="NikoshBAN" panose="02000000000000000000" pitchFamily="2" charset="0"/>
                  </a:rPr>
                  <a:t>অসম্পৃক্ত </a:t>
                </a:r>
                <a:r>
                  <a:rPr lang="bn-IN" sz="3200" dirty="0" smtClean="0">
                    <a:latin typeface="Agency FB" panose="020B0503020202020204" pitchFamily="34" charset="0"/>
                    <a:cs typeface="NikoshBAN" panose="02000000000000000000" pitchFamily="2" charset="0"/>
                  </a:rPr>
                  <a:t>হাইড্রোকার্বনে কার্বন-কার্বন </a:t>
                </a:r>
                <a:r>
                  <a:rPr lang="bn-IN" sz="3200" dirty="0">
                    <a:latin typeface="Agency FB" panose="020B0503020202020204" pitchFamily="34" charset="0"/>
                    <a:cs typeface="NikoshBAN" panose="02000000000000000000" pitchFamily="2" charset="0"/>
                  </a:rPr>
                  <a:t>দ্বিবন্ধন </a:t>
                </a:r>
                <a:r>
                  <a:rPr lang="en-US" sz="3200" dirty="0">
                    <a:latin typeface="Agency FB" panose="020B0503020202020204" pitchFamily="34" charset="0"/>
                    <a:cs typeface="NikoshBAN" panose="02000000000000000000" pitchFamily="2" charset="0"/>
                  </a:rPr>
                  <a:t>(C</a:t>
                </a:r>
                <a14:m>
                  <m:oMath xmlns:m="http://schemas.openxmlformats.org/officeDocument/2006/math">
                    <m:r>
                      <a:rPr lang="bn-IN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en-US" sz="3200" dirty="0">
                    <a:latin typeface="Agency FB" panose="020B0503020202020204" pitchFamily="34" charset="0"/>
                    <a:cs typeface="NikoshBAN" panose="02000000000000000000" pitchFamily="2" charset="0"/>
                  </a:rPr>
                  <a:t>C)</a:t>
                </a:r>
                <a:r>
                  <a:rPr lang="bn-IN" sz="3200" dirty="0">
                    <a:latin typeface="Agency FB" panose="020B0503020202020204" pitchFamily="34" charset="0"/>
                    <a:cs typeface="NikoshBAN" panose="02000000000000000000" pitchFamily="2" charset="0"/>
                  </a:rPr>
                  <a:t> বা কার্বন-কার্বন ত্রিবন্ধন </a:t>
                </a:r>
                <a:r>
                  <a:rPr lang="en-US" sz="3200" dirty="0">
                    <a:latin typeface="Agency FB" panose="020B0503020202020204" pitchFamily="34" charset="0"/>
                    <a:cs typeface="NikoshBAN" panose="02000000000000000000" pitchFamily="2" charset="0"/>
                  </a:rPr>
                  <a:t>(C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≡</m:t>
                    </m:r>
                  </m:oMath>
                </a14:m>
                <a:r>
                  <a:rPr lang="en-US" sz="3200" dirty="0">
                    <a:latin typeface="Agency FB" panose="020B0503020202020204" pitchFamily="34" charset="0"/>
                    <a:cs typeface="NikoshBAN" panose="02000000000000000000" pitchFamily="2" charset="0"/>
                  </a:rPr>
                  <a:t>C) </a:t>
                </a:r>
                <a:r>
                  <a:rPr lang="bn-IN" sz="3200" dirty="0" smtClean="0">
                    <a:latin typeface="Agency FB" panose="020B0503020202020204" pitchFamily="34" charset="0"/>
                    <a:cs typeface="NikoshBAN" panose="02000000000000000000" pitchFamily="2" charset="0"/>
                  </a:rPr>
                  <a:t> এর পাশাপাশি কার্বন-কার্বন একক বন্ধন থাকতে পারে।</a:t>
                </a:r>
              </a:p>
              <a:p>
                <a:r>
                  <a:rPr lang="bn-IN" sz="3200" dirty="0" smtClean="0">
                    <a:latin typeface="Agency FB" panose="020B0503020202020204" pitchFamily="34" charset="0"/>
                    <a:cs typeface="NikoshBAN" panose="02000000000000000000" pitchFamily="2" charset="0"/>
                  </a:rPr>
                  <a:t>অসম্পৃক্ত </a:t>
                </a:r>
                <a:r>
                  <a:rPr lang="bn-IN" sz="3200" dirty="0">
                    <a:latin typeface="Agency FB" panose="020B0503020202020204" pitchFamily="34" charset="0"/>
                    <a:cs typeface="NikoshBAN" panose="02000000000000000000" pitchFamily="2" charset="0"/>
                  </a:rPr>
                  <a:t>মুক্ত শিকল হাইড্রোকার্বন </a:t>
                </a:r>
                <a:r>
                  <a:rPr lang="bn-IN" sz="3200" dirty="0" smtClean="0">
                    <a:latin typeface="Agency FB" panose="020B0503020202020204" pitchFamily="34" charset="0"/>
                    <a:cs typeface="NikoshBAN" panose="02000000000000000000" pitchFamily="2" charset="0"/>
                  </a:rPr>
                  <a:t>অ্যালকিন ও অ্যালকাইন । যেমন-</a:t>
                </a:r>
              </a:p>
              <a:p>
                <a:r>
                  <a:rPr lang="bn-IN" sz="3200" dirty="0">
                    <a:latin typeface="Agency FB" panose="020B0503020202020204" pitchFamily="34" charset="0"/>
                    <a:cs typeface="NikoshBAN" panose="02000000000000000000" pitchFamily="2" charset="0"/>
                  </a:rPr>
                  <a:t>ইথিন</a:t>
                </a:r>
                <a:r>
                  <a:rPr lang="en-US" sz="3200" dirty="0">
                    <a:latin typeface="Agency FB" panose="020B0503020202020204" pitchFamily="34" charset="0"/>
                    <a:cs typeface="NikoshBAN" panose="02000000000000000000" pitchFamily="2" charset="0"/>
                  </a:rPr>
                  <a:t> (C</a:t>
                </a:r>
                <a:r>
                  <a:rPr lang="en-US" sz="3200" baseline="-25000" dirty="0">
                    <a:latin typeface="Agency FB" panose="020B0503020202020204" pitchFamily="34" charset="0"/>
                    <a:cs typeface="NikoshBAN" panose="02000000000000000000" pitchFamily="2" charset="0"/>
                  </a:rPr>
                  <a:t>2</a:t>
                </a:r>
                <a:r>
                  <a:rPr lang="en-US" sz="3200" dirty="0">
                    <a:latin typeface="Agency FB" panose="020B0503020202020204" pitchFamily="34" charset="0"/>
                    <a:cs typeface="NikoshBAN" panose="02000000000000000000" pitchFamily="2" charset="0"/>
                  </a:rPr>
                  <a:t>H</a:t>
                </a:r>
                <a:r>
                  <a:rPr lang="en-US" sz="3200" baseline="-25000" dirty="0">
                    <a:latin typeface="Agency FB" panose="020B0503020202020204" pitchFamily="34" charset="0"/>
                    <a:cs typeface="NikoshBAN" panose="02000000000000000000" pitchFamily="2" charset="0"/>
                  </a:rPr>
                  <a:t>4</a:t>
                </a:r>
                <a:r>
                  <a:rPr lang="en-US" sz="3200" dirty="0">
                    <a:latin typeface="Agency FB" panose="020B0503020202020204" pitchFamily="34" charset="0"/>
                    <a:cs typeface="NikoshBAN" panose="02000000000000000000" pitchFamily="2" charset="0"/>
                  </a:rPr>
                  <a:t>),</a:t>
                </a:r>
                <a:r>
                  <a:rPr lang="bn-IN" sz="3200" dirty="0">
                    <a:latin typeface="Agency FB" panose="020B0503020202020204" pitchFamily="34" charset="0"/>
                    <a:cs typeface="NikoshBAN" panose="02000000000000000000" pitchFamily="2" charset="0"/>
                  </a:rPr>
                  <a:t> প্রোপিন </a:t>
                </a:r>
                <a:r>
                  <a:rPr lang="en-US" sz="3200" dirty="0">
                    <a:latin typeface="Agency FB" panose="020B0503020202020204" pitchFamily="34" charset="0"/>
                    <a:cs typeface="NikoshBAN" panose="02000000000000000000" pitchFamily="2" charset="0"/>
                  </a:rPr>
                  <a:t>(C</a:t>
                </a:r>
                <a:r>
                  <a:rPr lang="en-US" sz="3200" baseline="-25000" dirty="0">
                    <a:latin typeface="Agency FB" panose="020B0503020202020204" pitchFamily="34" charset="0"/>
                    <a:cs typeface="NikoshBAN" panose="02000000000000000000" pitchFamily="2" charset="0"/>
                  </a:rPr>
                  <a:t>3</a:t>
                </a:r>
                <a:r>
                  <a:rPr lang="en-US" sz="3200" dirty="0">
                    <a:latin typeface="Agency FB" panose="020B0503020202020204" pitchFamily="34" charset="0"/>
                    <a:cs typeface="NikoshBAN" panose="02000000000000000000" pitchFamily="2" charset="0"/>
                  </a:rPr>
                  <a:t>H</a:t>
                </a:r>
                <a:r>
                  <a:rPr lang="en-US" sz="3200" baseline="-25000" dirty="0">
                    <a:latin typeface="Agency FB" panose="020B0503020202020204" pitchFamily="34" charset="0"/>
                    <a:cs typeface="NikoshBAN" panose="02000000000000000000" pitchFamily="2" charset="0"/>
                  </a:rPr>
                  <a:t>6</a:t>
                </a:r>
                <a:r>
                  <a:rPr lang="en-US" sz="3200" dirty="0">
                    <a:latin typeface="Agency FB" panose="020B0503020202020204" pitchFamily="34" charset="0"/>
                    <a:cs typeface="NikoshBAN" panose="02000000000000000000" pitchFamily="2" charset="0"/>
                  </a:rPr>
                  <a:t>)</a:t>
                </a:r>
                <a:r>
                  <a:rPr lang="bn-IN" sz="3200" dirty="0">
                    <a:latin typeface="Agency FB" panose="020B0503020202020204" pitchFamily="34" charset="0"/>
                    <a:cs typeface="NikoshBAN" panose="02000000000000000000" pitchFamily="2" charset="0"/>
                  </a:rPr>
                  <a:t>, বিউটিন</a:t>
                </a:r>
                <a:r>
                  <a:rPr lang="en-US" sz="3200" dirty="0">
                    <a:latin typeface="Agency FB" panose="020B0503020202020204" pitchFamily="34" charset="0"/>
                    <a:cs typeface="NikoshBAN" panose="02000000000000000000" pitchFamily="2" charset="0"/>
                  </a:rPr>
                  <a:t> (C</a:t>
                </a:r>
                <a:r>
                  <a:rPr lang="en-US" sz="3200" baseline="-25000" dirty="0">
                    <a:latin typeface="Agency FB" panose="020B0503020202020204" pitchFamily="34" charset="0"/>
                    <a:cs typeface="NikoshBAN" panose="02000000000000000000" pitchFamily="2" charset="0"/>
                  </a:rPr>
                  <a:t>4</a:t>
                </a:r>
                <a:r>
                  <a:rPr lang="en-US" sz="3200" dirty="0">
                    <a:latin typeface="Agency FB" panose="020B0503020202020204" pitchFamily="34" charset="0"/>
                    <a:cs typeface="NikoshBAN" panose="02000000000000000000" pitchFamily="2" charset="0"/>
                  </a:rPr>
                  <a:t>H</a:t>
                </a:r>
                <a:r>
                  <a:rPr lang="en-US" sz="3200" baseline="-25000" dirty="0">
                    <a:latin typeface="Agency FB" panose="020B0503020202020204" pitchFamily="34" charset="0"/>
                    <a:cs typeface="NikoshBAN" panose="02000000000000000000" pitchFamily="2" charset="0"/>
                  </a:rPr>
                  <a:t>8</a:t>
                </a:r>
                <a:r>
                  <a:rPr lang="en-US" sz="3200" dirty="0">
                    <a:latin typeface="Agency FB" panose="020B0503020202020204" pitchFamily="34" charset="0"/>
                    <a:cs typeface="NikoshBAN" panose="02000000000000000000" pitchFamily="2" charset="0"/>
                  </a:rPr>
                  <a:t>), </a:t>
                </a:r>
                <a:r>
                  <a:rPr lang="bn-IN" sz="3200" dirty="0" smtClean="0">
                    <a:latin typeface="Agency FB" panose="020B0503020202020204" pitchFamily="34" charset="0"/>
                    <a:cs typeface="NikoshBAN" panose="02000000000000000000" pitchFamily="2" charset="0"/>
                  </a:rPr>
                  <a:t>পেন্টিন </a:t>
                </a:r>
                <a:r>
                  <a:rPr lang="en-US" sz="3200" dirty="0">
                    <a:latin typeface="Agency FB" panose="020B0503020202020204" pitchFamily="34" charset="0"/>
                    <a:cs typeface="NikoshBAN" panose="02000000000000000000" pitchFamily="2" charset="0"/>
                  </a:rPr>
                  <a:t>(C</a:t>
                </a:r>
                <a:r>
                  <a:rPr lang="en-US" sz="3200" baseline="-25000" dirty="0">
                    <a:latin typeface="Agency FB" panose="020B0503020202020204" pitchFamily="34" charset="0"/>
                    <a:cs typeface="NikoshBAN" panose="02000000000000000000" pitchFamily="2" charset="0"/>
                  </a:rPr>
                  <a:t>5</a:t>
                </a:r>
                <a:r>
                  <a:rPr lang="en-US" sz="3200" dirty="0">
                    <a:latin typeface="Agency FB" panose="020B0503020202020204" pitchFamily="34" charset="0"/>
                    <a:cs typeface="NikoshBAN" panose="02000000000000000000" pitchFamily="2" charset="0"/>
                  </a:rPr>
                  <a:t>H</a:t>
                </a:r>
                <a:r>
                  <a:rPr lang="en-US" sz="3200" baseline="-25000" dirty="0">
                    <a:latin typeface="Agency FB" panose="020B0503020202020204" pitchFamily="34" charset="0"/>
                    <a:cs typeface="NikoshBAN" panose="02000000000000000000" pitchFamily="2" charset="0"/>
                  </a:rPr>
                  <a:t>10</a:t>
                </a:r>
                <a:r>
                  <a:rPr lang="en-US" sz="3200" dirty="0">
                    <a:latin typeface="Agency FB" panose="020B0503020202020204" pitchFamily="34" charset="0"/>
                    <a:cs typeface="NikoshBAN" panose="02000000000000000000" pitchFamily="2" charset="0"/>
                  </a:rPr>
                  <a:t>),</a:t>
                </a:r>
              </a:p>
              <a:p>
                <a:r>
                  <a:rPr lang="bn-IN" sz="3200" dirty="0">
                    <a:latin typeface="Agency FB" panose="020B0503020202020204" pitchFamily="34" charset="0"/>
                    <a:cs typeface="NikoshBAN" panose="02000000000000000000" pitchFamily="2" charset="0"/>
                  </a:rPr>
                  <a:t>ইথাইন</a:t>
                </a:r>
                <a:r>
                  <a:rPr lang="en-US" sz="3200" dirty="0">
                    <a:latin typeface="Agency FB" panose="020B0503020202020204" pitchFamily="34" charset="0"/>
                    <a:cs typeface="NikoshBAN" panose="02000000000000000000" pitchFamily="2" charset="0"/>
                  </a:rPr>
                  <a:t> (C</a:t>
                </a:r>
                <a:r>
                  <a:rPr lang="en-US" sz="3200" baseline="-25000" dirty="0">
                    <a:latin typeface="Agency FB" panose="020B0503020202020204" pitchFamily="34" charset="0"/>
                    <a:cs typeface="NikoshBAN" panose="02000000000000000000" pitchFamily="2" charset="0"/>
                  </a:rPr>
                  <a:t>2</a:t>
                </a:r>
                <a:r>
                  <a:rPr lang="en-US" sz="3200" dirty="0">
                    <a:latin typeface="Agency FB" panose="020B0503020202020204" pitchFamily="34" charset="0"/>
                    <a:cs typeface="NikoshBAN" panose="02000000000000000000" pitchFamily="2" charset="0"/>
                  </a:rPr>
                  <a:t>H</a:t>
                </a:r>
                <a:r>
                  <a:rPr lang="en-US" sz="3200" baseline="-25000" dirty="0">
                    <a:latin typeface="Agency FB" panose="020B0503020202020204" pitchFamily="34" charset="0"/>
                    <a:cs typeface="NikoshBAN" panose="02000000000000000000" pitchFamily="2" charset="0"/>
                  </a:rPr>
                  <a:t>2</a:t>
                </a:r>
                <a:r>
                  <a:rPr lang="en-US" sz="3200" dirty="0">
                    <a:latin typeface="Agency FB" panose="020B0503020202020204" pitchFamily="34" charset="0"/>
                    <a:cs typeface="NikoshBAN" panose="02000000000000000000" pitchFamily="2" charset="0"/>
                  </a:rPr>
                  <a:t>),</a:t>
                </a:r>
                <a:r>
                  <a:rPr lang="bn-IN" sz="3200" dirty="0">
                    <a:latin typeface="Agency FB" panose="020B0503020202020204" pitchFamily="34" charset="0"/>
                    <a:cs typeface="NikoshBAN" panose="02000000000000000000" pitchFamily="2" charset="0"/>
                  </a:rPr>
                  <a:t> প্রোপাইন </a:t>
                </a:r>
                <a:r>
                  <a:rPr lang="en-US" sz="3200" dirty="0">
                    <a:latin typeface="Agency FB" panose="020B0503020202020204" pitchFamily="34" charset="0"/>
                    <a:cs typeface="NikoshBAN" panose="02000000000000000000" pitchFamily="2" charset="0"/>
                  </a:rPr>
                  <a:t>(C</a:t>
                </a:r>
                <a:r>
                  <a:rPr lang="en-US" sz="3200" baseline="-25000" dirty="0">
                    <a:latin typeface="Agency FB" panose="020B0503020202020204" pitchFamily="34" charset="0"/>
                    <a:cs typeface="NikoshBAN" panose="02000000000000000000" pitchFamily="2" charset="0"/>
                  </a:rPr>
                  <a:t>3</a:t>
                </a:r>
                <a:r>
                  <a:rPr lang="en-US" sz="3200" dirty="0">
                    <a:latin typeface="Agency FB" panose="020B0503020202020204" pitchFamily="34" charset="0"/>
                    <a:cs typeface="NikoshBAN" panose="02000000000000000000" pitchFamily="2" charset="0"/>
                  </a:rPr>
                  <a:t>H</a:t>
                </a:r>
                <a:r>
                  <a:rPr lang="en-US" sz="3200" baseline="-25000" dirty="0">
                    <a:latin typeface="Agency FB" panose="020B0503020202020204" pitchFamily="34" charset="0"/>
                    <a:cs typeface="NikoshBAN" panose="02000000000000000000" pitchFamily="2" charset="0"/>
                  </a:rPr>
                  <a:t>4</a:t>
                </a:r>
                <a:r>
                  <a:rPr lang="en-US" sz="3200" dirty="0">
                    <a:latin typeface="Agency FB" panose="020B0503020202020204" pitchFamily="34" charset="0"/>
                    <a:cs typeface="NikoshBAN" panose="02000000000000000000" pitchFamily="2" charset="0"/>
                  </a:rPr>
                  <a:t>)</a:t>
                </a:r>
                <a:r>
                  <a:rPr lang="bn-IN" sz="3200" dirty="0">
                    <a:latin typeface="Agency FB" panose="020B0503020202020204" pitchFamily="34" charset="0"/>
                    <a:cs typeface="NikoshBAN" panose="02000000000000000000" pitchFamily="2" charset="0"/>
                  </a:rPr>
                  <a:t>, বিউটাইন</a:t>
                </a:r>
                <a:r>
                  <a:rPr lang="en-US" sz="3200" dirty="0">
                    <a:latin typeface="Agency FB" panose="020B0503020202020204" pitchFamily="34" charset="0"/>
                    <a:cs typeface="NikoshBAN" panose="02000000000000000000" pitchFamily="2" charset="0"/>
                  </a:rPr>
                  <a:t> (C</a:t>
                </a:r>
                <a:r>
                  <a:rPr lang="en-US" sz="3200" baseline="-25000" dirty="0">
                    <a:latin typeface="Agency FB" panose="020B0503020202020204" pitchFamily="34" charset="0"/>
                    <a:cs typeface="NikoshBAN" panose="02000000000000000000" pitchFamily="2" charset="0"/>
                  </a:rPr>
                  <a:t>4</a:t>
                </a:r>
                <a:r>
                  <a:rPr lang="en-US" sz="3200" dirty="0">
                    <a:latin typeface="Agency FB" panose="020B0503020202020204" pitchFamily="34" charset="0"/>
                    <a:cs typeface="NikoshBAN" panose="02000000000000000000" pitchFamily="2" charset="0"/>
                  </a:rPr>
                  <a:t>H</a:t>
                </a:r>
                <a:r>
                  <a:rPr lang="en-US" sz="3200" baseline="-25000" dirty="0">
                    <a:latin typeface="Agency FB" panose="020B0503020202020204" pitchFamily="34" charset="0"/>
                    <a:cs typeface="NikoshBAN" panose="02000000000000000000" pitchFamily="2" charset="0"/>
                  </a:rPr>
                  <a:t>6</a:t>
                </a:r>
                <a:r>
                  <a:rPr lang="en-US" sz="3200" dirty="0">
                    <a:latin typeface="Agency FB" panose="020B0503020202020204" pitchFamily="34" charset="0"/>
                    <a:cs typeface="NikoshBAN" panose="02000000000000000000" pitchFamily="2" charset="0"/>
                  </a:rPr>
                  <a:t>), </a:t>
                </a:r>
                <a:r>
                  <a:rPr lang="bn-IN" sz="3200" dirty="0" smtClean="0">
                    <a:latin typeface="Agency FB" panose="020B0503020202020204" pitchFamily="34" charset="0"/>
                    <a:cs typeface="NikoshBAN" panose="02000000000000000000" pitchFamily="2" charset="0"/>
                  </a:rPr>
                  <a:t>পেন্টাইন </a:t>
                </a:r>
                <a:r>
                  <a:rPr lang="en-US" sz="3200" dirty="0">
                    <a:latin typeface="Agency FB" panose="020B0503020202020204" pitchFamily="34" charset="0"/>
                    <a:cs typeface="NikoshBAN" panose="02000000000000000000" pitchFamily="2" charset="0"/>
                  </a:rPr>
                  <a:t>(C</a:t>
                </a:r>
                <a:r>
                  <a:rPr lang="en-US" sz="3200" baseline="-25000" dirty="0">
                    <a:latin typeface="Agency FB" panose="020B0503020202020204" pitchFamily="34" charset="0"/>
                    <a:cs typeface="NikoshBAN" panose="02000000000000000000" pitchFamily="2" charset="0"/>
                  </a:rPr>
                  <a:t>5</a:t>
                </a:r>
                <a:r>
                  <a:rPr lang="en-US" sz="3200" dirty="0">
                    <a:latin typeface="Agency FB" panose="020B0503020202020204" pitchFamily="34" charset="0"/>
                    <a:cs typeface="NikoshBAN" panose="02000000000000000000" pitchFamily="2" charset="0"/>
                  </a:rPr>
                  <a:t>H</a:t>
                </a:r>
                <a:r>
                  <a:rPr lang="en-US" sz="3200" baseline="-25000" dirty="0">
                    <a:latin typeface="Agency FB" panose="020B0503020202020204" pitchFamily="34" charset="0"/>
                    <a:cs typeface="NikoshBAN" panose="02000000000000000000" pitchFamily="2" charset="0"/>
                  </a:rPr>
                  <a:t>8</a:t>
                </a:r>
                <a:r>
                  <a:rPr lang="en-US" sz="3200" dirty="0">
                    <a:latin typeface="Agency FB" panose="020B0503020202020204" pitchFamily="34" charset="0"/>
                    <a:cs typeface="NikoshBAN" panose="02000000000000000000" pitchFamily="2" charset="0"/>
                  </a:rPr>
                  <a:t>),</a:t>
                </a:r>
                <a:r>
                  <a:rPr lang="bn-IN" sz="3200" dirty="0">
                    <a:latin typeface="Agency FB" panose="020B0503020202020204" pitchFamily="34" charset="0"/>
                    <a:cs typeface="NikoshBAN" panose="02000000000000000000" pitchFamily="2" charset="0"/>
                  </a:rPr>
                  <a:t>  </a:t>
                </a:r>
              </a:p>
              <a:p>
                <a:r>
                  <a:rPr lang="bn-IN" sz="3200" dirty="0" smtClean="0">
                    <a:latin typeface="Agency FB" panose="020B0503020202020204" pitchFamily="34" charset="0"/>
                    <a:cs typeface="NikoshBAN" panose="02000000000000000000" pitchFamily="2" charset="0"/>
                  </a:rPr>
                  <a:t>অসম্পৃক্ত মুক্ত </a:t>
                </a:r>
                <a:r>
                  <a:rPr lang="bn-IN" sz="3200" dirty="0">
                    <a:latin typeface="Agency FB" panose="020B0503020202020204" pitchFamily="34" charset="0"/>
                    <a:cs typeface="NikoshBAN" panose="02000000000000000000" pitchFamily="2" charset="0"/>
                  </a:rPr>
                  <a:t>শিকল </a:t>
                </a:r>
                <a:r>
                  <a:rPr lang="bn-IN" sz="3200" dirty="0" smtClean="0">
                    <a:latin typeface="Agency FB" panose="020B0503020202020204" pitchFamily="34" charset="0"/>
                    <a:cs typeface="NikoshBAN" panose="02000000000000000000" pitchFamily="2" charset="0"/>
                  </a:rPr>
                  <a:t>হাইড্রোকার্বন দুই প্রকার। যথাঃ</a:t>
                </a:r>
              </a:p>
              <a:p>
                <a:pPr marL="971550" lvl="1" indent="-514350">
                  <a:buFont typeface="+mj-lt"/>
                  <a:buAutoNum type="alphaLcParenR"/>
                </a:pPr>
                <a:r>
                  <a:rPr lang="bn-IN" sz="3200" dirty="0" smtClean="0">
                    <a:latin typeface="Agency FB" panose="020B0503020202020204" pitchFamily="34" charset="0"/>
                    <a:cs typeface="NikoshBAN" panose="02000000000000000000" pitchFamily="2" charset="0"/>
                  </a:rPr>
                  <a:t>অ্যালকিন</a:t>
                </a:r>
                <a:endParaRPr lang="bn-IN" sz="3200" dirty="0">
                  <a:latin typeface="Agency FB" panose="020B0503020202020204" pitchFamily="34" charset="0"/>
                  <a:cs typeface="NikoshBAN" panose="02000000000000000000" pitchFamily="2" charset="0"/>
                </a:endParaRPr>
              </a:p>
              <a:p>
                <a:pPr marL="971550" lvl="1" indent="-514350">
                  <a:buFont typeface="+mj-lt"/>
                  <a:buAutoNum type="alphaLcParenR"/>
                </a:pPr>
                <a:r>
                  <a:rPr lang="bn-IN" sz="3200" dirty="0" smtClean="0">
                    <a:latin typeface="Agency FB" panose="020B0503020202020204" pitchFamily="34" charset="0"/>
                    <a:cs typeface="NikoshBAN" panose="02000000000000000000" pitchFamily="2" charset="0"/>
                  </a:rPr>
                  <a:t>অ্যালকাইন </a:t>
                </a:r>
                <a:endParaRPr lang="bn-IN" sz="3200" dirty="0">
                  <a:latin typeface="Agency FB" panose="020B0503020202020204" pitchFamily="34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251" y="276046"/>
                <a:ext cx="11082337" cy="6124754"/>
              </a:xfrm>
              <a:prstGeom prst="rect">
                <a:avLst/>
              </a:prstGeom>
              <a:blipFill>
                <a:blip r:embed="rId2"/>
                <a:stretch>
                  <a:fillRect l="-1980" t="-2388" r="-2145" b="-2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609600" y="368595"/>
            <a:ext cx="10972800" cy="5939656"/>
            <a:chOff x="2497023" y="257384"/>
            <a:chExt cx="7197952" cy="6139472"/>
          </a:xfrm>
        </p:grpSpPr>
        <p:sp>
          <p:nvSpPr>
            <p:cNvPr id="5" name="Freeform 4"/>
            <p:cNvSpPr/>
            <p:nvPr/>
          </p:nvSpPr>
          <p:spPr>
            <a:xfrm>
              <a:off x="7042122" y="1309314"/>
              <a:ext cx="816262" cy="38846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64728"/>
                  </a:lnTo>
                  <a:lnTo>
                    <a:pt x="816262" y="264728"/>
                  </a:lnTo>
                  <a:lnTo>
                    <a:pt x="816262" y="388466"/>
                  </a:lnTo>
                </a:path>
              </a:pathLst>
            </a:custGeom>
            <a:noFill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Freeform 5"/>
            <p:cNvSpPr/>
            <p:nvPr/>
          </p:nvSpPr>
          <p:spPr>
            <a:xfrm>
              <a:off x="8062451" y="3782590"/>
              <a:ext cx="816262" cy="38846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64728"/>
                  </a:lnTo>
                  <a:lnTo>
                    <a:pt x="816262" y="264728"/>
                  </a:lnTo>
                  <a:lnTo>
                    <a:pt x="816262" y="388466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Freeform 6"/>
            <p:cNvSpPr/>
            <p:nvPr/>
          </p:nvSpPr>
          <p:spPr>
            <a:xfrm>
              <a:off x="7246188" y="3782590"/>
              <a:ext cx="816262" cy="38846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816262" y="0"/>
                  </a:moveTo>
                  <a:lnTo>
                    <a:pt x="816262" y="264728"/>
                  </a:lnTo>
                  <a:lnTo>
                    <a:pt x="0" y="264728"/>
                  </a:lnTo>
                  <a:lnTo>
                    <a:pt x="0" y="388466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Freeform 7"/>
            <p:cNvSpPr/>
            <p:nvPr/>
          </p:nvSpPr>
          <p:spPr>
            <a:xfrm>
              <a:off x="6225859" y="2545952"/>
              <a:ext cx="1836591" cy="38846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64728"/>
                  </a:lnTo>
                  <a:lnTo>
                    <a:pt x="1836591" y="264728"/>
                  </a:lnTo>
                  <a:lnTo>
                    <a:pt x="1836591" y="388466"/>
                  </a:lnTo>
                </a:path>
              </a:pathLst>
            </a:custGeom>
            <a:no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Freeform 8"/>
            <p:cNvSpPr/>
            <p:nvPr/>
          </p:nvSpPr>
          <p:spPr>
            <a:xfrm>
              <a:off x="5613662" y="5019228"/>
              <a:ext cx="816262" cy="38846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64728"/>
                  </a:lnTo>
                  <a:lnTo>
                    <a:pt x="816262" y="264728"/>
                  </a:lnTo>
                  <a:lnTo>
                    <a:pt x="816262" y="388466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4797400" y="5019228"/>
              <a:ext cx="816262" cy="38846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816262" y="0"/>
                  </a:moveTo>
                  <a:lnTo>
                    <a:pt x="816262" y="264728"/>
                  </a:lnTo>
                  <a:lnTo>
                    <a:pt x="0" y="264728"/>
                  </a:lnTo>
                  <a:lnTo>
                    <a:pt x="0" y="388466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4389268" y="3782590"/>
              <a:ext cx="1224394" cy="38846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64728"/>
                  </a:lnTo>
                  <a:lnTo>
                    <a:pt x="1224394" y="264728"/>
                  </a:lnTo>
                  <a:lnTo>
                    <a:pt x="1224394" y="388466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3119154" y="5019228"/>
              <a:ext cx="91440" cy="38846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388466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3164874" y="3782590"/>
              <a:ext cx="1224394" cy="38846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224394" y="0"/>
                  </a:moveTo>
                  <a:lnTo>
                    <a:pt x="1224394" y="264728"/>
                  </a:lnTo>
                  <a:lnTo>
                    <a:pt x="0" y="264728"/>
                  </a:lnTo>
                  <a:lnTo>
                    <a:pt x="0" y="388466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4389268" y="2545952"/>
              <a:ext cx="1836591" cy="38846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836591" y="0"/>
                  </a:moveTo>
                  <a:lnTo>
                    <a:pt x="1836591" y="264728"/>
                  </a:lnTo>
                  <a:lnTo>
                    <a:pt x="0" y="264728"/>
                  </a:lnTo>
                  <a:lnTo>
                    <a:pt x="0" y="388466"/>
                  </a:lnTo>
                </a:path>
              </a:pathLst>
            </a:custGeom>
            <a:no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6225859" y="1309314"/>
              <a:ext cx="816262" cy="38846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816262" y="0"/>
                  </a:moveTo>
                  <a:lnTo>
                    <a:pt x="816262" y="264728"/>
                  </a:lnTo>
                  <a:lnTo>
                    <a:pt x="0" y="264728"/>
                  </a:lnTo>
                  <a:lnTo>
                    <a:pt x="0" y="388466"/>
                  </a:lnTo>
                </a:path>
              </a:pathLst>
            </a:custGeom>
            <a:noFill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Rounded Rectangle 15"/>
            <p:cNvSpPr/>
            <p:nvPr/>
          </p:nvSpPr>
          <p:spPr>
            <a:xfrm>
              <a:off x="3932417" y="257384"/>
              <a:ext cx="3981622" cy="848171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7" name="Freeform 16"/>
            <p:cNvSpPr/>
            <p:nvPr/>
          </p:nvSpPr>
          <p:spPr>
            <a:xfrm>
              <a:off x="4052389" y="442776"/>
              <a:ext cx="3981622" cy="848171"/>
            </a:xfrm>
            <a:custGeom>
              <a:avLst/>
              <a:gdLst>
                <a:gd name="connsiteX0" fmla="*/ 0 w 3981622"/>
                <a:gd name="connsiteY0" fmla="*/ 84817 h 848171"/>
                <a:gd name="connsiteX1" fmla="*/ 84817 w 3981622"/>
                <a:gd name="connsiteY1" fmla="*/ 0 h 848171"/>
                <a:gd name="connsiteX2" fmla="*/ 3896805 w 3981622"/>
                <a:gd name="connsiteY2" fmla="*/ 0 h 848171"/>
                <a:gd name="connsiteX3" fmla="*/ 3981622 w 3981622"/>
                <a:gd name="connsiteY3" fmla="*/ 84817 h 848171"/>
                <a:gd name="connsiteX4" fmla="*/ 3981622 w 3981622"/>
                <a:gd name="connsiteY4" fmla="*/ 763354 h 848171"/>
                <a:gd name="connsiteX5" fmla="*/ 3896805 w 3981622"/>
                <a:gd name="connsiteY5" fmla="*/ 848171 h 848171"/>
                <a:gd name="connsiteX6" fmla="*/ 84817 w 3981622"/>
                <a:gd name="connsiteY6" fmla="*/ 848171 h 848171"/>
                <a:gd name="connsiteX7" fmla="*/ 0 w 3981622"/>
                <a:gd name="connsiteY7" fmla="*/ 763354 h 848171"/>
                <a:gd name="connsiteX8" fmla="*/ 0 w 3981622"/>
                <a:gd name="connsiteY8" fmla="*/ 84817 h 84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81622" h="848171">
                  <a:moveTo>
                    <a:pt x="0" y="84817"/>
                  </a:moveTo>
                  <a:cubicBezTo>
                    <a:pt x="0" y="37974"/>
                    <a:pt x="37974" y="0"/>
                    <a:pt x="84817" y="0"/>
                  </a:cubicBezTo>
                  <a:lnTo>
                    <a:pt x="3896805" y="0"/>
                  </a:lnTo>
                  <a:cubicBezTo>
                    <a:pt x="3943648" y="0"/>
                    <a:pt x="3981622" y="37974"/>
                    <a:pt x="3981622" y="84817"/>
                  </a:cubicBezTo>
                  <a:lnTo>
                    <a:pt x="3981622" y="763354"/>
                  </a:lnTo>
                  <a:cubicBezTo>
                    <a:pt x="3981622" y="810197"/>
                    <a:pt x="3943648" y="848171"/>
                    <a:pt x="3896805" y="848171"/>
                  </a:cubicBezTo>
                  <a:lnTo>
                    <a:pt x="84817" y="848171"/>
                  </a:lnTo>
                  <a:cubicBezTo>
                    <a:pt x="37974" y="848171"/>
                    <a:pt x="0" y="810197"/>
                    <a:pt x="0" y="763354"/>
                  </a:cubicBezTo>
                  <a:lnTo>
                    <a:pt x="0" y="84817"/>
                  </a:lnTo>
                  <a:close/>
                </a:path>
              </a:pathLst>
            </a:custGeom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2002" tIns="162002" rIns="162002" bIns="162002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36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হাইড্রোকার্বন</a:t>
              </a:r>
              <a:endParaRPr lang="en-US" sz="36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5558008" y="1697780"/>
              <a:ext cx="1335702" cy="848171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9" name="Freeform 18"/>
            <p:cNvSpPr/>
            <p:nvPr/>
          </p:nvSpPr>
          <p:spPr>
            <a:xfrm>
              <a:off x="5706420" y="1838771"/>
              <a:ext cx="1335702" cy="848171"/>
            </a:xfrm>
            <a:custGeom>
              <a:avLst/>
              <a:gdLst>
                <a:gd name="connsiteX0" fmla="*/ 0 w 1335702"/>
                <a:gd name="connsiteY0" fmla="*/ 84817 h 848171"/>
                <a:gd name="connsiteX1" fmla="*/ 84817 w 1335702"/>
                <a:gd name="connsiteY1" fmla="*/ 0 h 848171"/>
                <a:gd name="connsiteX2" fmla="*/ 1250885 w 1335702"/>
                <a:gd name="connsiteY2" fmla="*/ 0 h 848171"/>
                <a:gd name="connsiteX3" fmla="*/ 1335702 w 1335702"/>
                <a:gd name="connsiteY3" fmla="*/ 84817 h 848171"/>
                <a:gd name="connsiteX4" fmla="*/ 1335702 w 1335702"/>
                <a:gd name="connsiteY4" fmla="*/ 763354 h 848171"/>
                <a:gd name="connsiteX5" fmla="*/ 1250885 w 1335702"/>
                <a:gd name="connsiteY5" fmla="*/ 848171 h 848171"/>
                <a:gd name="connsiteX6" fmla="*/ 84817 w 1335702"/>
                <a:gd name="connsiteY6" fmla="*/ 848171 h 848171"/>
                <a:gd name="connsiteX7" fmla="*/ 0 w 1335702"/>
                <a:gd name="connsiteY7" fmla="*/ 763354 h 848171"/>
                <a:gd name="connsiteX8" fmla="*/ 0 w 1335702"/>
                <a:gd name="connsiteY8" fmla="*/ 84817 h 84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5702" h="848171">
                  <a:moveTo>
                    <a:pt x="0" y="84817"/>
                  </a:moveTo>
                  <a:cubicBezTo>
                    <a:pt x="0" y="37974"/>
                    <a:pt x="37974" y="0"/>
                    <a:pt x="84817" y="0"/>
                  </a:cubicBezTo>
                  <a:lnTo>
                    <a:pt x="1250885" y="0"/>
                  </a:lnTo>
                  <a:cubicBezTo>
                    <a:pt x="1297728" y="0"/>
                    <a:pt x="1335702" y="37974"/>
                    <a:pt x="1335702" y="84817"/>
                  </a:cubicBezTo>
                  <a:lnTo>
                    <a:pt x="1335702" y="763354"/>
                  </a:lnTo>
                  <a:cubicBezTo>
                    <a:pt x="1335702" y="810197"/>
                    <a:pt x="1297728" y="848171"/>
                    <a:pt x="1250885" y="848171"/>
                  </a:cubicBezTo>
                  <a:lnTo>
                    <a:pt x="84817" y="848171"/>
                  </a:lnTo>
                  <a:cubicBezTo>
                    <a:pt x="37974" y="848171"/>
                    <a:pt x="0" y="810197"/>
                    <a:pt x="0" y="763354"/>
                  </a:cubicBezTo>
                  <a:lnTo>
                    <a:pt x="0" y="84817"/>
                  </a:lnTo>
                  <a:close/>
                </a:path>
              </a:pathLst>
            </a:custGeom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042" tIns="101042" rIns="101042" bIns="101042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0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অ্যালিফেটিক হাইড্রোকার্বন</a:t>
              </a:r>
              <a:endParaRPr lang="en-US" sz="20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3721417" y="2934418"/>
              <a:ext cx="1335702" cy="848171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3869828" y="3075409"/>
              <a:ext cx="1335702" cy="848171"/>
            </a:xfrm>
            <a:custGeom>
              <a:avLst/>
              <a:gdLst>
                <a:gd name="connsiteX0" fmla="*/ 0 w 1335702"/>
                <a:gd name="connsiteY0" fmla="*/ 84817 h 848171"/>
                <a:gd name="connsiteX1" fmla="*/ 84817 w 1335702"/>
                <a:gd name="connsiteY1" fmla="*/ 0 h 848171"/>
                <a:gd name="connsiteX2" fmla="*/ 1250885 w 1335702"/>
                <a:gd name="connsiteY2" fmla="*/ 0 h 848171"/>
                <a:gd name="connsiteX3" fmla="*/ 1335702 w 1335702"/>
                <a:gd name="connsiteY3" fmla="*/ 84817 h 848171"/>
                <a:gd name="connsiteX4" fmla="*/ 1335702 w 1335702"/>
                <a:gd name="connsiteY4" fmla="*/ 763354 h 848171"/>
                <a:gd name="connsiteX5" fmla="*/ 1250885 w 1335702"/>
                <a:gd name="connsiteY5" fmla="*/ 848171 h 848171"/>
                <a:gd name="connsiteX6" fmla="*/ 84817 w 1335702"/>
                <a:gd name="connsiteY6" fmla="*/ 848171 h 848171"/>
                <a:gd name="connsiteX7" fmla="*/ 0 w 1335702"/>
                <a:gd name="connsiteY7" fmla="*/ 763354 h 848171"/>
                <a:gd name="connsiteX8" fmla="*/ 0 w 1335702"/>
                <a:gd name="connsiteY8" fmla="*/ 84817 h 84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5702" h="848171">
                  <a:moveTo>
                    <a:pt x="0" y="84817"/>
                  </a:moveTo>
                  <a:cubicBezTo>
                    <a:pt x="0" y="37974"/>
                    <a:pt x="37974" y="0"/>
                    <a:pt x="84817" y="0"/>
                  </a:cubicBezTo>
                  <a:lnTo>
                    <a:pt x="1250885" y="0"/>
                  </a:lnTo>
                  <a:cubicBezTo>
                    <a:pt x="1297728" y="0"/>
                    <a:pt x="1335702" y="37974"/>
                    <a:pt x="1335702" y="84817"/>
                  </a:cubicBezTo>
                  <a:lnTo>
                    <a:pt x="1335702" y="763354"/>
                  </a:lnTo>
                  <a:cubicBezTo>
                    <a:pt x="1335702" y="810197"/>
                    <a:pt x="1297728" y="848171"/>
                    <a:pt x="1250885" y="848171"/>
                  </a:cubicBezTo>
                  <a:lnTo>
                    <a:pt x="84817" y="848171"/>
                  </a:lnTo>
                  <a:cubicBezTo>
                    <a:pt x="37974" y="848171"/>
                    <a:pt x="0" y="810197"/>
                    <a:pt x="0" y="763354"/>
                  </a:cubicBezTo>
                  <a:lnTo>
                    <a:pt x="0" y="84817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042" tIns="101042" rIns="101042" bIns="101042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0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মুক্ত শিকল হাইড্রোকার্বন</a:t>
              </a:r>
              <a:endParaRPr lang="en-US" sz="20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2497023" y="4171057"/>
              <a:ext cx="1335702" cy="848171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2645434" y="4312047"/>
              <a:ext cx="1335702" cy="848171"/>
            </a:xfrm>
            <a:custGeom>
              <a:avLst/>
              <a:gdLst>
                <a:gd name="connsiteX0" fmla="*/ 0 w 1335702"/>
                <a:gd name="connsiteY0" fmla="*/ 84817 h 848171"/>
                <a:gd name="connsiteX1" fmla="*/ 84817 w 1335702"/>
                <a:gd name="connsiteY1" fmla="*/ 0 h 848171"/>
                <a:gd name="connsiteX2" fmla="*/ 1250885 w 1335702"/>
                <a:gd name="connsiteY2" fmla="*/ 0 h 848171"/>
                <a:gd name="connsiteX3" fmla="*/ 1335702 w 1335702"/>
                <a:gd name="connsiteY3" fmla="*/ 84817 h 848171"/>
                <a:gd name="connsiteX4" fmla="*/ 1335702 w 1335702"/>
                <a:gd name="connsiteY4" fmla="*/ 763354 h 848171"/>
                <a:gd name="connsiteX5" fmla="*/ 1250885 w 1335702"/>
                <a:gd name="connsiteY5" fmla="*/ 848171 h 848171"/>
                <a:gd name="connsiteX6" fmla="*/ 84817 w 1335702"/>
                <a:gd name="connsiteY6" fmla="*/ 848171 h 848171"/>
                <a:gd name="connsiteX7" fmla="*/ 0 w 1335702"/>
                <a:gd name="connsiteY7" fmla="*/ 763354 h 848171"/>
                <a:gd name="connsiteX8" fmla="*/ 0 w 1335702"/>
                <a:gd name="connsiteY8" fmla="*/ 84817 h 84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5702" h="848171">
                  <a:moveTo>
                    <a:pt x="0" y="84817"/>
                  </a:moveTo>
                  <a:cubicBezTo>
                    <a:pt x="0" y="37974"/>
                    <a:pt x="37974" y="0"/>
                    <a:pt x="84817" y="0"/>
                  </a:cubicBezTo>
                  <a:lnTo>
                    <a:pt x="1250885" y="0"/>
                  </a:lnTo>
                  <a:cubicBezTo>
                    <a:pt x="1297728" y="0"/>
                    <a:pt x="1335702" y="37974"/>
                    <a:pt x="1335702" y="84817"/>
                  </a:cubicBezTo>
                  <a:lnTo>
                    <a:pt x="1335702" y="763354"/>
                  </a:lnTo>
                  <a:cubicBezTo>
                    <a:pt x="1335702" y="810197"/>
                    <a:pt x="1297728" y="848171"/>
                    <a:pt x="1250885" y="848171"/>
                  </a:cubicBezTo>
                  <a:lnTo>
                    <a:pt x="84817" y="848171"/>
                  </a:lnTo>
                  <a:cubicBezTo>
                    <a:pt x="37974" y="848171"/>
                    <a:pt x="0" y="810197"/>
                    <a:pt x="0" y="763354"/>
                  </a:cubicBezTo>
                  <a:lnTo>
                    <a:pt x="0" y="84817"/>
                  </a:lnTo>
                  <a:close/>
                </a:path>
              </a:pathLst>
            </a:cu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8662" tIns="108662" rIns="108662" bIns="108662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সম্পৃক্ত</a:t>
              </a:r>
              <a:r>
                <a:rPr lang="en-US" sz="22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2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হাইড্রোকার্বন</a:t>
              </a:r>
              <a:endParaRPr lang="en-US" sz="22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2497023" y="5407695"/>
              <a:ext cx="1335702" cy="848171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2645434" y="5548685"/>
              <a:ext cx="1335702" cy="848171"/>
            </a:xfrm>
            <a:custGeom>
              <a:avLst/>
              <a:gdLst>
                <a:gd name="connsiteX0" fmla="*/ 0 w 1335702"/>
                <a:gd name="connsiteY0" fmla="*/ 84817 h 848171"/>
                <a:gd name="connsiteX1" fmla="*/ 84817 w 1335702"/>
                <a:gd name="connsiteY1" fmla="*/ 0 h 848171"/>
                <a:gd name="connsiteX2" fmla="*/ 1250885 w 1335702"/>
                <a:gd name="connsiteY2" fmla="*/ 0 h 848171"/>
                <a:gd name="connsiteX3" fmla="*/ 1335702 w 1335702"/>
                <a:gd name="connsiteY3" fmla="*/ 84817 h 848171"/>
                <a:gd name="connsiteX4" fmla="*/ 1335702 w 1335702"/>
                <a:gd name="connsiteY4" fmla="*/ 763354 h 848171"/>
                <a:gd name="connsiteX5" fmla="*/ 1250885 w 1335702"/>
                <a:gd name="connsiteY5" fmla="*/ 848171 h 848171"/>
                <a:gd name="connsiteX6" fmla="*/ 84817 w 1335702"/>
                <a:gd name="connsiteY6" fmla="*/ 848171 h 848171"/>
                <a:gd name="connsiteX7" fmla="*/ 0 w 1335702"/>
                <a:gd name="connsiteY7" fmla="*/ 763354 h 848171"/>
                <a:gd name="connsiteX8" fmla="*/ 0 w 1335702"/>
                <a:gd name="connsiteY8" fmla="*/ 84817 h 84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5702" h="848171">
                  <a:moveTo>
                    <a:pt x="0" y="84817"/>
                  </a:moveTo>
                  <a:cubicBezTo>
                    <a:pt x="0" y="37974"/>
                    <a:pt x="37974" y="0"/>
                    <a:pt x="84817" y="0"/>
                  </a:cubicBezTo>
                  <a:lnTo>
                    <a:pt x="1250885" y="0"/>
                  </a:lnTo>
                  <a:cubicBezTo>
                    <a:pt x="1297728" y="0"/>
                    <a:pt x="1335702" y="37974"/>
                    <a:pt x="1335702" y="84817"/>
                  </a:cubicBezTo>
                  <a:lnTo>
                    <a:pt x="1335702" y="763354"/>
                  </a:lnTo>
                  <a:cubicBezTo>
                    <a:pt x="1335702" y="810197"/>
                    <a:pt x="1297728" y="848171"/>
                    <a:pt x="1250885" y="848171"/>
                  </a:cubicBezTo>
                  <a:lnTo>
                    <a:pt x="84817" y="848171"/>
                  </a:lnTo>
                  <a:cubicBezTo>
                    <a:pt x="37974" y="848171"/>
                    <a:pt x="0" y="810197"/>
                    <a:pt x="0" y="763354"/>
                  </a:cubicBezTo>
                  <a:lnTo>
                    <a:pt x="0" y="84817"/>
                  </a:lnTo>
                  <a:close/>
                </a:path>
              </a:pathLst>
            </a:cu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8662" tIns="108662" rIns="108662" bIns="108662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2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অ্যালকেন</a:t>
              </a:r>
              <a:endParaRPr lang="en-US" sz="22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4945811" y="4171057"/>
              <a:ext cx="1335702" cy="848171"/>
            </a:xfrm>
            <a:prstGeom prst="roundRect">
              <a:avLst>
                <a:gd name="adj" fmla="val 10000"/>
              </a:avLst>
            </a:prstGeom>
            <a:solidFill>
              <a:srgbClr val="FF0000"/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7" name="Freeform 26"/>
            <p:cNvSpPr/>
            <p:nvPr/>
          </p:nvSpPr>
          <p:spPr>
            <a:xfrm>
              <a:off x="5094223" y="4312047"/>
              <a:ext cx="1335702" cy="848171"/>
            </a:xfrm>
            <a:custGeom>
              <a:avLst/>
              <a:gdLst>
                <a:gd name="connsiteX0" fmla="*/ 0 w 1335702"/>
                <a:gd name="connsiteY0" fmla="*/ 84817 h 848171"/>
                <a:gd name="connsiteX1" fmla="*/ 84817 w 1335702"/>
                <a:gd name="connsiteY1" fmla="*/ 0 h 848171"/>
                <a:gd name="connsiteX2" fmla="*/ 1250885 w 1335702"/>
                <a:gd name="connsiteY2" fmla="*/ 0 h 848171"/>
                <a:gd name="connsiteX3" fmla="*/ 1335702 w 1335702"/>
                <a:gd name="connsiteY3" fmla="*/ 84817 h 848171"/>
                <a:gd name="connsiteX4" fmla="*/ 1335702 w 1335702"/>
                <a:gd name="connsiteY4" fmla="*/ 763354 h 848171"/>
                <a:gd name="connsiteX5" fmla="*/ 1250885 w 1335702"/>
                <a:gd name="connsiteY5" fmla="*/ 848171 h 848171"/>
                <a:gd name="connsiteX6" fmla="*/ 84817 w 1335702"/>
                <a:gd name="connsiteY6" fmla="*/ 848171 h 848171"/>
                <a:gd name="connsiteX7" fmla="*/ 0 w 1335702"/>
                <a:gd name="connsiteY7" fmla="*/ 763354 h 848171"/>
                <a:gd name="connsiteX8" fmla="*/ 0 w 1335702"/>
                <a:gd name="connsiteY8" fmla="*/ 84817 h 84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5702" h="848171">
                  <a:moveTo>
                    <a:pt x="0" y="84817"/>
                  </a:moveTo>
                  <a:cubicBezTo>
                    <a:pt x="0" y="37974"/>
                    <a:pt x="37974" y="0"/>
                    <a:pt x="84817" y="0"/>
                  </a:cubicBezTo>
                  <a:lnTo>
                    <a:pt x="1250885" y="0"/>
                  </a:lnTo>
                  <a:cubicBezTo>
                    <a:pt x="1297728" y="0"/>
                    <a:pt x="1335702" y="37974"/>
                    <a:pt x="1335702" y="84817"/>
                  </a:cubicBezTo>
                  <a:lnTo>
                    <a:pt x="1335702" y="763354"/>
                  </a:lnTo>
                  <a:cubicBezTo>
                    <a:pt x="1335702" y="810197"/>
                    <a:pt x="1297728" y="848171"/>
                    <a:pt x="1250885" y="848171"/>
                  </a:cubicBezTo>
                  <a:lnTo>
                    <a:pt x="84817" y="848171"/>
                  </a:lnTo>
                  <a:cubicBezTo>
                    <a:pt x="37974" y="848171"/>
                    <a:pt x="0" y="810197"/>
                    <a:pt x="0" y="763354"/>
                  </a:cubicBezTo>
                  <a:lnTo>
                    <a:pt x="0" y="84817"/>
                  </a:lnTo>
                  <a:close/>
                </a:path>
              </a:pathLst>
            </a:cu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8662" tIns="108662" rIns="108662" bIns="108662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2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</a:t>
              </a:r>
              <a:r>
                <a:rPr lang="en-US" sz="22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সম্পৃক্ত</a:t>
              </a:r>
              <a:r>
                <a:rPr lang="en-US" sz="22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2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হাইড্রোকার্বন</a:t>
              </a:r>
              <a:endParaRPr lang="en-US" sz="22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4129548" y="5407695"/>
              <a:ext cx="1335702" cy="848171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9" name="Freeform 28"/>
            <p:cNvSpPr/>
            <p:nvPr/>
          </p:nvSpPr>
          <p:spPr>
            <a:xfrm>
              <a:off x="4277960" y="5548685"/>
              <a:ext cx="1335702" cy="848171"/>
            </a:xfrm>
            <a:custGeom>
              <a:avLst/>
              <a:gdLst>
                <a:gd name="connsiteX0" fmla="*/ 0 w 1335702"/>
                <a:gd name="connsiteY0" fmla="*/ 84817 h 848171"/>
                <a:gd name="connsiteX1" fmla="*/ 84817 w 1335702"/>
                <a:gd name="connsiteY1" fmla="*/ 0 h 848171"/>
                <a:gd name="connsiteX2" fmla="*/ 1250885 w 1335702"/>
                <a:gd name="connsiteY2" fmla="*/ 0 h 848171"/>
                <a:gd name="connsiteX3" fmla="*/ 1335702 w 1335702"/>
                <a:gd name="connsiteY3" fmla="*/ 84817 h 848171"/>
                <a:gd name="connsiteX4" fmla="*/ 1335702 w 1335702"/>
                <a:gd name="connsiteY4" fmla="*/ 763354 h 848171"/>
                <a:gd name="connsiteX5" fmla="*/ 1250885 w 1335702"/>
                <a:gd name="connsiteY5" fmla="*/ 848171 h 848171"/>
                <a:gd name="connsiteX6" fmla="*/ 84817 w 1335702"/>
                <a:gd name="connsiteY6" fmla="*/ 848171 h 848171"/>
                <a:gd name="connsiteX7" fmla="*/ 0 w 1335702"/>
                <a:gd name="connsiteY7" fmla="*/ 763354 h 848171"/>
                <a:gd name="connsiteX8" fmla="*/ 0 w 1335702"/>
                <a:gd name="connsiteY8" fmla="*/ 84817 h 84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5702" h="848171">
                  <a:moveTo>
                    <a:pt x="0" y="84817"/>
                  </a:moveTo>
                  <a:cubicBezTo>
                    <a:pt x="0" y="37974"/>
                    <a:pt x="37974" y="0"/>
                    <a:pt x="84817" y="0"/>
                  </a:cubicBezTo>
                  <a:lnTo>
                    <a:pt x="1250885" y="0"/>
                  </a:lnTo>
                  <a:cubicBezTo>
                    <a:pt x="1297728" y="0"/>
                    <a:pt x="1335702" y="37974"/>
                    <a:pt x="1335702" y="84817"/>
                  </a:cubicBezTo>
                  <a:lnTo>
                    <a:pt x="1335702" y="763354"/>
                  </a:lnTo>
                  <a:cubicBezTo>
                    <a:pt x="1335702" y="810197"/>
                    <a:pt x="1297728" y="848171"/>
                    <a:pt x="1250885" y="848171"/>
                  </a:cubicBezTo>
                  <a:lnTo>
                    <a:pt x="84817" y="848171"/>
                  </a:lnTo>
                  <a:cubicBezTo>
                    <a:pt x="37974" y="848171"/>
                    <a:pt x="0" y="810197"/>
                    <a:pt x="0" y="763354"/>
                  </a:cubicBezTo>
                  <a:lnTo>
                    <a:pt x="0" y="84817"/>
                  </a:lnTo>
                  <a:close/>
                </a:path>
              </a:pathLst>
            </a:cu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8662" tIns="108662" rIns="108662" bIns="108662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2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অ্যালকিন</a:t>
              </a:r>
              <a:endParaRPr lang="en-US" sz="2200" kern="1200" dirty="0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5762074" y="5407695"/>
              <a:ext cx="1335702" cy="848171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5910485" y="5548685"/>
              <a:ext cx="1335702" cy="848171"/>
            </a:xfrm>
            <a:custGeom>
              <a:avLst/>
              <a:gdLst>
                <a:gd name="connsiteX0" fmla="*/ 0 w 1335702"/>
                <a:gd name="connsiteY0" fmla="*/ 84817 h 848171"/>
                <a:gd name="connsiteX1" fmla="*/ 84817 w 1335702"/>
                <a:gd name="connsiteY1" fmla="*/ 0 h 848171"/>
                <a:gd name="connsiteX2" fmla="*/ 1250885 w 1335702"/>
                <a:gd name="connsiteY2" fmla="*/ 0 h 848171"/>
                <a:gd name="connsiteX3" fmla="*/ 1335702 w 1335702"/>
                <a:gd name="connsiteY3" fmla="*/ 84817 h 848171"/>
                <a:gd name="connsiteX4" fmla="*/ 1335702 w 1335702"/>
                <a:gd name="connsiteY4" fmla="*/ 763354 h 848171"/>
                <a:gd name="connsiteX5" fmla="*/ 1250885 w 1335702"/>
                <a:gd name="connsiteY5" fmla="*/ 848171 h 848171"/>
                <a:gd name="connsiteX6" fmla="*/ 84817 w 1335702"/>
                <a:gd name="connsiteY6" fmla="*/ 848171 h 848171"/>
                <a:gd name="connsiteX7" fmla="*/ 0 w 1335702"/>
                <a:gd name="connsiteY7" fmla="*/ 763354 h 848171"/>
                <a:gd name="connsiteX8" fmla="*/ 0 w 1335702"/>
                <a:gd name="connsiteY8" fmla="*/ 84817 h 84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5702" h="848171">
                  <a:moveTo>
                    <a:pt x="0" y="84817"/>
                  </a:moveTo>
                  <a:cubicBezTo>
                    <a:pt x="0" y="37974"/>
                    <a:pt x="37974" y="0"/>
                    <a:pt x="84817" y="0"/>
                  </a:cubicBezTo>
                  <a:lnTo>
                    <a:pt x="1250885" y="0"/>
                  </a:lnTo>
                  <a:cubicBezTo>
                    <a:pt x="1297728" y="0"/>
                    <a:pt x="1335702" y="37974"/>
                    <a:pt x="1335702" y="84817"/>
                  </a:cubicBezTo>
                  <a:lnTo>
                    <a:pt x="1335702" y="763354"/>
                  </a:lnTo>
                  <a:cubicBezTo>
                    <a:pt x="1335702" y="810197"/>
                    <a:pt x="1297728" y="848171"/>
                    <a:pt x="1250885" y="848171"/>
                  </a:cubicBezTo>
                  <a:lnTo>
                    <a:pt x="84817" y="848171"/>
                  </a:lnTo>
                  <a:cubicBezTo>
                    <a:pt x="37974" y="848171"/>
                    <a:pt x="0" y="810197"/>
                    <a:pt x="0" y="763354"/>
                  </a:cubicBezTo>
                  <a:lnTo>
                    <a:pt x="0" y="84817"/>
                  </a:lnTo>
                  <a:close/>
                </a:path>
              </a:pathLst>
            </a:cu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8662" tIns="108662" rIns="108662" bIns="108662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2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অ্যালকাইন</a:t>
              </a:r>
              <a:endParaRPr lang="en-US" sz="2200" kern="1200" dirty="0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7394599" y="2934418"/>
              <a:ext cx="1335702" cy="848171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543011" y="3075409"/>
              <a:ext cx="1335702" cy="848171"/>
            </a:xfrm>
            <a:custGeom>
              <a:avLst/>
              <a:gdLst>
                <a:gd name="connsiteX0" fmla="*/ 0 w 1335702"/>
                <a:gd name="connsiteY0" fmla="*/ 84817 h 848171"/>
                <a:gd name="connsiteX1" fmla="*/ 84817 w 1335702"/>
                <a:gd name="connsiteY1" fmla="*/ 0 h 848171"/>
                <a:gd name="connsiteX2" fmla="*/ 1250885 w 1335702"/>
                <a:gd name="connsiteY2" fmla="*/ 0 h 848171"/>
                <a:gd name="connsiteX3" fmla="*/ 1335702 w 1335702"/>
                <a:gd name="connsiteY3" fmla="*/ 84817 h 848171"/>
                <a:gd name="connsiteX4" fmla="*/ 1335702 w 1335702"/>
                <a:gd name="connsiteY4" fmla="*/ 763354 h 848171"/>
                <a:gd name="connsiteX5" fmla="*/ 1250885 w 1335702"/>
                <a:gd name="connsiteY5" fmla="*/ 848171 h 848171"/>
                <a:gd name="connsiteX6" fmla="*/ 84817 w 1335702"/>
                <a:gd name="connsiteY6" fmla="*/ 848171 h 848171"/>
                <a:gd name="connsiteX7" fmla="*/ 0 w 1335702"/>
                <a:gd name="connsiteY7" fmla="*/ 763354 h 848171"/>
                <a:gd name="connsiteX8" fmla="*/ 0 w 1335702"/>
                <a:gd name="connsiteY8" fmla="*/ 84817 h 84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5702" h="848171">
                  <a:moveTo>
                    <a:pt x="0" y="84817"/>
                  </a:moveTo>
                  <a:cubicBezTo>
                    <a:pt x="0" y="37974"/>
                    <a:pt x="37974" y="0"/>
                    <a:pt x="84817" y="0"/>
                  </a:cubicBezTo>
                  <a:lnTo>
                    <a:pt x="1250885" y="0"/>
                  </a:lnTo>
                  <a:cubicBezTo>
                    <a:pt x="1297728" y="0"/>
                    <a:pt x="1335702" y="37974"/>
                    <a:pt x="1335702" y="84817"/>
                  </a:cubicBezTo>
                  <a:lnTo>
                    <a:pt x="1335702" y="763354"/>
                  </a:lnTo>
                  <a:cubicBezTo>
                    <a:pt x="1335702" y="810197"/>
                    <a:pt x="1297728" y="848171"/>
                    <a:pt x="1250885" y="848171"/>
                  </a:cubicBezTo>
                  <a:lnTo>
                    <a:pt x="84817" y="848171"/>
                  </a:lnTo>
                  <a:cubicBezTo>
                    <a:pt x="37974" y="848171"/>
                    <a:pt x="0" y="810197"/>
                    <a:pt x="0" y="763354"/>
                  </a:cubicBezTo>
                  <a:lnTo>
                    <a:pt x="0" y="84817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042" tIns="101042" rIns="101042" bIns="101042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0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বদ্ধ শিকল হাইড্রোকার্বন</a:t>
              </a:r>
              <a:endParaRPr lang="en-US" sz="20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6578337" y="4171057"/>
              <a:ext cx="1335702" cy="848171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6726748" y="4312047"/>
              <a:ext cx="1335702" cy="848171"/>
            </a:xfrm>
            <a:custGeom>
              <a:avLst/>
              <a:gdLst>
                <a:gd name="connsiteX0" fmla="*/ 0 w 1335702"/>
                <a:gd name="connsiteY0" fmla="*/ 84817 h 848171"/>
                <a:gd name="connsiteX1" fmla="*/ 84817 w 1335702"/>
                <a:gd name="connsiteY1" fmla="*/ 0 h 848171"/>
                <a:gd name="connsiteX2" fmla="*/ 1250885 w 1335702"/>
                <a:gd name="connsiteY2" fmla="*/ 0 h 848171"/>
                <a:gd name="connsiteX3" fmla="*/ 1335702 w 1335702"/>
                <a:gd name="connsiteY3" fmla="*/ 84817 h 848171"/>
                <a:gd name="connsiteX4" fmla="*/ 1335702 w 1335702"/>
                <a:gd name="connsiteY4" fmla="*/ 763354 h 848171"/>
                <a:gd name="connsiteX5" fmla="*/ 1250885 w 1335702"/>
                <a:gd name="connsiteY5" fmla="*/ 848171 h 848171"/>
                <a:gd name="connsiteX6" fmla="*/ 84817 w 1335702"/>
                <a:gd name="connsiteY6" fmla="*/ 848171 h 848171"/>
                <a:gd name="connsiteX7" fmla="*/ 0 w 1335702"/>
                <a:gd name="connsiteY7" fmla="*/ 763354 h 848171"/>
                <a:gd name="connsiteX8" fmla="*/ 0 w 1335702"/>
                <a:gd name="connsiteY8" fmla="*/ 84817 h 84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5702" h="848171">
                  <a:moveTo>
                    <a:pt x="0" y="84817"/>
                  </a:moveTo>
                  <a:cubicBezTo>
                    <a:pt x="0" y="37974"/>
                    <a:pt x="37974" y="0"/>
                    <a:pt x="84817" y="0"/>
                  </a:cubicBezTo>
                  <a:lnTo>
                    <a:pt x="1250885" y="0"/>
                  </a:lnTo>
                  <a:cubicBezTo>
                    <a:pt x="1297728" y="0"/>
                    <a:pt x="1335702" y="37974"/>
                    <a:pt x="1335702" y="84817"/>
                  </a:cubicBezTo>
                  <a:lnTo>
                    <a:pt x="1335702" y="763354"/>
                  </a:lnTo>
                  <a:cubicBezTo>
                    <a:pt x="1335702" y="810197"/>
                    <a:pt x="1297728" y="848171"/>
                    <a:pt x="1250885" y="848171"/>
                  </a:cubicBezTo>
                  <a:lnTo>
                    <a:pt x="84817" y="848171"/>
                  </a:lnTo>
                  <a:cubicBezTo>
                    <a:pt x="37974" y="848171"/>
                    <a:pt x="0" y="810197"/>
                    <a:pt x="0" y="763354"/>
                  </a:cubicBezTo>
                  <a:lnTo>
                    <a:pt x="0" y="84817"/>
                  </a:lnTo>
                  <a:close/>
                </a:path>
              </a:pathLst>
            </a:cu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042" tIns="101042" rIns="101042" bIns="101042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সম্পৃক্ত</a:t>
              </a:r>
              <a:r>
                <a:rPr lang="en-US" sz="20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0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বদ্ধ শিকল হাইড্রোকার্বন</a:t>
              </a:r>
              <a:endParaRPr lang="en-US" sz="20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8210862" y="4171057"/>
              <a:ext cx="1335702" cy="848171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7" name="Freeform 36"/>
            <p:cNvSpPr/>
            <p:nvPr/>
          </p:nvSpPr>
          <p:spPr>
            <a:xfrm>
              <a:off x="8359273" y="4312047"/>
              <a:ext cx="1335702" cy="848171"/>
            </a:xfrm>
            <a:custGeom>
              <a:avLst/>
              <a:gdLst>
                <a:gd name="connsiteX0" fmla="*/ 0 w 1335702"/>
                <a:gd name="connsiteY0" fmla="*/ 84817 h 848171"/>
                <a:gd name="connsiteX1" fmla="*/ 84817 w 1335702"/>
                <a:gd name="connsiteY1" fmla="*/ 0 h 848171"/>
                <a:gd name="connsiteX2" fmla="*/ 1250885 w 1335702"/>
                <a:gd name="connsiteY2" fmla="*/ 0 h 848171"/>
                <a:gd name="connsiteX3" fmla="*/ 1335702 w 1335702"/>
                <a:gd name="connsiteY3" fmla="*/ 84817 h 848171"/>
                <a:gd name="connsiteX4" fmla="*/ 1335702 w 1335702"/>
                <a:gd name="connsiteY4" fmla="*/ 763354 h 848171"/>
                <a:gd name="connsiteX5" fmla="*/ 1250885 w 1335702"/>
                <a:gd name="connsiteY5" fmla="*/ 848171 h 848171"/>
                <a:gd name="connsiteX6" fmla="*/ 84817 w 1335702"/>
                <a:gd name="connsiteY6" fmla="*/ 848171 h 848171"/>
                <a:gd name="connsiteX7" fmla="*/ 0 w 1335702"/>
                <a:gd name="connsiteY7" fmla="*/ 763354 h 848171"/>
                <a:gd name="connsiteX8" fmla="*/ 0 w 1335702"/>
                <a:gd name="connsiteY8" fmla="*/ 84817 h 84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5702" h="848171">
                  <a:moveTo>
                    <a:pt x="0" y="84817"/>
                  </a:moveTo>
                  <a:cubicBezTo>
                    <a:pt x="0" y="37974"/>
                    <a:pt x="37974" y="0"/>
                    <a:pt x="84817" y="0"/>
                  </a:cubicBezTo>
                  <a:lnTo>
                    <a:pt x="1250885" y="0"/>
                  </a:lnTo>
                  <a:cubicBezTo>
                    <a:pt x="1297728" y="0"/>
                    <a:pt x="1335702" y="37974"/>
                    <a:pt x="1335702" y="84817"/>
                  </a:cubicBezTo>
                  <a:lnTo>
                    <a:pt x="1335702" y="763354"/>
                  </a:lnTo>
                  <a:cubicBezTo>
                    <a:pt x="1335702" y="810197"/>
                    <a:pt x="1297728" y="848171"/>
                    <a:pt x="1250885" y="848171"/>
                  </a:cubicBezTo>
                  <a:lnTo>
                    <a:pt x="84817" y="848171"/>
                  </a:lnTo>
                  <a:cubicBezTo>
                    <a:pt x="37974" y="848171"/>
                    <a:pt x="0" y="810197"/>
                    <a:pt x="0" y="763354"/>
                  </a:cubicBezTo>
                  <a:lnTo>
                    <a:pt x="0" y="84817"/>
                  </a:lnTo>
                  <a:close/>
                </a:path>
              </a:pathLst>
            </a:cu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042" tIns="101042" rIns="101042" bIns="101042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অসম্পৃক্ত</a:t>
              </a:r>
              <a:r>
                <a:rPr lang="en-US" sz="20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0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বদ্ধ শিকল  হাইড্রোকার্বন</a:t>
              </a:r>
              <a:endParaRPr lang="en-US" sz="20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7190534" y="1697780"/>
              <a:ext cx="1335702" cy="848171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9" name="Freeform 38"/>
            <p:cNvSpPr/>
            <p:nvPr/>
          </p:nvSpPr>
          <p:spPr>
            <a:xfrm>
              <a:off x="7338945" y="1838771"/>
              <a:ext cx="1335702" cy="848171"/>
            </a:xfrm>
            <a:custGeom>
              <a:avLst/>
              <a:gdLst>
                <a:gd name="connsiteX0" fmla="*/ 0 w 1335702"/>
                <a:gd name="connsiteY0" fmla="*/ 84817 h 848171"/>
                <a:gd name="connsiteX1" fmla="*/ 84817 w 1335702"/>
                <a:gd name="connsiteY1" fmla="*/ 0 h 848171"/>
                <a:gd name="connsiteX2" fmla="*/ 1250885 w 1335702"/>
                <a:gd name="connsiteY2" fmla="*/ 0 h 848171"/>
                <a:gd name="connsiteX3" fmla="*/ 1335702 w 1335702"/>
                <a:gd name="connsiteY3" fmla="*/ 84817 h 848171"/>
                <a:gd name="connsiteX4" fmla="*/ 1335702 w 1335702"/>
                <a:gd name="connsiteY4" fmla="*/ 763354 h 848171"/>
                <a:gd name="connsiteX5" fmla="*/ 1250885 w 1335702"/>
                <a:gd name="connsiteY5" fmla="*/ 848171 h 848171"/>
                <a:gd name="connsiteX6" fmla="*/ 84817 w 1335702"/>
                <a:gd name="connsiteY6" fmla="*/ 848171 h 848171"/>
                <a:gd name="connsiteX7" fmla="*/ 0 w 1335702"/>
                <a:gd name="connsiteY7" fmla="*/ 763354 h 848171"/>
                <a:gd name="connsiteX8" fmla="*/ 0 w 1335702"/>
                <a:gd name="connsiteY8" fmla="*/ 84817 h 84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5702" h="848171">
                  <a:moveTo>
                    <a:pt x="0" y="84817"/>
                  </a:moveTo>
                  <a:cubicBezTo>
                    <a:pt x="0" y="37974"/>
                    <a:pt x="37974" y="0"/>
                    <a:pt x="84817" y="0"/>
                  </a:cubicBezTo>
                  <a:lnTo>
                    <a:pt x="1250885" y="0"/>
                  </a:lnTo>
                  <a:cubicBezTo>
                    <a:pt x="1297728" y="0"/>
                    <a:pt x="1335702" y="37974"/>
                    <a:pt x="1335702" y="84817"/>
                  </a:cubicBezTo>
                  <a:lnTo>
                    <a:pt x="1335702" y="763354"/>
                  </a:lnTo>
                  <a:cubicBezTo>
                    <a:pt x="1335702" y="810197"/>
                    <a:pt x="1297728" y="848171"/>
                    <a:pt x="1250885" y="848171"/>
                  </a:cubicBezTo>
                  <a:lnTo>
                    <a:pt x="84817" y="848171"/>
                  </a:lnTo>
                  <a:cubicBezTo>
                    <a:pt x="37974" y="848171"/>
                    <a:pt x="0" y="810197"/>
                    <a:pt x="0" y="763354"/>
                  </a:cubicBezTo>
                  <a:lnTo>
                    <a:pt x="0" y="84817"/>
                  </a:lnTo>
                  <a:close/>
                </a:path>
              </a:pathLst>
            </a:custGeom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042" tIns="101042" rIns="101042" bIns="101042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0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অ্যারোমেটিক হাইড্রোকার্বন</a:t>
              </a:r>
              <a:endParaRPr lang="en-US" sz="20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84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54831" y="366623"/>
                <a:ext cx="11082337" cy="3662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40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হাইড্রোকার্বন </a:t>
                </a:r>
                <a:r>
                  <a:rPr lang="en-US" sz="4000" dirty="0" smtClean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(Hydrocarbons)</a:t>
                </a:r>
                <a:endParaRPr lang="en-US" sz="40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0" lvl="1"/>
                <a:r>
                  <a:rPr lang="bn-IN" sz="3200" dirty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অ্যালকিন</a:t>
                </a:r>
              </a:p>
              <a:p>
                <a:pPr marL="0" lvl="1"/>
                <a:r>
                  <a:rPr lang="bn-IN" sz="3200" dirty="0" smtClean="0">
                    <a:latin typeface="Agency FB" panose="020B0503020202020204" pitchFamily="34" charset="0"/>
                    <a:cs typeface="NikoshBAN" panose="02000000000000000000" pitchFamily="2" charset="0"/>
                  </a:rPr>
                  <a:t>যে </a:t>
                </a:r>
                <a:r>
                  <a:rPr lang="bn-IN" sz="3200" dirty="0">
                    <a:latin typeface="Agency FB" panose="020B0503020202020204" pitchFamily="34" charset="0"/>
                    <a:cs typeface="NikoshBAN" panose="02000000000000000000" pitchFamily="2" charset="0"/>
                  </a:rPr>
                  <a:t>সকল মুক্ত শিকল হাইড্রোকার্বনে </a:t>
                </a:r>
                <a:r>
                  <a:rPr lang="bn-IN" sz="3200" dirty="0" smtClean="0">
                    <a:latin typeface="Agency FB" panose="020B0503020202020204" pitchFamily="34" charset="0"/>
                    <a:cs typeface="NikoshBAN" panose="02000000000000000000" pitchFamily="2" charset="0"/>
                  </a:rPr>
                  <a:t>এক বা একাধিক </a:t>
                </a:r>
                <a:r>
                  <a:rPr lang="bn-IN" sz="3200" dirty="0">
                    <a:latin typeface="Agency FB" panose="020B0503020202020204" pitchFamily="34" charset="0"/>
                    <a:cs typeface="NikoshBAN" panose="02000000000000000000" pitchFamily="2" charset="0"/>
                  </a:rPr>
                  <a:t>কার্বন-কার্বন </a:t>
                </a:r>
                <a:r>
                  <a:rPr lang="bn-IN" sz="3200" dirty="0" smtClean="0">
                    <a:latin typeface="Agency FB" panose="020B0503020202020204" pitchFamily="34" charset="0"/>
                    <a:cs typeface="NikoshBAN" panose="02000000000000000000" pitchFamily="2" charset="0"/>
                  </a:rPr>
                  <a:t>দ্বিবন্ধন </a:t>
                </a:r>
                <a:r>
                  <a:rPr lang="en-US" sz="3200" dirty="0">
                    <a:latin typeface="Agency FB" panose="020B0503020202020204" pitchFamily="34" charset="0"/>
                    <a:cs typeface="NikoshBAN" panose="02000000000000000000" pitchFamily="2" charset="0"/>
                  </a:rPr>
                  <a:t>(</a:t>
                </a:r>
                <a:r>
                  <a:rPr lang="en-US" sz="3200" dirty="0" smtClean="0">
                    <a:latin typeface="Agency FB" panose="020B0503020202020204" pitchFamily="34" charset="0"/>
                    <a:cs typeface="NikoshBAN" panose="02000000000000000000" pitchFamily="2" charset="0"/>
                  </a:rPr>
                  <a:t>C</a:t>
                </a:r>
                <a14:m>
                  <m:oMath xmlns:m="http://schemas.openxmlformats.org/officeDocument/2006/math">
                    <m:r>
                      <a:rPr lang="bn-IN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en-US" sz="3200" dirty="0" smtClean="0">
                    <a:latin typeface="Agency FB" panose="020B0503020202020204" pitchFamily="34" charset="0"/>
                    <a:cs typeface="NikoshBAN" panose="02000000000000000000" pitchFamily="2" charset="0"/>
                  </a:rPr>
                  <a:t>C</a:t>
                </a:r>
                <a:r>
                  <a:rPr lang="en-US" sz="3200" dirty="0">
                    <a:latin typeface="Agency FB" panose="020B0503020202020204" pitchFamily="34" charset="0"/>
                    <a:cs typeface="NikoshBAN" panose="02000000000000000000" pitchFamily="2" charset="0"/>
                  </a:rPr>
                  <a:t>)</a:t>
                </a:r>
                <a:r>
                  <a:rPr lang="bn-IN" sz="3200" dirty="0" smtClean="0">
                    <a:latin typeface="Agency FB" panose="020B0503020202020204" pitchFamily="34" charset="0"/>
                    <a:cs typeface="NikoshBAN" panose="02000000000000000000" pitchFamily="2" charset="0"/>
                  </a:rPr>
                  <a:t> থাকে</a:t>
                </a:r>
                <a:r>
                  <a:rPr lang="bn-IN" sz="3200" dirty="0">
                    <a:latin typeface="Agency FB" panose="020B0503020202020204" pitchFamily="34" charset="0"/>
                    <a:cs typeface="NikoshBAN" panose="02000000000000000000" pitchFamily="2" charset="0"/>
                  </a:rPr>
                  <a:t>, তাদেরকে </a:t>
                </a:r>
                <a:r>
                  <a:rPr lang="bn-IN" sz="3200" dirty="0" smtClean="0">
                    <a:latin typeface="Agency FB" panose="020B0503020202020204" pitchFamily="34" charset="0"/>
                    <a:cs typeface="NikoshBAN" panose="02000000000000000000" pitchFamily="2" charset="0"/>
                  </a:rPr>
                  <a:t>অ্যালকিন বলে। অ্যালকিনে কার্বন-কার্বন </a:t>
                </a:r>
                <a:r>
                  <a:rPr lang="bn-IN" sz="3200" dirty="0">
                    <a:latin typeface="Agency FB" panose="020B0503020202020204" pitchFamily="34" charset="0"/>
                    <a:cs typeface="NikoshBAN" panose="02000000000000000000" pitchFamily="2" charset="0"/>
                  </a:rPr>
                  <a:t>দ্বিবন্ধন </a:t>
                </a:r>
                <a:r>
                  <a:rPr lang="en-US" sz="3200" dirty="0">
                    <a:latin typeface="Agency FB" panose="020B0503020202020204" pitchFamily="34" charset="0"/>
                    <a:cs typeface="NikoshBAN" panose="02000000000000000000" pitchFamily="2" charset="0"/>
                  </a:rPr>
                  <a:t>(C</a:t>
                </a:r>
                <a14:m>
                  <m:oMath xmlns:m="http://schemas.openxmlformats.org/officeDocument/2006/math">
                    <m:r>
                      <a:rPr lang="bn-IN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en-US" sz="3200" dirty="0">
                    <a:latin typeface="Agency FB" panose="020B0503020202020204" pitchFamily="34" charset="0"/>
                    <a:cs typeface="NikoshBAN" panose="02000000000000000000" pitchFamily="2" charset="0"/>
                  </a:rPr>
                  <a:t>C)</a:t>
                </a:r>
                <a:r>
                  <a:rPr lang="bn-IN" sz="3200" dirty="0">
                    <a:latin typeface="Agency FB" panose="020B0503020202020204" pitchFamily="34" charset="0"/>
                    <a:cs typeface="NikoshBAN" panose="02000000000000000000" pitchFamily="2" charset="0"/>
                  </a:rPr>
                  <a:t> </a:t>
                </a:r>
                <a:r>
                  <a:rPr lang="bn-IN" sz="3200" dirty="0" smtClean="0">
                    <a:latin typeface="Agency FB" panose="020B0503020202020204" pitchFamily="34" charset="0"/>
                    <a:cs typeface="NikoshBAN" panose="02000000000000000000" pitchFamily="2" charset="0"/>
                  </a:rPr>
                  <a:t>এর পাশাপাশি কার্বন-কার্বন একক বন্ধনও  থাকতে পারে।</a:t>
                </a:r>
              </a:p>
              <a:p>
                <a:pPr marL="0" lvl="1"/>
                <a:r>
                  <a:rPr lang="bn-IN" sz="3200" dirty="0" smtClean="0">
                    <a:latin typeface="Agency FB" panose="020B0503020202020204" pitchFamily="34" charset="0"/>
                    <a:cs typeface="NikoshBAN" panose="02000000000000000000" pitchFamily="2" charset="0"/>
                  </a:rPr>
                  <a:t>অ্যালকিন </a:t>
                </a:r>
                <a:r>
                  <a:rPr lang="bn-IN" sz="3200" dirty="0">
                    <a:latin typeface="Agency FB" panose="020B0503020202020204" pitchFamily="34" charset="0"/>
                    <a:cs typeface="NikoshBAN" panose="02000000000000000000" pitchFamily="2" charset="0"/>
                  </a:rPr>
                  <a:t>এর সাধারণ সংকেত </a:t>
                </a:r>
                <a:r>
                  <a:rPr lang="en-US" sz="3200" dirty="0" smtClean="0">
                    <a:latin typeface="Agency FB" panose="020B0503020202020204" pitchFamily="34" charset="0"/>
                    <a:cs typeface="NikoshBAN" panose="02000000000000000000" pitchFamily="2" charset="0"/>
                  </a:rPr>
                  <a:t>C</a:t>
                </a:r>
                <a:r>
                  <a:rPr lang="en-US" sz="3200" baseline="-25000" dirty="0" smtClean="0">
                    <a:latin typeface="Agency FB" panose="020B0503020202020204" pitchFamily="34" charset="0"/>
                    <a:cs typeface="NikoshBAN" panose="02000000000000000000" pitchFamily="2" charset="0"/>
                  </a:rPr>
                  <a:t>n</a:t>
                </a:r>
                <a:r>
                  <a:rPr lang="en-US" sz="3200" dirty="0" smtClean="0">
                    <a:latin typeface="Agency FB" panose="020B0503020202020204" pitchFamily="34" charset="0"/>
                    <a:cs typeface="NikoshBAN" panose="02000000000000000000" pitchFamily="2" charset="0"/>
                  </a:rPr>
                  <a:t>H</a:t>
                </a:r>
                <a:r>
                  <a:rPr lang="en-US" sz="3200" baseline="-25000" dirty="0" smtClean="0">
                    <a:latin typeface="Agency FB" panose="020B0503020202020204" pitchFamily="34" charset="0"/>
                    <a:cs typeface="NikoshBAN" panose="02000000000000000000" pitchFamily="2" charset="0"/>
                  </a:rPr>
                  <a:t>2n</a:t>
                </a:r>
                <a:r>
                  <a:rPr lang="bn-IN" sz="3200" dirty="0" smtClean="0">
                    <a:latin typeface="Agency FB" panose="020B0503020202020204" pitchFamily="34" charset="0"/>
                    <a:cs typeface="NikoshBAN" panose="02000000000000000000" pitchFamily="2" charset="0"/>
                  </a:rPr>
                  <a:t>। </a:t>
                </a:r>
                <a:r>
                  <a:rPr lang="bn-IN" sz="3200" dirty="0">
                    <a:latin typeface="Agency FB" panose="020B0503020202020204" pitchFamily="34" charset="0"/>
                    <a:cs typeface="NikoshBAN" panose="02000000000000000000" pitchFamily="2" charset="0"/>
                  </a:rPr>
                  <a:t>যেমন-</a:t>
                </a:r>
              </a:p>
              <a:p>
                <a:r>
                  <a:rPr lang="bn-IN" sz="3200" dirty="0" smtClean="0">
                    <a:latin typeface="Agency FB" panose="020B0503020202020204" pitchFamily="34" charset="0"/>
                    <a:cs typeface="NikoshBAN" panose="02000000000000000000" pitchFamily="2" charset="0"/>
                  </a:rPr>
                  <a:t>ইথিন</a:t>
                </a:r>
                <a:r>
                  <a:rPr lang="en-US" sz="3200" dirty="0" smtClean="0">
                    <a:latin typeface="Agency FB" panose="020B050302020202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>
                    <a:latin typeface="Agency FB" panose="020B0503020202020204" pitchFamily="34" charset="0"/>
                    <a:cs typeface="NikoshBAN" panose="02000000000000000000" pitchFamily="2" charset="0"/>
                  </a:rPr>
                  <a:t>(C</a:t>
                </a:r>
                <a:r>
                  <a:rPr lang="en-US" sz="3200" baseline="-25000" dirty="0">
                    <a:latin typeface="Agency FB" panose="020B0503020202020204" pitchFamily="34" charset="0"/>
                    <a:cs typeface="NikoshBAN" panose="02000000000000000000" pitchFamily="2" charset="0"/>
                  </a:rPr>
                  <a:t>2</a:t>
                </a:r>
                <a:r>
                  <a:rPr lang="en-US" sz="3200" dirty="0">
                    <a:latin typeface="Agency FB" panose="020B0503020202020204" pitchFamily="34" charset="0"/>
                    <a:cs typeface="NikoshBAN" panose="02000000000000000000" pitchFamily="2" charset="0"/>
                  </a:rPr>
                  <a:t>H</a:t>
                </a:r>
                <a:r>
                  <a:rPr lang="en-US" sz="3200" baseline="-25000" dirty="0">
                    <a:latin typeface="Agency FB" panose="020B0503020202020204" pitchFamily="34" charset="0"/>
                    <a:cs typeface="NikoshBAN" panose="02000000000000000000" pitchFamily="2" charset="0"/>
                  </a:rPr>
                  <a:t>4</a:t>
                </a:r>
                <a:r>
                  <a:rPr lang="en-US" sz="3200" dirty="0">
                    <a:latin typeface="Agency FB" panose="020B0503020202020204" pitchFamily="34" charset="0"/>
                    <a:cs typeface="NikoshBAN" panose="02000000000000000000" pitchFamily="2" charset="0"/>
                  </a:rPr>
                  <a:t>),</a:t>
                </a:r>
                <a:r>
                  <a:rPr lang="bn-IN" sz="3200" dirty="0">
                    <a:latin typeface="Agency FB" panose="020B0503020202020204" pitchFamily="34" charset="0"/>
                    <a:cs typeface="NikoshBAN" panose="02000000000000000000" pitchFamily="2" charset="0"/>
                  </a:rPr>
                  <a:t> প্রোপিন </a:t>
                </a:r>
                <a:r>
                  <a:rPr lang="en-US" sz="3200" dirty="0">
                    <a:latin typeface="Agency FB" panose="020B0503020202020204" pitchFamily="34" charset="0"/>
                    <a:cs typeface="NikoshBAN" panose="02000000000000000000" pitchFamily="2" charset="0"/>
                  </a:rPr>
                  <a:t>(C</a:t>
                </a:r>
                <a:r>
                  <a:rPr lang="en-US" sz="3200" baseline="-25000" dirty="0">
                    <a:latin typeface="Agency FB" panose="020B0503020202020204" pitchFamily="34" charset="0"/>
                    <a:cs typeface="NikoshBAN" panose="02000000000000000000" pitchFamily="2" charset="0"/>
                  </a:rPr>
                  <a:t>3</a:t>
                </a:r>
                <a:r>
                  <a:rPr lang="en-US" sz="3200" dirty="0">
                    <a:latin typeface="Agency FB" panose="020B0503020202020204" pitchFamily="34" charset="0"/>
                    <a:cs typeface="NikoshBAN" panose="02000000000000000000" pitchFamily="2" charset="0"/>
                  </a:rPr>
                  <a:t>H</a:t>
                </a:r>
                <a:r>
                  <a:rPr lang="en-US" sz="3200" baseline="-25000" dirty="0">
                    <a:latin typeface="Agency FB" panose="020B0503020202020204" pitchFamily="34" charset="0"/>
                    <a:cs typeface="NikoshBAN" panose="02000000000000000000" pitchFamily="2" charset="0"/>
                  </a:rPr>
                  <a:t>6</a:t>
                </a:r>
                <a:r>
                  <a:rPr lang="en-US" sz="3200" dirty="0">
                    <a:latin typeface="Agency FB" panose="020B0503020202020204" pitchFamily="34" charset="0"/>
                    <a:cs typeface="NikoshBAN" panose="02000000000000000000" pitchFamily="2" charset="0"/>
                  </a:rPr>
                  <a:t>)</a:t>
                </a:r>
                <a:r>
                  <a:rPr lang="bn-IN" sz="3200" dirty="0">
                    <a:latin typeface="Agency FB" panose="020B0503020202020204" pitchFamily="34" charset="0"/>
                    <a:cs typeface="NikoshBAN" panose="02000000000000000000" pitchFamily="2" charset="0"/>
                  </a:rPr>
                  <a:t>, বিউটিন</a:t>
                </a:r>
                <a:r>
                  <a:rPr lang="en-US" sz="3200" dirty="0">
                    <a:latin typeface="Agency FB" panose="020B0503020202020204" pitchFamily="34" charset="0"/>
                    <a:cs typeface="NikoshBAN" panose="02000000000000000000" pitchFamily="2" charset="0"/>
                  </a:rPr>
                  <a:t> (C</a:t>
                </a:r>
                <a:r>
                  <a:rPr lang="en-US" sz="3200" baseline="-25000" dirty="0">
                    <a:latin typeface="Agency FB" panose="020B0503020202020204" pitchFamily="34" charset="0"/>
                    <a:cs typeface="NikoshBAN" panose="02000000000000000000" pitchFamily="2" charset="0"/>
                  </a:rPr>
                  <a:t>4</a:t>
                </a:r>
                <a:r>
                  <a:rPr lang="en-US" sz="3200" dirty="0">
                    <a:latin typeface="Agency FB" panose="020B0503020202020204" pitchFamily="34" charset="0"/>
                    <a:cs typeface="NikoshBAN" panose="02000000000000000000" pitchFamily="2" charset="0"/>
                  </a:rPr>
                  <a:t>H</a:t>
                </a:r>
                <a:r>
                  <a:rPr lang="en-US" sz="3200" baseline="-25000" dirty="0">
                    <a:latin typeface="Agency FB" panose="020B0503020202020204" pitchFamily="34" charset="0"/>
                    <a:cs typeface="NikoshBAN" panose="02000000000000000000" pitchFamily="2" charset="0"/>
                  </a:rPr>
                  <a:t>8</a:t>
                </a:r>
                <a:r>
                  <a:rPr lang="en-US" sz="3200" dirty="0">
                    <a:latin typeface="Agency FB" panose="020B0503020202020204" pitchFamily="34" charset="0"/>
                    <a:cs typeface="NikoshBAN" panose="02000000000000000000" pitchFamily="2" charset="0"/>
                  </a:rPr>
                  <a:t>), </a:t>
                </a:r>
                <a:r>
                  <a:rPr lang="bn-IN" sz="3200" dirty="0" smtClean="0">
                    <a:latin typeface="Agency FB" panose="020B0503020202020204" pitchFamily="34" charset="0"/>
                    <a:cs typeface="NikoshBAN" panose="02000000000000000000" pitchFamily="2" charset="0"/>
                  </a:rPr>
                  <a:t>পেন্টিন </a:t>
                </a:r>
                <a:r>
                  <a:rPr lang="en-US" sz="3200" dirty="0">
                    <a:latin typeface="Agency FB" panose="020B0503020202020204" pitchFamily="34" charset="0"/>
                    <a:cs typeface="NikoshBAN" panose="02000000000000000000" pitchFamily="2" charset="0"/>
                  </a:rPr>
                  <a:t>(C</a:t>
                </a:r>
                <a:r>
                  <a:rPr lang="en-US" sz="3200" baseline="-25000" dirty="0">
                    <a:latin typeface="Agency FB" panose="020B0503020202020204" pitchFamily="34" charset="0"/>
                    <a:cs typeface="NikoshBAN" panose="02000000000000000000" pitchFamily="2" charset="0"/>
                  </a:rPr>
                  <a:t>5</a:t>
                </a:r>
                <a:r>
                  <a:rPr lang="en-US" sz="3200" dirty="0">
                    <a:latin typeface="Agency FB" panose="020B0503020202020204" pitchFamily="34" charset="0"/>
                    <a:cs typeface="NikoshBAN" panose="02000000000000000000" pitchFamily="2" charset="0"/>
                  </a:rPr>
                  <a:t>H</a:t>
                </a:r>
                <a:r>
                  <a:rPr lang="en-US" sz="3200" baseline="-25000" dirty="0">
                    <a:latin typeface="Agency FB" panose="020B0503020202020204" pitchFamily="34" charset="0"/>
                    <a:cs typeface="NikoshBAN" panose="02000000000000000000" pitchFamily="2" charset="0"/>
                  </a:rPr>
                  <a:t>10</a:t>
                </a:r>
                <a:r>
                  <a:rPr lang="en-US" sz="3200" dirty="0" smtClean="0">
                    <a:latin typeface="Agency FB" panose="020B0503020202020204" pitchFamily="34" charset="0"/>
                    <a:cs typeface="NikoshBAN" panose="02000000000000000000" pitchFamily="2" charset="0"/>
                  </a:rPr>
                  <a:t>),</a:t>
                </a:r>
                <a:endParaRPr lang="en-US" sz="3200" dirty="0">
                  <a:latin typeface="Agency FB" panose="020B0503020202020204" pitchFamily="34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831" y="366623"/>
                <a:ext cx="11082337" cy="3662541"/>
              </a:xfrm>
              <a:prstGeom prst="rect">
                <a:avLst/>
              </a:prstGeom>
              <a:blipFill>
                <a:blip r:embed="rId2"/>
                <a:stretch>
                  <a:fillRect l="-1925" t="-3993" r="-715" b="-4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664368" y="461144"/>
            <a:ext cx="10972800" cy="5939656"/>
            <a:chOff x="2497023" y="257384"/>
            <a:chExt cx="7197952" cy="6139472"/>
          </a:xfrm>
        </p:grpSpPr>
        <p:sp>
          <p:nvSpPr>
            <p:cNvPr id="5" name="Freeform 4"/>
            <p:cNvSpPr/>
            <p:nvPr/>
          </p:nvSpPr>
          <p:spPr>
            <a:xfrm>
              <a:off x="7042122" y="1309314"/>
              <a:ext cx="816262" cy="38846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64728"/>
                  </a:lnTo>
                  <a:lnTo>
                    <a:pt x="816262" y="264728"/>
                  </a:lnTo>
                  <a:lnTo>
                    <a:pt x="816262" y="388466"/>
                  </a:lnTo>
                </a:path>
              </a:pathLst>
            </a:custGeom>
            <a:noFill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Freeform 5"/>
            <p:cNvSpPr/>
            <p:nvPr/>
          </p:nvSpPr>
          <p:spPr>
            <a:xfrm>
              <a:off x="8062451" y="3782590"/>
              <a:ext cx="816262" cy="38846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64728"/>
                  </a:lnTo>
                  <a:lnTo>
                    <a:pt x="816262" y="264728"/>
                  </a:lnTo>
                  <a:lnTo>
                    <a:pt x="816262" y="388466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Freeform 6"/>
            <p:cNvSpPr/>
            <p:nvPr/>
          </p:nvSpPr>
          <p:spPr>
            <a:xfrm>
              <a:off x="7246188" y="3782590"/>
              <a:ext cx="816262" cy="38846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816262" y="0"/>
                  </a:moveTo>
                  <a:lnTo>
                    <a:pt x="816262" y="264728"/>
                  </a:lnTo>
                  <a:lnTo>
                    <a:pt x="0" y="264728"/>
                  </a:lnTo>
                  <a:lnTo>
                    <a:pt x="0" y="388466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Freeform 7"/>
            <p:cNvSpPr/>
            <p:nvPr/>
          </p:nvSpPr>
          <p:spPr>
            <a:xfrm>
              <a:off x="6225859" y="2545952"/>
              <a:ext cx="1836591" cy="38846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64728"/>
                  </a:lnTo>
                  <a:lnTo>
                    <a:pt x="1836591" y="264728"/>
                  </a:lnTo>
                  <a:lnTo>
                    <a:pt x="1836591" y="388466"/>
                  </a:lnTo>
                </a:path>
              </a:pathLst>
            </a:custGeom>
            <a:no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Freeform 8"/>
            <p:cNvSpPr/>
            <p:nvPr/>
          </p:nvSpPr>
          <p:spPr>
            <a:xfrm>
              <a:off x="5613662" y="5019228"/>
              <a:ext cx="816262" cy="38846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64728"/>
                  </a:lnTo>
                  <a:lnTo>
                    <a:pt x="816262" y="264728"/>
                  </a:lnTo>
                  <a:lnTo>
                    <a:pt x="816262" y="388466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4797400" y="5019228"/>
              <a:ext cx="816262" cy="38846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816262" y="0"/>
                  </a:moveTo>
                  <a:lnTo>
                    <a:pt x="816262" y="264728"/>
                  </a:lnTo>
                  <a:lnTo>
                    <a:pt x="0" y="264728"/>
                  </a:lnTo>
                  <a:lnTo>
                    <a:pt x="0" y="388466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4389268" y="3782590"/>
              <a:ext cx="1224394" cy="38846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64728"/>
                  </a:lnTo>
                  <a:lnTo>
                    <a:pt x="1224394" y="264728"/>
                  </a:lnTo>
                  <a:lnTo>
                    <a:pt x="1224394" y="388466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3119154" y="5019228"/>
              <a:ext cx="91440" cy="38846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388466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3164874" y="3782590"/>
              <a:ext cx="1224394" cy="38846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224394" y="0"/>
                  </a:moveTo>
                  <a:lnTo>
                    <a:pt x="1224394" y="264728"/>
                  </a:lnTo>
                  <a:lnTo>
                    <a:pt x="0" y="264728"/>
                  </a:lnTo>
                  <a:lnTo>
                    <a:pt x="0" y="388466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4389268" y="2545952"/>
              <a:ext cx="1836591" cy="38846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836591" y="0"/>
                  </a:moveTo>
                  <a:lnTo>
                    <a:pt x="1836591" y="264728"/>
                  </a:lnTo>
                  <a:lnTo>
                    <a:pt x="0" y="264728"/>
                  </a:lnTo>
                  <a:lnTo>
                    <a:pt x="0" y="388466"/>
                  </a:lnTo>
                </a:path>
              </a:pathLst>
            </a:custGeom>
            <a:no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6225859" y="1309314"/>
              <a:ext cx="816262" cy="38846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816262" y="0"/>
                  </a:moveTo>
                  <a:lnTo>
                    <a:pt x="816262" y="264728"/>
                  </a:lnTo>
                  <a:lnTo>
                    <a:pt x="0" y="264728"/>
                  </a:lnTo>
                  <a:lnTo>
                    <a:pt x="0" y="388466"/>
                  </a:lnTo>
                </a:path>
              </a:pathLst>
            </a:custGeom>
            <a:noFill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Rounded Rectangle 15"/>
            <p:cNvSpPr/>
            <p:nvPr/>
          </p:nvSpPr>
          <p:spPr>
            <a:xfrm>
              <a:off x="3932417" y="257384"/>
              <a:ext cx="3981622" cy="848171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7" name="Freeform 16"/>
            <p:cNvSpPr/>
            <p:nvPr/>
          </p:nvSpPr>
          <p:spPr>
            <a:xfrm>
              <a:off x="4052389" y="442776"/>
              <a:ext cx="3981622" cy="848171"/>
            </a:xfrm>
            <a:custGeom>
              <a:avLst/>
              <a:gdLst>
                <a:gd name="connsiteX0" fmla="*/ 0 w 3981622"/>
                <a:gd name="connsiteY0" fmla="*/ 84817 h 848171"/>
                <a:gd name="connsiteX1" fmla="*/ 84817 w 3981622"/>
                <a:gd name="connsiteY1" fmla="*/ 0 h 848171"/>
                <a:gd name="connsiteX2" fmla="*/ 3896805 w 3981622"/>
                <a:gd name="connsiteY2" fmla="*/ 0 h 848171"/>
                <a:gd name="connsiteX3" fmla="*/ 3981622 w 3981622"/>
                <a:gd name="connsiteY3" fmla="*/ 84817 h 848171"/>
                <a:gd name="connsiteX4" fmla="*/ 3981622 w 3981622"/>
                <a:gd name="connsiteY4" fmla="*/ 763354 h 848171"/>
                <a:gd name="connsiteX5" fmla="*/ 3896805 w 3981622"/>
                <a:gd name="connsiteY5" fmla="*/ 848171 h 848171"/>
                <a:gd name="connsiteX6" fmla="*/ 84817 w 3981622"/>
                <a:gd name="connsiteY6" fmla="*/ 848171 h 848171"/>
                <a:gd name="connsiteX7" fmla="*/ 0 w 3981622"/>
                <a:gd name="connsiteY7" fmla="*/ 763354 h 848171"/>
                <a:gd name="connsiteX8" fmla="*/ 0 w 3981622"/>
                <a:gd name="connsiteY8" fmla="*/ 84817 h 84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81622" h="848171">
                  <a:moveTo>
                    <a:pt x="0" y="84817"/>
                  </a:moveTo>
                  <a:cubicBezTo>
                    <a:pt x="0" y="37974"/>
                    <a:pt x="37974" y="0"/>
                    <a:pt x="84817" y="0"/>
                  </a:cubicBezTo>
                  <a:lnTo>
                    <a:pt x="3896805" y="0"/>
                  </a:lnTo>
                  <a:cubicBezTo>
                    <a:pt x="3943648" y="0"/>
                    <a:pt x="3981622" y="37974"/>
                    <a:pt x="3981622" y="84817"/>
                  </a:cubicBezTo>
                  <a:lnTo>
                    <a:pt x="3981622" y="763354"/>
                  </a:lnTo>
                  <a:cubicBezTo>
                    <a:pt x="3981622" y="810197"/>
                    <a:pt x="3943648" y="848171"/>
                    <a:pt x="3896805" y="848171"/>
                  </a:cubicBezTo>
                  <a:lnTo>
                    <a:pt x="84817" y="848171"/>
                  </a:lnTo>
                  <a:cubicBezTo>
                    <a:pt x="37974" y="848171"/>
                    <a:pt x="0" y="810197"/>
                    <a:pt x="0" y="763354"/>
                  </a:cubicBezTo>
                  <a:lnTo>
                    <a:pt x="0" y="84817"/>
                  </a:lnTo>
                  <a:close/>
                </a:path>
              </a:pathLst>
            </a:custGeom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2002" tIns="162002" rIns="162002" bIns="162002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36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হাইড্রোকার্বন</a:t>
              </a:r>
              <a:endParaRPr lang="en-US" sz="36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5558008" y="1697780"/>
              <a:ext cx="1335702" cy="848171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9" name="Freeform 18"/>
            <p:cNvSpPr/>
            <p:nvPr/>
          </p:nvSpPr>
          <p:spPr>
            <a:xfrm>
              <a:off x="5706420" y="1838771"/>
              <a:ext cx="1335702" cy="848171"/>
            </a:xfrm>
            <a:custGeom>
              <a:avLst/>
              <a:gdLst>
                <a:gd name="connsiteX0" fmla="*/ 0 w 1335702"/>
                <a:gd name="connsiteY0" fmla="*/ 84817 h 848171"/>
                <a:gd name="connsiteX1" fmla="*/ 84817 w 1335702"/>
                <a:gd name="connsiteY1" fmla="*/ 0 h 848171"/>
                <a:gd name="connsiteX2" fmla="*/ 1250885 w 1335702"/>
                <a:gd name="connsiteY2" fmla="*/ 0 h 848171"/>
                <a:gd name="connsiteX3" fmla="*/ 1335702 w 1335702"/>
                <a:gd name="connsiteY3" fmla="*/ 84817 h 848171"/>
                <a:gd name="connsiteX4" fmla="*/ 1335702 w 1335702"/>
                <a:gd name="connsiteY4" fmla="*/ 763354 h 848171"/>
                <a:gd name="connsiteX5" fmla="*/ 1250885 w 1335702"/>
                <a:gd name="connsiteY5" fmla="*/ 848171 h 848171"/>
                <a:gd name="connsiteX6" fmla="*/ 84817 w 1335702"/>
                <a:gd name="connsiteY6" fmla="*/ 848171 h 848171"/>
                <a:gd name="connsiteX7" fmla="*/ 0 w 1335702"/>
                <a:gd name="connsiteY7" fmla="*/ 763354 h 848171"/>
                <a:gd name="connsiteX8" fmla="*/ 0 w 1335702"/>
                <a:gd name="connsiteY8" fmla="*/ 84817 h 84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5702" h="848171">
                  <a:moveTo>
                    <a:pt x="0" y="84817"/>
                  </a:moveTo>
                  <a:cubicBezTo>
                    <a:pt x="0" y="37974"/>
                    <a:pt x="37974" y="0"/>
                    <a:pt x="84817" y="0"/>
                  </a:cubicBezTo>
                  <a:lnTo>
                    <a:pt x="1250885" y="0"/>
                  </a:lnTo>
                  <a:cubicBezTo>
                    <a:pt x="1297728" y="0"/>
                    <a:pt x="1335702" y="37974"/>
                    <a:pt x="1335702" y="84817"/>
                  </a:cubicBezTo>
                  <a:lnTo>
                    <a:pt x="1335702" y="763354"/>
                  </a:lnTo>
                  <a:cubicBezTo>
                    <a:pt x="1335702" y="810197"/>
                    <a:pt x="1297728" y="848171"/>
                    <a:pt x="1250885" y="848171"/>
                  </a:cubicBezTo>
                  <a:lnTo>
                    <a:pt x="84817" y="848171"/>
                  </a:lnTo>
                  <a:cubicBezTo>
                    <a:pt x="37974" y="848171"/>
                    <a:pt x="0" y="810197"/>
                    <a:pt x="0" y="763354"/>
                  </a:cubicBezTo>
                  <a:lnTo>
                    <a:pt x="0" y="84817"/>
                  </a:lnTo>
                  <a:close/>
                </a:path>
              </a:pathLst>
            </a:custGeom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042" tIns="101042" rIns="101042" bIns="101042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0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অ্যালিফেটিক হাইড্রোকার্বন</a:t>
              </a:r>
              <a:endParaRPr lang="en-US" sz="20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3721417" y="2934418"/>
              <a:ext cx="1335702" cy="848171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3869828" y="3075409"/>
              <a:ext cx="1335702" cy="848171"/>
            </a:xfrm>
            <a:custGeom>
              <a:avLst/>
              <a:gdLst>
                <a:gd name="connsiteX0" fmla="*/ 0 w 1335702"/>
                <a:gd name="connsiteY0" fmla="*/ 84817 h 848171"/>
                <a:gd name="connsiteX1" fmla="*/ 84817 w 1335702"/>
                <a:gd name="connsiteY1" fmla="*/ 0 h 848171"/>
                <a:gd name="connsiteX2" fmla="*/ 1250885 w 1335702"/>
                <a:gd name="connsiteY2" fmla="*/ 0 h 848171"/>
                <a:gd name="connsiteX3" fmla="*/ 1335702 w 1335702"/>
                <a:gd name="connsiteY3" fmla="*/ 84817 h 848171"/>
                <a:gd name="connsiteX4" fmla="*/ 1335702 w 1335702"/>
                <a:gd name="connsiteY4" fmla="*/ 763354 h 848171"/>
                <a:gd name="connsiteX5" fmla="*/ 1250885 w 1335702"/>
                <a:gd name="connsiteY5" fmla="*/ 848171 h 848171"/>
                <a:gd name="connsiteX6" fmla="*/ 84817 w 1335702"/>
                <a:gd name="connsiteY6" fmla="*/ 848171 h 848171"/>
                <a:gd name="connsiteX7" fmla="*/ 0 w 1335702"/>
                <a:gd name="connsiteY7" fmla="*/ 763354 h 848171"/>
                <a:gd name="connsiteX8" fmla="*/ 0 w 1335702"/>
                <a:gd name="connsiteY8" fmla="*/ 84817 h 84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5702" h="848171">
                  <a:moveTo>
                    <a:pt x="0" y="84817"/>
                  </a:moveTo>
                  <a:cubicBezTo>
                    <a:pt x="0" y="37974"/>
                    <a:pt x="37974" y="0"/>
                    <a:pt x="84817" y="0"/>
                  </a:cubicBezTo>
                  <a:lnTo>
                    <a:pt x="1250885" y="0"/>
                  </a:lnTo>
                  <a:cubicBezTo>
                    <a:pt x="1297728" y="0"/>
                    <a:pt x="1335702" y="37974"/>
                    <a:pt x="1335702" y="84817"/>
                  </a:cubicBezTo>
                  <a:lnTo>
                    <a:pt x="1335702" y="763354"/>
                  </a:lnTo>
                  <a:cubicBezTo>
                    <a:pt x="1335702" y="810197"/>
                    <a:pt x="1297728" y="848171"/>
                    <a:pt x="1250885" y="848171"/>
                  </a:cubicBezTo>
                  <a:lnTo>
                    <a:pt x="84817" y="848171"/>
                  </a:lnTo>
                  <a:cubicBezTo>
                    <a:pt x="37974" y="848171"/>
                    <a:pt x="0" y="810197"/>
                    <a:pt x="0" y="763354"/>
                  </a:cubicBezTo>
                  <a:lnTo>
                    <a:pt x="0" y="84817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042" tIns="101042" rIns="101042" bIns="101042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0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মুক্ত শিকল হাইড্রোকার্বন</a:t>
              </a:r>
              <a:endParaRPr lang="en-US" sz="20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2497023" y="4171057"/>
              <a:ext cx="1335702" cy="848171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2645434" y="4312047"/>
              <a:ext cx="1335702" cy="848171"/>
            </a:xfrm>
            <a:custGeom>
              <a:avLst/>
              <a:gdLst>
                <a:gd name="connsiteX0" fmla="*/ 0 w 1335702"/>
                <a:gd name="connsiteY0" fmla="*/ 84817 h 848171"/>
                <a:gd name="connsiteX1" fmla="*/ 84817 w 1335702"/>
                <a:gd name="connsiteY1" fmla="*/ 0 h 848171"/>
                <a:gd name="connsiteX2" fmla="*/ 1250885 w 1335702"/>
                <a:gd name="connsiteY2" fmla="*/ 0 h 848171"/>
                <a:gd name="connsiteX3" fmla="*/ 1335702 w 1335702"/>
                <a:gd name="connsiteY3" fmla="*/ 84817 h 848171"/>
                <a:gd name="connsiteX4" fmla="*/ 1335702 w 1335702"/>
                <a:gd name="connsiteY4" fmla="*/ 763354 h 848171"/>
                <a:gd name="connsiteX5" fmla="*/ 1250885 w 1335702"/>
                <a:gd name="connsiteY5" fmla="*/ 848171 h 848171"/>
                <a:gd name="connsiteX6" fmla="*/ 84817 w 1335702"/>
                <a:gd name="connsiteY6" fmla="*/ 848171 h 848171"/>
                <a:gd name="connsiteX7" fmla="*/ 0 w 1335702"/>
                <a:gd name="connsiteY7" fmla="*/ 763354 h 848171"/>
                <a:gd name="connsiteX8" fmla="*/ 0 w 1335702"/>
                <a:gd name="connsiteY8" fmla="*/ 84817 h 84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5702" h="848171">
                  <a:moveTo>
                    <a:pt x="0" y="84817"/>
                  </a:moveTo>
                  <a:cubicBezTo>
                    <a:pt x="0" y="37974"/>
                    <a:pt x="37974" y="0"/>
                    <a:pt x="84817" y="0"/>
                  </a:cubicBezTo>
                  <a:lnTo>
                    <a:pt x="1250885" y="0"/>
                  </a:lnTo>
                  <a:cubicBezTo>
                    <a:pt x="1297728" y="0"/>
                    <a:pt x="1335702" y="37974"/>
                    <a:pt x="1335702" y="84817"/>
                  </a:cubicBezTo>
                  <a:lnTo>
                    <a:pt x="1335702" y="763354"/>
                  </a:lnTo>
                  <a:cubicBezTo>
                    <a:pt x="1335702" y="810197"/>
                    <a:pt x="1297728" y="848171"/>
                    <a:pt x="1250885" y="848171"/>
                  </a:cubicBezTo>
                  <a:lnTo>
                    <a:pt x="84817" y="848171"/>
                  </a:lnTo>
                  <a:cubicBezTo>
                    <a:pt x="37974" y="848171"/>
                    <a:pt x="0" y="810197"/>
                    <a:pt x="0" y="763354"/>
                  </a:cubicBezTo>
                  <a:lnTo>
                    <a:pt x="0" y="84817"/>
                  </a:lnTo>
                  <a:close/>
                </a:path>
              </a:pathLst>
            </a:cu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8662" tIns="108662" rIns="108662" bIns="108662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সম্পৃক্ত</a:t>
              </a:r>
              <a:r>
                <a:rPr lang="en-US" sz="22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2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হাইড্রোকার্বন</a:t>
              </a:r>
              <a:endParaRPr lang="en-US" sz="22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2497023" y="5407695"/>
              <a:ext cx="1335702" cy="848171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2645434" y="5548685"/>
              <a:ext cx="1335702" cy="848171"/>
            </a:xfrm>
            <a:custGeom>
              <a:avLst/>
              <a:gdLst>
                <a:gd name="connsiteX0" fmla="*/ 0 w 1335702"/>
                <a:gd name="connsiteY0" fmla="*/ 84817 h 848171"/>
                <a:gd name="connsiteX1" fmla="*/ 84817 w 1335702"/>
                <a:gd name="connsiteY1" fmla="*/ 0 h 848171"/>
                <a:gd name="connsiteX2" fmla="*/ 1250885 w 1335702"/>
                <a:gd name="connsiteY2" fmla="*/ 0 h 848171"/>
                <a:gd name="connsiteX3" fmla="*/ 1335702 w 1335702"/>
                <a:gd name="connsiteY3" fmla="*/ 84817 h 848171"/>
                <a:gd name="connsiteX4" fmla="*/ 1335702 w 1335702"/>
                <a:gd name="connsiteY4" fmla="*/ 763354 h 848171"/>
                <a:gd name="connsiteX5" fmla="*/ 1250885 w 1335702"/>
                <a:gd name="connsiteY5" fmla="*/ 848171 h 848171"/>
                <a:gd name="connsiteX6" fmla="*/ 84817 w 1335702"/>
                <a:gd name="connsiteY6" fmla="*/ 848171 h 848171"/>
                <a:gd name="connsiteX7" fmla="*/ 0 w 1335702"/>
                <a:gd name="connsiteY7" fmla="*/ 763354 h 848171"/>
                <a:gd name="connsiteX8" fmla="*/ 0 w 1335702"/>
                <a:gd name="connsiteY8" fmla="*/ 84817 h 84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5702" h="848171">
                  <a:moveTo>
                    <a:pt x="0" y="84817"/>
                  </a:moveTo>
                  <a:cubicBezTo>
                    <a:pt x="0" y="37974"/>
                    <a:pt x="37974" y="0"/>
                    <a:pt x="84817" y="0"/>
                  </a:cubicBezTo>
                  <a:lnTo>
                    <a:pt x="1250885" y="0"/>
                  </a:lnTo>
                  <a:cubicBezTo>
                    <a:pt x="1297728" y="0"/>
                    <a:pt x="1335702" y="37974"/>
                    <a:pt x="1335702" y="84817"/>
                  </a:cubicBezTo>
                  <a:lnTo>
                    <a:pt x="1335702" y="763354"/>
                  </a:lnTo>
                  <a:cubicBezTo>
                    <a:pt x="1335702" y="810197"/>
                    <a:pt x="1297728" y="848171"/>
                    <a:pt x="1250885" y="848171"/>
                  </a:cubicBezTo>
                  <a:lnTo>
                    <a:pt x="84817" y="848171"/>
                  </a:lnTo>
                  <a:cubicBezTo>
                    <a:pt x="37974" y="848171"/>
                    <a:pt x="0" y="810197"/>
                    <a:pt x="0" y="763354"/>
                  </a:cubicBezTo>
                  <a:lnTo>
                    <a:pt x="0" y="84817"/>
                  </a:lnTo>
                  <a:close/>
                </a:path>
              </a:pathLst>
            </a:cu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8662" tIns="108662" rIns="108662" bIns="108662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2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অ্যালকেন</a:t>
              </a:r>
              <a:endParaRPr lang="en-US" sz="22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4945811" y="4171057"/>
              <a:ext cx="1335702" cy="848171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7" name="Freeform 26"/>
            <p:cNvSpPr/>
            <p:nvPr/>
          </p:nvSpPr>
          <p:spPr>
            <a:xfrm>
              <a:off x="5094223" y="4312047"/>
              <a:ext cx="1335702" cy="848171"/>
            </a:xfrm>
            <a:custGeom>
              <a:avLst/>
              <a:gdLst>
                <a:gd name="connsiteX0" fmla="*/ 0 w 1335702"/>
                <a:gd name="connsiteY0" fmla="*/ 84817 h 848171"/>
                <a:gd name="connsiteX1" fmla="*/ 84817 w 1335702"/>
                <a:gd name="connsiteY1" fmla="*/ 0 h 848171"/>
                <a:gd name="connsiteX2" fmla="*/ 1250885 w 1335702"/>
                <a:gd name="connsiteY2" fmla="*/ 0 h 848171"/>
                <a:gd name="connsiteX3" fmla="*/ 1335702 w 1335702"/>
                <a:gd name="connsiteY3" fmla="*/ 84817 h 848171"/>
                <a:gd name="connsiteX4" fmla="*/ 1335702 w 1335702"/>
                <a:gd name="connsiteY4" fmla="*/ 763354 h 848171"/>
                <a:gd name="connsiteX5" fmla="*/ 1250885 w 1335702"/>
                <a:gd name="connsiteY5" fmla="*/ 848171 h 848171"/>
                <a:gd name="connsiteX6" fmla="*/ 84817 w 1335702"/>
                <a:gd name="connsiteY6" fmla="*/ 848171 h 848171"/>
                <a:gd name="connsiteX7" fmla="*/ 0 w 1335702"/>
                <a:gd name="connsiteY7" fmla="*/ 763354 h 848171"/>
                <a:gd name="connsiteX8" fmla="*/ 0 w 1335702"/>
                <a:gd name="connsiteY8" fmla="*/ 84817 h 84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5702" h="848171">
                  <a:moveTo>
                    <a:pt x="0" y="84817"/>
                  </a:moveTo>
                  <a:cubicBezTo>
                    <a:pt x="0" y="37974"/>
                    <a:pt x="37974" y="0"/>
                    <a:pt x="84817" y="0"/>
                  </a:cubicBezTo>
                  <a:lnTo>
                    <a:pt x="1250885" y="0"/>
                  </a:lnTo>
                  <a:cubicBezTo>
                    <a:pt x="1297728" y="0"/>
                    <a:pt x="1335702" y="37974"/>
                    <a:pt x="1335702" y="84817"/>
                  </a:cubicBezTo>
                  <a:lnTo>
                    <a:pt x="1335702" y="763354"/>
                  </a:lnTo>
                  <a:cubicBezTo>
                    <a:pt x="1335702" y="810197"/>
                    <a:pt x="1297728" y="848171"/>
                    <a:pt x="1250885" y="848171"/>
                  </a:cubicBezTo>
                  <a:lnTo>
                    <a:pt x="84817" y="848171"/>
                  </a:lnTo>
                  <a:cubicBezTo>
                    <a:pt x="37974" y="848171"/>
                    <a:pt x="0" y="810197"/>
                    <a:pt x="0" y="763354"/>
                  </a:cubicBezTo>
                  <a:lnTo>
                    <a:pt x="0" y="84817"/>
                  </a:lnTo>
                  <a:close/>
                </a:path>
              </a:pathLst>
            </a:cu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8662" tIns="108662" rIns="108662" bIns="108662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2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</a:t>
              </a:r>
              <a:r>
                <a:rPr lang="en-US" sz="22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সম্পৃক্ত</a:t>
              </a:r>
              <a:r>
                <a:rPr lang="en-US" sz="22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2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হাইড্রোকার্বন</a:t>
              </a:r>
              <a:endParaRPr lang="en-US" sz="22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4129548" y="5407695"/>
              <a:ext cx="1335702" cy="848171"/>
            </a:xfrm>
            <a:prstGeom prst="roundRect">
              <a:avLst>
                <a:gd name="adj" fmla="val 10000"/>
              </a:avLst>
            </a:prstGeom>
            <a:solidFill>
              <a:srgbClr val="FF0000"/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9" name="Freeform 28"/>
            <p:cNvSpPr/>
            <p:nvPr/>
          </p:nvSpPr>
          <p:spPr>
            <a:xfrm>
              <a:off x="4277960" y="5548685"/>
              <a:ext cx="1335702" cy="848171"/>
            </a:xfrm>
            <a:custGeom>
              <a:avLst/>
              <a:gdLst>
                <a:gd name="connsiteX0" fmla="*/ 0 w 1335702"/>
                <a:gd name="connsiteY0" fmla="*/ 84817 h 848171"/>
                <a:gd name="connsiteX1" fmla="*/ 84817 w 1335702"/>
                <a:gd name="connsiteY1" fmla="*/ 0 h 848171"/>
                <a:gd name="connsiteX2" fmla="*/ 1250885 w 1335702"/>
                <a:gd name="connsiteY2" fmla="*/ 0 h 848171"/>
                <a:gd name="connsiteX3" fmla="*/ 1335702 w 1335702"/>
                <a:gd name="connsiteY3" fmla="*/ 84817 h 848171"/>
                <a:gd name="connsiteX4" fmla="*/ 1335702 w 1335702"/>
                <a:gd name="connsiteY4" fmla="*/ 763354 h 848171"/>
                <a:gd name="connsiteX5" fmla="*/ 1250885 w 1335702"/>
                <a:gd name="connsiteY5" fmla="*/ 848171 h 848171"/>
                <a:gd name="connsiteX6" fmla="*/ 84817 w 1335702"/>
                <a:gd name="connsiteY6" fmla="*/ 848171 h 848171"/>
                <a:gd name="connsiteX7" fmla="*/ 0 w 1335702"/>
                <a:gd name="connsiteY7" fmla="*/ 763354 h 848171"/>
                <a:gd name="connsiteX8" fmla="*/ 0 w 1335702"/>
                <a:gd name="connsiteY8" fmla="*/ 84817 h 84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5702" h="848171">
                  <a:moveTo>
                    <a:pt x="0" y="84817"/>
                  </a:moveTo>
                  <a:cubicBezTo>
                    <a:pt x="0" y="37974"/>
                    <a:pt x="37974" y="0"/>
                    <a:pt x="84817" y="0"/>
                  </a:cubicBezTo>
                  <a:lnTo>
                    <a:pt x="1250885" y="0"/>
                  </a:lnTo>
                  <a:cubicBezTo>
                    <a:pt x="1297728" y="0"/>
                    <a:pt x="1335702" y="37974"/>
                    <a:pt x="1335702" y="84817"/>
                  </a:cubicBezTo>
                  <a:lnTo>
                    <a:pt x="1335702" y="763354"/>
                  </a:lnTo>
                  <a:cubicBezTo>
                    <a:pt x="1335702" y="810197"/>
                    <a:pt x="1297728" y="848171"/>
                    <a:pt x="1250885" y="848171"/>
                  </a:cubicBezTo>
                  <a:lnTo>
                    <a:pt x="84817" y="848171"/>
                  </a:lnTo>
                  <a:cubicBezTo>
                    <a:pt x="37974" y="848171"/>
                    <a:pt x="0" y="810197"/>
                    <a:pt x="0" y="763354"/>
                  </a:cubicBezTo>
                  <a:lnTo>
                    <a:pt x="0" y="84817"/>
                  </a:lnTo>
                  <a:close/>
                </a:path>
              </a:pathLst>
            </a:cu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8662" tIns="108662" rIns="108662" bIns="108662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2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অ্যালকিন</a:t>
              </a:r>
              <a:endParaRPr lang="en-US" sz="2200" kern="1200" dirty="0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5762074" y="5407695"/>
              <a:ext cx="1335702" cy="848171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5910485" y="5548685"/>
              <a:ext cx="1335702" cy="848171"/>
            </a:xfrm>
            <a:custGeom>
              <a:avLst/>
              <a:gdLst>
                <a:gd name="connsiteX0" fmla="*/ 0 w 1335702"/>
                <a:gd name="connsiteY0" fmla="*/ 84817 h 848171"/>
                <a:gd name="connsiteX1" fmla="*/ 84817 w 1335702"/>
                <a:gd name="connsiteY1" fmla="*/ 0 h 848171"/>
                <a:gd name="connsiteX2" fmla="*/ 1250885 w 1335702"/>
                <a:gd name="connsiteY2" fmla="*/ 0 h 848171"/>
                <a:gd name="connsiteX3" fmla="*/ 1335702 w 1335702"/>
                <a:gd name="connsiteY3" fmla="*/ 84817 h 848171"/>
                <a:gd name="connsiteX4" fmla="*/ 1335702 w 1335702"/>
                <a:gd name="connsiteY4" fmla="*/ 763354 h 848171"/>
                <a:gd name="connsiteX5" fmla="*/ 1250885 w 1335702"/>
                <a:gd name="connsiteY5" fmla="*/ 848171 h 848171"/>
                <a:gd name="connsiteX6" fmla="*/ 84817 w 1335702"/>
                <a:gd name="connsiteY6" fmla="*/ 848171 h 848171"/>
                <a:gd name="connsiteX7" fmla="*/ 0 w 1335702"/>
                <a:gd name="connsiteY7" fmla="*/ 763354 h 848171"/>
                <a:gd name="connsiteX8" fmla="*/ 0 w 1335702"/>
                <a:gd name="connsiteY8" fmla="*/ 84817 h 84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5702" h="848171">
                  <a:moveTo>
                    <a:pt x="0" y="84817"/>
                  </a:moveTo>
                  <a:cubicBezTo>
                    <a:pt x="0" y="37974"/>
                    <a:pt x="37974" y="0"/>
                    <a:pt x="84817" y="0"/>
                  </a:cubicBezTo>
                  <a:lnTo>
                    <a:pt x="1250885" y="0"/>
                  </a:lnTo>
                  <a:cubicBezTo>
                    <a:pt x="1297728" y="0"/>
                    <a:pt x="1335702" y="37974"/>
                    <a:pt x="1335702" y="84817"/>
                  </a:cubicBezTo>
                  <a:lnTo>
                    <a:pt x="1335702" y="763354"/>
                  </a:lnTo>
                  <a:cubicBezTo>
                    <a:pt x="1335702" y="810197"/>
                    <a:pt x="1297728" y="848171"/>
                    <a:pt x="1250885" y="848171"/>
                  </a:cubicBezTo>
                  <a:lnTo>
                    <a:pt x="84817" y="848171"/>
                  </a:lnTo>
                  <a:cubicBezTo>
                    <a:pt x="37974" y="848171"/>
                    <a:pt x="0" y="810197"/>
                    <a:pt x="0" y="763354"/>
                  </a:cubicBezTo>
                  <a:lnTo>
                    <a:pt x="0" y="84817"/>
                  </a:lnTo>
                  <a:close/>
                </a:path>
              </a:pathLst>
            </a:cu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8662" tIns="108662" rIns="108662" bIns="108662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2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অ্যালকাইন</a:t>
              </a:r>
              <a:endParaRPr lang="en-US" sz="2200" kern="1200" dirty="0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7394599" y="2934418"/>
              <a:ext cx="1335702" cy="848171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543011" y="3075409"/>
              <a:ext cx="1335702" cy="848171"/>
            </a:xfrm>
            <a:custGeom>
              <a:avLst/>
              <a:gdLst>
                <a:gd name="connsiteX0" fmla="*/ 0 w 1335702"/>
                <a:gd name="connsiteY0" fmla="*/ 84817 h 848171"/>
                <a:gd name="connsiteX1" fmla="*/ 84817 w 1335702"/>
                <a:gd name="connsiteY1" fmla="*/ 0 h 848171"/>
                <a:gd name="connsiteX2" fmla="*/ 1250885 w 1335702"/>
                <a:gd name="connsiteY2" fmla="*/ 0 h 848171"/>
                <a:gd name="connsiteX3" fmla="*/ 1335702 w 1335702"/>
                <a:gd name="connsiteY3" fmla="*/ 84817 h 848171"/>
                <a:gd name="connsiteX4" fmla="*/ 1335702 w 1335702"/>
                <a:gd name="connsiteY4" fmla="*/ 763354 h 848171"/>
                <a:gd name="connsiteX5" fmla="*/ 1250885 w 1335702"/>
                <a:gd name="connsiteY5" fmla="*/ 848171 h 848171"/>
                <a:gd name="connsiteX6" fmla="*/ 84817 w 1335702"/>
                <a:gd name="connsiteY6" fmla="*/ 848171 h 848171"/>
                <a:gd name="connsiteX7" fmla="*/ 0 w 1335702"/>
                <a:gd name="connsiteY7" fmla="*/ 763354 h 848171"/>
                <a:gd name="connsiteX8" fmla="*/ 0 w 1335702"/>
                <a:gd name="connsiteY8" fmla="*/ 84817 h 84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5702" h="848171">
                  <a:moveTo>
                    <a:pt x="0" y="84817"/>
                  </a:moveTo>
                  <a:cubicBezTo>
                    <a:pt x="0" y="37974"/>
                    <a:pt x="37974" y="0"/>
                    <a:pt x="84817" y="0"/>
                  </a:cubicBezTo>
                  <a:lnTo>
                    <a:pt x="1250885" y="0"/>
                  </a:lnTo>
                  <a:cubicBezTo>
                    <a:pt x="1297728" y="0"/>
                    <a:pt x="1335702" y="37974"/>
                    <a:pt x="1335702" y="84817"/>
                  </a:cubicBezTo>
                  <a:lnTo>
                    <a:pt x="1335702" y="763354"/>
                  </a:lnTo>
                  <a:cubicBezTo>
                    <a:pt x="1335702" y="810197"/>
                    <a:pt x="1297728" y="848171"/>
                    <a:pt x="1250885" y="848171"/>
                  </a:cubicBezTo>
                  <a:lnTo>
                    <a:pt x="84817" y="848171"/>
                  </a:lnTo>
                  <a:cubicBezTo>
                    <a:pt x="37974" y="848171"/>
                    <a:pt x="0" y="810197"/>
                    <a:pt x="0" y="763354"/>
                  </a:cubicBezTo>
                  <a:lnTo>
                    <a:pt x="0" y="84817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042" tIns="101042" rIns="101042" bIns="101042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0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বদ্ধ শিকল হাইড্রোকার্বন</a:t>
              </a:r>
              <a:endParaRPr lang="en-US" sz="20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6578337" y="4171057"/>
              <a:ext cx="1335702" cy="848171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6726748" y="4312047"/>
              <a:ext cx="1335702" cy="848171"/>
            </a:xfrm>
            <a:custGeom>
              <a:avLst/>
              <a:gdLst>
                <a:gd name="connsiteX0" fmla="*/ 0 w 1335702"/>
                <a:gd name="connsiteY0" fmla="*/ 84817 h 848171"/>
                <a:gd name="connsiteX1" fmla="*/ 84817 w 1335702"/>
                <a:gd name="connsiteY1" fmla="*/ 0 h 848171"/>
                <a:gd name="connsiteX2" fmla="*/ 1250885 w 1335702"/>
                <a:gd name="connsiteY2" fmla="*/ 0 h 848171"/>
                <a:gd name="connsiteX3" fmla="*/ 1335702 w 1335702"/>
                <a:gd name="connsiteY3" fmla="*/ 84817 h 848171"/>
                <a:gd name="connsiteX4" fmla="*/ 1335702 w 1335702"/>
                <a:gd name="connsiteY4" fmla="*/ 763354 h 848171"/>
                <a:gd name="connsiteX5" fmla="*/ 1250885 w 1335702"/>
                <a:gd name="connsiteY5" fmla="*/ 848171 h 848171"/>
                <a:gd name="connsiteX6" fmla="*/ 84817 w 1335702"/>
                <a:gd name="connsiteY6" fmla="*/ 848171 h 848171"/>
                <a:gd name="connsiteX7" fmla="*/ 0 w 1335702"/>
                <a:gd name="connsiteY7" fmla="*/ 763354 h 848171"/>
                <a:gd name="connsiteX8" fmla="*/ 0 w 1335702"/>
                <a:gd name="connsiteY8" fmla="*/ 84817 h 84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5702" h="848171">
                  <a:moveTo>
                    <a:pt x="0" y="84817"/>
                  </a:moveTo>
                  <a:cubicBezTo>
                    <a:pt x="0" y="37974"/>
                    <a:pt x="37974" y="0"/>
                    <a:pt x="84817" y="0"/>
                  </a:cubicBezTo>
                  <a:lnTo>
                    <a:pt x="1250885" y="0"/>
                  </a:lnTo>
                  <a:cubicBezTo>
                    <a:pt x="1297728" y="0"/>
                    <a:pt x="1335702" y="37974"/>
                    <a:pt x="1335702" y="84817"/>
                  </a:cubicBezTo>
                  <a:lnTo>
                    <a:pt x="1335702" y="763354"/>
                  </a:lnTo>
                  <a:cubicBezTo>
                    <a:pt x="1335702" y="810197"/>
                    <a:pt x="1297728" y="848171"/>
                    <a:pt x="1250885" y="848171"/>
                  </a:cubicBezTo>
                  <a:lnTo>
                    <a:pt x="84817" y="848171"/>
                  </a:lnTo>
                  <a:cubicBezTo>
                    <a:pt x="37974" y="848171"/>
                    <a:pt x="0" y="810197"/>
                    <a:pt x="0" y="763354"/>
                  </a:cubicBezTo>
                  <a:lnTo>
                    <a:pt x="0" y="84817"/>
                  </a:lnTo>
                  <a:close/>
                </a:path>
              </a:pathLst>
            </a:cu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042" tIns="101042" rIns="101042" bIns="101042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সম্পৃক্ত</a:t>
              </a:r>
              <a:r>
                <a:rPr lang="en-US" sz="20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0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বদ্ধ শিকল হাইড্রোকার্বন</a:t>
              </a:r>
              <a:endParaRPr lang="en-US" sz="20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8210862" y="4171057"/>
              <a:ext cx="1335702" cy="848171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7" name="Freeform 36"/>
            <p:cNvSpPr/>
            <p:nvPr/>
          </p:nvSpPr>
          <p:spPr>
            <a:xfrm>
              <a:off x="8359273" y="4312047"/>
              <a:ext cx="1335702" cy="848171"/>
            </a:xfrm>
            <a:custGeom>
              <a:avLst/>
              <a:gdLst>
                <a:gd name="connsiteX0" fmla="*/ 0 w 1335702"/>
                <a:gd name="connsiteY0" fmla="*/ 84817 h 848171"/>
                <a:gd name="connsiteX1" fmla="*/ 84817 w 1335702"/>
                <a:gd name="connsiteY1" fmla="*/ 0 h 848171"/>
                <a:gd name="connsiteX2" fmla="*/ 1250885 w 1335702"/>
                <a:gd name="connsiteY2" fmla="*/ 0 h 848171"/>
                <a:gd name="connsiteX3" fmla="*/ 1335702 w 1335702"/>
                <a:gd name="connsiteY3" fmla="*/ 84817 h 848171"/>
                <a:gd name="connsiteX4" fmla="*/ 1335702 w 1335702"/>
                <a:gd name="connsiteY4" fmla="*/ 763354 h 848171"/>
                <a:gd name="connsiteX5" fmla="*/ 1250885 w 1335702"/>
                <a:gd name="connsiteY5" fmla="*/ 848171 h 848171"/>
                <a:gd name="connsiteX6" fmla="*/ 84817 w 1335702"/>
                <a:gd name="connsiteY6" fmla="*/ 848171 h 848171"/>
                <a:gd name="connsiteX7" fmla="*/ 0 w 1335702"/>
                <a:gd name="connsiteY7" fmla="*/ 763354 h 848171"/>
                <a:gd name="connsiteX8" fmla="*/ 0 w 1335702"/>
                <a:gd name="connsiteY8" fmla="*/ 84817 h 84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5702" h="848171">
                  <a:moveTo>
                    <a:pt x="0" y="84817"/>
                  </a:moveTo>
                  <a:cubicBezTo>
                    <a:pt x="0" y="37974"/>
                    <a:pt x="37974" y="0"/>
                    <a:pt x="84817" y="0"/>
                  </a:cubicBezTo>
                  <a:lnTo>
                    <a:pt x="1250885" y="0"/>
                  </a:lnTo>
                  <a:cubicBezTo>
                    <a:pt x="1297728" y="0"/>
                    <a:pt x="1335702" y="37974"/>
                    <a:pt x="1335702" y="84817"/>
                  </a:cubicBezTo>
                  <a:lnTo>
                    <a:pt x="1335702" y="763354"/>
                  </a:lnTo>
                  <a:cubicBezTo>
                    <a:pt x="1335702" y="810197"/>
                    <a:pt x="1297728" y="848171"/>
                    <a:pt x="1250885" y="848171"/>
                  </a:cubicBezTo>
                  <a:lnTo>
                    <a:pt x="84817" y="848171"/>
                  </a:lnTo>
                  <a:cubicBezTo>
                    <a:pt x="37974" y="848171"/>
                    <a:pt x="0" y="810197"/>
                    <a:pt x="0" y="763354"/>
                  </a:cubicBezTo>
                  <a:lnTo>
                    <a:pt x="0" y="84817"/>
                  </a:lnTo>
                  <a:close/>
                </a:path>
              </a:pathLst>
            </a:cu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042" tIns="101042" rIns="101042" bIns="101042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অসম্পৃক্ত</a:t>
              </a:r>
              <a:r>
                <a:rPr lang="en-US" sz="20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0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বদ্ধ শিকল  হাইড্রোকার্বন</a:t>
              </a:r>
              <a:endParaRPr lang="en-US" sz="20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7190534" y="1697780"/>
              <a:ext cx="1335702" cy="848171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9" name="Freeform 38"/>
            <p:cNvSpPr/>
            <p:nvPr/>
          </p:nvSpPr>
          <p:spPr>
            <a:xfrm>
              <a:off x="7338945" y="1838771"/>
              <a:ext cx="1335702" cy="848171"/>
            </a:xfrm>
            <a:custGeom>
              <a:avLst/>
              <a:gdLst>
                <a:gd name="connsiteX0" fmla="*/ 0 w 1335702"/>
                <a:gd name="connsiteY0" fmla="*/ 84817 h 848171"/>
                <a:gd name="connsiteX1" fmla="*/ 84817 w 1335702"/>
                <a:gd name="connsiteY1" fmla="*/ 0 h 848171"/>
                <a:gd name="connsiteX2" fmla="*/ 1250885 w 1335702"/>
                <a:gd name="connsiteY2" fmla="*/ 0 h 848171"/>
                <a:gd name="connsiteX3" fmla="*/ 1335702 w 1335702"/>
                <a:gd name="connsiteY3" fmla="*/ 84817 h 848171"/>
                <a:gd name="connsiteX4" fmla="*/ 1335702 w 1335702"/>
                <a:gd name="connsiteY4" fmla="*/ 763354 h 848171"/>
                <a:gd name="connsiteX5" fmla="*/ 1250885 w 1335702"/>
                <a:gd name="connsiteY5" fmla="*/ 848171 h 848171"/>
                <a:gd name="connsiteX6" fmla="*/ 84817 w 1335702"/>
                <a:gd name="connsiteY6" fmla="*/ 848171 h 848171"/>
                <a:gd name="connsiteX7" fmla="*/ 0 w 1335702"/>
                <a:gd name="connsiteY7" fmla="*/ 763354 h 848171"/>
                <a:gd name="connsiteX8" fmla="*/ 0 w 1335702"/>
                <a:gd name="connsiteY8" fmla="*/ 84817 h 84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5702" h="848171">
                  <a:moveTo>
                    <a:pt x="0" y="84817"/>
                  </a:moveTo>
                  <a:cubicBezTo>
                    <a:pt x="0" y="37974"/>
                    <a:pt x="37974" y="0"/>
                    <a:pt x="84817" y="0"/>
                  </a:cubicBezTo>
                  <a:lnTo>
                    <a:pt x="1250885" y="0"/>
                  </a:lnTo>
                  <a:cubicBezTo>
                    <a:pt x="1297728" y="0"/>
                    <a:pt x="1335702" y="37974"/>
                    <a:pt x="1335702" y="84817"/>
                  </a:cubicBezTo>
                  <a:lnTo>
                    <a:pt x="1335702" y="763354"/>
                  </a:lnTo>
                  <a:cubicBezTo>
                    <a:pt x="1335702" y="810197"/>
                    <a:pt x="1297728" y="848171"/>
                    <a:pt x="1250885" y="848171"/>
                  </a:cubicBezTo>
                  <a:lnTo>
                    <a:pt x="84817" y="848171"/>
                  </a:lnTo>
                  <a:cubicBezTo>
                    <a:pt x="37974" y="848171"/>
                    <a:pt x="0" y="810197"/>
                    <a:pt x="0" y="763354"/>
                  </a:cubicBezTo>
                  <a:lnTo>
                    <a:pt x="0" y="84817"/>
                  </a:lnTo>
                  <a:close/>
                </a:path>
              </a:pathLst>
            </a:custGeom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042" tIns="101042" rIns="101042" bIns="101042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0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অ্যারোমেটিক হাইড্রোকার্বন</a:t>
              </a:r>
              <a:endParaRPr lang="en-US" sz="20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382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8" t="723" r="508" b="1320"/>
          <a:stretch/>
        </p:blipFill>
        <p:spPr>
          <a:xfrm>
            <a:off x="-1" y="3050"/>
            <a:ext cx="12177705" cy="6845268"/>
          </a:xfrm>
          <a:prstGeom prst="rect">
            <a:avLst/>
          </a:prstGeom>
          <a:ln>
            <a:noFill/>
          </a:ln>
        </p:spPr>
      </p:pic>
      <p:cxnSp>
        <p:nvCxnSpPr>
          <p:cNvPr id="6" name="Straight Connector 5"/>
          <p:cNvCxnSpPr/>
          <p:nvPr/>
        </p:nvCxnSpPr>
        <p:spPr>
          <a:xfrm>
            <a:off x="0" y="457200"/>
            <a:ext cx="12192000" cy="6771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-14297" y="6386512"/>
            <a:ext cx="12206296" cy="14288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1396663" y="-6634"/>
            <a:ext cx="0" cy="6854951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1591929" y="-6632"/>
            <a:ext cx="0" cy="6854951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319694" y="650766"/>
            <a:ext cx="6062674" cy="5293757"/>
          </a:xfrm>
          <a:prstGeom prst="rect">
            <a:avLst/>
          </a:prstGeom>
          <a:solidFill>
            <a:srgbClr val="FFFF99">
              <a:alpha val="43000"/>
            </a:srgbClr>
          </a:solidFill>
        </p:spPr>
        <p:txBody>
          <a:bodyPr wrap="square" lIns="457200" tIns="91440" rIns="457200" bIns="91440" rtlCol="0">
            <a:spAutoFit/>
          </a:bodyPr>
          <a:lstStyle/>
          <a:p>
            <a:pPr algn="r"/>
            <a:r>
              <a:rPr lang="en-US" sz="4400" b="1" spc="500" dirty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</a:rPr>
              <a:t>MINERAL RESOURCES</a:t>
            </a:r>
            <a:endParaRPr lang="en-US" sz="5400" b="1" spc="500" dirty="0">
              <a:solidFill>
                <a:schemeClr val="tx1">
                  <a:lumMod val="85000"/>
                  <a:lumOff val="15000"/>
                </a:schemeClr>
              </a:solidFill>
              <a:latin typeface="Agency FB" panose="020B0503020202020204" pitchFamily="34" charset="0"/>
            </a:endParaRPr>
          </a:p>
          <a:p>
            <a:pPr algn="r"/>
            <a:r>
              <a:rPr lang="en-US" sz="3200" i="1" spc="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</a:rPr>
              <a:t>Chemistry 9-10(Fossils</a:t>
            </a:r>
            <a:r>
              <a:rPr lang="en-US" sz="3200" i="1" spc="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</a:rPr>
              <a:t>)</a:t>
            </a:r>
            <a:endParaRPr lang="en-US" sz="3200" i="1" spc="500" dirty="0">
              <a:solidFill>
                <a:schemeClr val="tx1">
                  <a:lumMod val="85000"/>
                  <a:lumOff val="15000"/>
                </a:schemeClr>
              </a:solidFill>
              <a:latin typeface="Agency FB" panose="020B0503020202020204" pitchFamily="34" charset="0"/>
            </a:endParaRPr>
          </a:p>
          <a:p>
            <a:pPr algn="r"/>
            <a:endParaRPr lang="en-US" sz="3200" dirty="0" smtClean="0">
              <a:solidFill>
                <a:schemeClr val="bg2">
                  <a:lumMod val="10000"/>
                </a:schemeClr>
              </a:solidFill>
              <a:latin typeface="Agency FB" panose="020B0503020202020204" pitchFamily="34" charset="0"/>
            </a:endParaRPr>
          </a:p>
          <a:p>
            <a:pPr algn="r"/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Agency FB" panose="020B0503020202020204" pitchFamily="34" charset="0"/>
              </a:rPr>
              <a:t>C-11-01- Fossils Fuel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Agency FB" panose="020B0503020202020204" pitchFamily="34" charset="0"/>
            </a:endParaRPr>
          </a:p>
          <a:p>
            <a:pPr algn="r"/>
            <a:r>
              <a:rPr lang="en-US" sz="2800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C-11-02- Hydrocarbons</a:t>
            </a:r>
            <a:endParaRPr lang="en-US" sz="2800" dirty="0">
              <a:solidFill>
                <a:srgbClr val="FF0000"/>
              </a:solidFill>
              <a:latin typeface="Agency FB" panose="020B0503020202020204" pitchFamily="34" charset="0"/>
            </a:endParaRPr>
          </a:p>
          <a:p>
            <a:pPr algn="r"/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Agency FB" panose="020B0503020202020204" pitchFamily="34" charset="0"/>
              </a:rPr>
              <a:t>C-11-03- Saturated Hydrocarbons-Alkanes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Agency FB" panose="020B0503020202020204" pitchFamily="34" charset="0"/>
            </a:endParaRPr>
          </a:p>
          <a:p>
            <a:pPr algn="r"/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Agency FB" panose="020B0503020202020204" pitchFamily="34" charset="0"/>
              </a:rPr>
              <a:t>C-11-04- Unsaturated Hydrocarbons-Alkenes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Agency FB" panose="020B0503020202020204" pitchFamily="34" charset="0"/>
            </a:endParaRPr>
          </a:p>
          <a:p>
            <a:pPr algn="r"/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Agency FB" panose="020B0503020202020204" pitchFamily="34" charset="0"/>
              </a:rPr>
              <a:t>C-11-05- 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Agency FB" panose="020B0503020202020204" pitchFamily="34" charset="0"/>
              </a:rPr>
              <a:t>Unsaturated 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Agency FB" panose="020B0503020202020204" pitchFamily="34" charset="0"/>
              </a:rPr>
              <a:t>Hydrocarbons-Alkynes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Agency FB" panose="020B0503020202020204" pitchFamily="34" charset="0"/>
            </a:endParaRPr>
          </a:p>
          <a:p>
            <a:pPr algn="r"/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Agency FB" panose="020B0503020202020204" pitchFamily="34" charset="0"/>
              </a:rPr>
              <a:t>C-11-06- Alcohols, Aldehydes &amp; Fatty Acids</a:t>
            </a:r>
          </a:p>
          <a:p>
            <a:pPr algn="r"/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Agency FB" panose="020B0503020202020204" pitchFamily="34" charset="0"/>
              </a:rPr>
              <a:t>C-11-07- Polymer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Agency FB" panose="020B0503020202020204" pitchFamily="34" charset="0"/>
            </a:endParaRPr>
          </a:p>
          <a:p>
            <a:pPr algn="r"/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Agency FB" panose="020B0503020202020204" pitchFamily="34" charset="0"/>
              </a:rPr>
              <a:t>C-11-08- 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Agency FB" panose="020B0503020202020204" pitchFamily="34" charset="0"/>
              </a:rPr>
              <a:t>Question Bank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609600" y="3050"/>
            <a:ext cx="0" cy="6854951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6117030"/>
            <a:ext cx="12177705" cy="12308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495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54831" y="366623"/>
                <a:ext cx="11082337" cy="3662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40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হাইড্রোকার্বন </a:t>
                </a:r>
                <a:r>
                  <a:rPr lang="en-US" sz="4000" dirty="0" smtClean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(Hydrocarbons)</a:t>
                </a:r>
                <a:endParaRPr lang="en-US" sz="40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0" lvl="1"/>
                <a:r>
                  <a:rPr lang="bn-IN" sz="3200" dirty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অ্যালকাইন </a:t>
                </a:r>
              </a:p>
              <a:p>
                <a:pPr marL="0" lvl="1"/>
                <a:r>
                  <a:rPr lang="bn-IN" sz="3200" dirty="0" smtClean="0">
                    <a:latin typeface="Agency FB" panose="020B0503020202020204" pitchFamily="34" charset="0"/>
                    <a:cs typeface="NikoshBAN" panose="02000000000000000000" pitchFamily="2" charset="0"/>
                  </a:rPr>
                  <a:t>যে </a:t>
                </a:r>
                <a:r>
                  <a:rPr lang="bn-IN" sz="3200" dirty="0">
                    <a:latin typeface="Agency FB" panose="020B0503020202020204" pitchFamily="34" charset="0"/>
                    <a:cs typeface="NikoshBAN" panose="02000000000000000000" pitchFamily="2" charset="0"/>
                  </a:rPr>
                  <a:t>সকল মুক্ত শিকল হাইড্রোকার্বনে </a:t>
                </a:r>
                <a:r>
                  <a:rPr lang="bn-IN" sz="3200" dirty="0" smtClean="0">
                    <a:latin typeface="Agency FB" panose="020B0503020202020204" pitchFamily="34" charset="0"/>
                    <a:cs typeface="NikoshBAN" panose="02000000000000000000" pitchFamily="2" charset="0"/>
                  </a:rPr>
                  <a:t>এক বা একাধিক </a:t>
                </a:r>
                <a:r>
                  <a:rPr lang="bn-IN" sz="3200" dirty="0">
                    <a:latin typeface="Agency FB" panose="020B0503020202020204" pitchFamily="34" charset="0"/>
                    <a:cs typeface="NikoshBAN" panose="02000000000000000000" pitchFamily="2" charset="0"/>
                  </a:rPr>
                  <a:t>কার্বন-কার্বন ত্রিবন্ধন </a:t>
                </a:r>
                <a:r>
                  <a:rPr lang="en-US" sz="3200" dirty="0">
                    <a:latin typeface="Agency FB" panose="020B0503020202020204" pitchFamily="34" charset="0"/>
                    <a:cs typeface="NikoshBAN" panose="02000000000000000000" pitchFamily="2" charset="0"/>
                  </a:rPr>
                  <a:t>(C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≡</m:t>
                    </m:r>
                  </m:oMath>
                </a14:m>
                <a:r>
                  <a:rPr lang="en-US" sz="3200" dirty="0">
                    <a:latin typeface="Agency FB" panose="020B0503020202020204" pitchFamily="34" charset="0"/>
                    <a:cs typeface="NikoshBAN" panose="02000000000000000000" pitchFamily="2" charset="0"/>
                  </a:rPr>
                  <a:t>C) </a:t>
                </a:r>
                <a:r>
                  <a:rPr lang="bn-IN" sz="3200" dirty="0" smtClean="0">
                    <a:latin typeface="Agency FB" panose="020B0503020202020204" pitchFamily="34" charset="0"/>
                    <a:cs typeface="NikoshBAN" panose="02000000000000000000" pitchFamily="2" charset="0"/>
                  </a:rPr>
                  <a:t>থাকে</a:t>
                </a:r>
                <a:r>
                  <a:rPr lang="bn-IN" sz="3200" dirty="0">
                    <a:latin typeface="Agency FB" panose="020B0503020202020204" pitchFamily="34" charset="0"/>
                    <a:cs typeface="NikoshBAN" panose="02000000000000000000" pitchFamily="2" charset="0"/>
                  </a:rPr>
                  <a:t>, </a:t>
                </a:r>
                <a:r>
                  <a:rPr lang="bn-IN" sz="3200" dirty="0" smtClean="0">
                    <a:latin typeface="Agency FB" panose="020B0503020202020204" pitchFamily="34" charset="0"/>
                    <a:cs typeface="NikoshBAN" panose="02000000000000000000" pitchFamily="2" charset="0"/>
                  </a:rPr>
                  <a:t>তাদেরকে </a:t>
                </a:r>
                <a:r>
                  <a:rPr lang="bn-IN" sz="3200" dirty="0">
                    <a:latin typeface="Agency FB" panose="020B0503020202020204" pitchFamily="34" charset="0"/>
                    <a:cs typeface="NikoshBAN" panose="02000000000000000000" pitchFamily="2" charset="0"/>
                  </a:rPr>
                  <a:t>অ্যালকাইন</a:t>
                </a:r>
                <a:r>
                  <a:rPr lang="bn-IN" sz="3200" dirty="0" smtClean="0">
                    <a:latin typeface="Agency FB" panose="020B0503020202020204" pitchFamily="34" charset="0"/>
                    <a:cs typeface="NikoshBAN" panose="02000000000000000000" pitchFamily="2" charset="0"/>
                  </a:rPr>
                  <a:t> বলে। </a:t>
                </a:r>
                <a:r>
                  <a:rPr lang="bn-IN" sz="3200" dirty="0">
                    <a:latin typeface="Agency FB" panose="020B0503020202020204" pitchFamily="34" charset="0"/>
                    <a:cs typeface="NikoshBAN" panose="02000000000000000000" pitchFamily="2" charset="0"/>
                  </a:rPr>
                  <a:t>অ্যালকাইন </a:t>
                </a:r>
                <a:r>
                  <a:rPr lang="bn-IN" sz="3200" dirty="0" smtClean="0">
                    <a:latin typeface="Agency FB" panose="020B0503020202020204" pitchFamily="34" charset="0"/>
                    <a:cs typeface="NikoshBAN" panose="02000000000000000000" pitchFamily="2" charset="0"/>
                  </a:rPr>
                  <a:t>কার্বন-কার্বন </a:t>
                </a:r>
                <a:r>
                  <a:rPr lang="bn-IN" sz="3200" dirty="0">
                    <a:latin typeface="Agency FB" panose="020B0503020202020204" pitchFamily="34" charset="0"/>
                    <a:cs typeface="NikoshBAN" panose="02000000000000000000" pitchFamily="2" charset="0"/>
                  </a:rPr>
                  <a:t>ত্রিবন্ধন </a:t>
                </a:r>
                <a:r>
                  <a:rPr lang="en-US" sz="3200" dirty="0">
                    <a:latin typeface="Agency FB" panose="020B0503020202020204" pitchFamily="34" charset="0"/>
                    <a:cs typeface="NikoshBAN" panose="02000000000000000000" pitchFamily="2" charset="0"/>
                  </a:rPr>
                  <a:t>(C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≡</m:t>
                    </m:r>
                  </m:oMath>
                </a14:m>
                <a:r>
                  <a:rPr lang="en-US" sz="3200" dirty="0">
                    <a:latin typeface="Agency FB" panose="020B0503020202020204" pitchFamily="34" charset="0"/>
                    <a:cs typeface="NikoshBAN" panose="02000000000000000000" pitchFamily="2" charset="0"/>
                  </a:rPr>
                  <a:t>C) </a:t>
                </a:r>
                <a:r>
                  <a:rPr lang="bn-IN" sz="3200" dirty="0" smtClean="0">
                    <a:latin typeface="Agency FB" panose="020B0503020202020204" pitchFamily="34" charset="0"/>
                    <a:cs typeface="NikoshBAN" panose="02000000000000000000" pitchFamily="2" charset="0"/>
                  </a:rPr>
                  <a:t>এর পাশাপাশি কার্বন-কার্বন একক বন্ধনও থাকতে পারে।</a:t>
                </a:r>
              </a:p>
              <a:p>
                <a:pPr marL="0" lvl="1"/>
                <a:r>
                  <a:rPr lang="bn-IN" sz="3200" dirty="0" smtClean="0">
                    <a:latin typeface="Agency FB" panose="020B0503020202020204" pitchFamily="34" charset="0"/>
                    <a:cs typeface="NikoshBAN" panose="02000000000000000000" pitchFamily="2" charset="0"/>
                  </a:rPr>
                  <a:t>অ্যালকাইন </a:t>
                </a:r>
                <a:r>
                  <a:rPr lang="bn-IN" sz="3200" dirty="0">
                    <a:latin typeface="Agency FB" panose="020B0503020202020204" pitchFamily="34" charset="0"/>
                    <a:cs typeface="NikoshBAN" panose="02000000000000000000" pitchFamily="2" charset="0"/>
                  </a:rPr>
                  <a:t>এর সাধারণ সংকেত </a:t>
                </a:r>
                <a:r>
                  <a:rPr lang="en-US" sz="3200" dirty="0" smtClean="0">
                    <a:latin typeface="Agency FB" panose="020B0503020202020204" pitchFamily="34" charset="0"/>
                    <a:cs typeface="NikoshBAN" panose="02000000000000000000" pitchFamily="2" charset="0"/>
                  </a:rPr>
                  <a:t>C</a:t>
                </a:r>
                <a:r>
                  <a:rPr lang="en-US" sz="3200" baseline="-25000" dirty="0" smtClean="0">
                    <a:latin typeface="Agency FB" panose="020B0503020202020204" pitchFamily="34" charset="0"/>
                    <a:cs typeface="NikoshBAN" panose="02000000000000000000" pitchFamily="2" charset="0"/>
                  </a:rPr>
                  <a:t>n</a:t>
                </a:r>
                <a:r>
                  <a:rPr lang="en-US" sz="3200" dirty="0" smtClean="0">
                    <a:latin typeface="Agency FB" panose="020B0503020202020204" pitchFamily="34" charset="0"/>
                    <a:cs typeface="NikoshBAN" panose="02000000000000000000" pitchFamily="2" charset="0"/>
                  </a:rPr>
                  <a:t>H</a:t>
                </a:r>
                <a:r>
                  <a:rPr lang="en-US" sz="3200" baseline="-25000" dirty="0" smtClean="0">
                    <a:latin typeface="Agency FB" panose="020B0503020202020204" pitchFamily="34" charset="0"/>
                    <a:cs typeface="NikoshBAN" panose="02000000000000000000" pitchFamily="2" charset="0"/>
                  </a:rPr>
                  <a:t>2n</a:t>
                </a:r>
                <a:r>
                  <a:rPr lang="bn-IN" sz="3200" baseline="-25000" dirty="0" smtClean="0">
                    <a:latin typeface="Agency FB" panose="020B0503020202020204" pitchFamily="34" charset="0"/>
                    <a:cs typeface="NikoshBAN" panose="02000000000000000000" pitchFamily="2" charset="0"/>
                  </a:rPr>
                  <a:t>-</a:t>
                </a:r>
                <a:r>
                  <a:rPr lang="en-US" sz="3200" baseline="-25000" dirty="0" smtClean="0">
                    <a:latin typeface="Agency FB" panose="020B0503020202020204" pitchFamily="34" charset="0"/>
                    <a:cs typeface="NikoshBAN" panose="02000000000000000000" pitchFamily="2" charset="0"/>
                  </a:rPr>
                  <a:t>2</a:t>
                </a:r>
                <a:r>
                  <a:rPr lang="bn-IN" sz="3200" dirty="0">
                    <a:latin typeface="Agency FB" panose="020B0503020202020204" pitchFamily="34" charset="0"/>
                    <a:cs typeface="NikoshBAN" panose="02000000000000000000" pitchFamily="2" charset="0"/>
                  </a:rPr>
                  <a:t>। যেমন-</a:t>
                </a:r>
              </a:p>
              <a:p>
                <a:r>
                  <a:rPr lang="bn-IN" sz="3200" dirty="0" smtClean="0">
                    <a:latin typeface="Agency FB" panose="020B0503020202020204" pitchFamily="34" charset="0"/>
                    <a:cs typeface="NikoshBAN" panose="02000000000000000000" pitchFamily="2" charset="0"/>
                  </a:rPr>
                  <a:t>ইথাইন</a:t>
                </a:r>
                <a:r>
                  <a:rPr lang="en-US" sz="3200" dirty="0" smtClean="0">
                    <a:latin typeface="Agency FB" panose="020B050302020202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>
                    <a:latin typeface="Agency FB" panose="020B0503020202020204" pitchFamily="34" charset="0"/>
                    <a:cs typeface="NikoshBAN" panose="02000000000000000000" pitchFamily="2" charset="0"/>
                  </a:rPr>
                  <a:t>(C</a:t>
                </a:r>
                <a:r>
                  <a:rPr lang="en-US" sz="3200" baseline="-25000" dirty="0">
                    <a:latin typeface="Agency FB" panose="020B0503020202020204" pitchFamily="34" charset="0"/>
                    <a:cs typeface="NikoshBAN" panose="02000000000000000000" pitchFamily="2" charset="0"/>
                  </a:rPr>
                  <a:t>2</a:t>
                </a:r>
                <a:r>
                  <a:rPr lang="en-US" sz="3200" dirty="0">
                    <a:latin typeface="Agency FB" panose="020B0503020202020204" pitchFamily="34" charset="0"/>
                    <a:cs typeface="NikoshBAN" panose="02000000000000000000" pitchFamily="2" charset="0"/>
                  </a:rPr>
                  <a:t>H</a:t>
                </a:r>
                <a:r>
                  <a:rPr lang="en-US" sz="3200" baseline="-25000" dirty="0">
                    <a:latin typeface="Agency FB" panose="020B0503020202020204" pitchFamily="34" charset="0"/>
                    <a:cs typeface="NikoshBAN" panose="02000000000000000000" pitchFamily="2" charset="0"/>
                  </a:rPr>
                  <a:t>2</a:t>
                </a:r>
                <a:r>
                  <a:rPr lang="en-US" sz="3200" dirty="0">
                    <a:latin typeface="Agency FB" panose="020B0503020202020204" pitchFamily="34" charset="0"/>
                    <a:cs typeface="NikoshBAN" panose="02000000000000000000" pitchFamily="2" charset="0"/>
                  </a:rPr>
                  <a:t>),</a:t>
                </a:r>
                <a:r>
                  <a:rPr lang="bn-IN" sz="3200" dirty="0">
                    <a:latin typeface="Agency FB" panose="020B0503020202020204" pitchFamily="34" charset="0"/>
                    <a:cs typeface="NikoshBAN" panose="02000000000000000000" pitchFamily="2" charset="0"/>
                  </a:rPr>
                  <a:t> প্রোপাইন </a:t>
                </a:r>
                <a:r>
                  <a:rPr lang="en-US" sz="3200" dirty="0">
                    <a:latin typeface="Agency FB" panose="020B0503020202020204" pitchFamily="34" charset="0"/>
                    <a:cs typeface="NikoshBAN" panose="02000000000000000000" pitchFamily="2" charset="0"/>
                  </a:rPr>
                  <a:t>(C</a:t>
                </a:r>
                <a:r>
                  <a:rPr lang="en-US" sz="3200" baseline="-25000" dirty="0">
                    <a:latin typeface="Agency FB" panose="020B0503020202020204" pitchFamily="34" charset="0"/>
                    <a:cs typeface="NikoshBAN" panose="02000000000000000000" pitchFamily="2" charset="0"/>
                  </a:rPr>
                  <a:t>3</a:t>
                </a:r>
                <a:r>
                  <a:rPr lang="en-US" sz="3200" dirty="0">
                    <a:latin typeface="Agency FB" panose="020B0503020202020204" pitchFamily="34" charset="0"/>
                    <a:cs typeface="NikoshBAN" panose="02000000000000000000" pitchFamily="2" charset="0"/>
                  </a:rPr>
                  <a:t>H</a:t>
                </a:r>
                <a:r>
                  <a:rPr lang="en-US" sz="3200" baseline="-25000" dirty="0">
                    <a:latin typeface="Agency FB" panose="020B0503020202020204" pitchFamily="34" charset="0"/>
                    <a:cs typeface="NikoshBAN" panose="02000000000000000000" pitchFamily="2" charset="0"/>
                  </a:rPr>
                  <a:t>4</a:t>
                </a:r>
                <a:r>
                  <a:rPr lang="en-US" sz="3200" dirty="0">
                    <a:latin typeface="Agency FB" panose="020B0503020202020204" pitchFamily="34" charset="0"/>
                    <a:cs typeface="NikoshBAN" panose="02000000000000000000" pitchFamily="2" charset="0"/>
                  </a:rPr>
                  <a:t>)</a:t>
                </a:r>
                <a:r>
                  <a:rPr lang="bn-IN" sz="3200" dirty="0">
                    <a:latin typeface="Agency FB" panose="020B0503020202020204" pitchFamily="34" charset="0"/>
                    <a:cs typeface="NikoshBAN" panose="02000000000000000000" pitchFamily="2" charset="0"/>
                  </a:rPr>
                  <a:t>, বিউটাইন</a:t>
                </a:r>
                <a:r>
                  <a:rPr lang="en-US" sz="3200" dirty="0">
                    <a:latin typeface="Agency FB" panose="020B0503020202020204" pitchFamily="34" charset="0"/>
                    <a:cs typeface="NikoshBAN" panose="02000000000000000000" pitchFamily="2" charset="0"/>
                  </a:rPr>
                  <a:t> (C</a:t>
                </a:r>
                <a:r>
                  <a:rPr lang="en-US" sz="3200" baseline="-25000" dirty="0">
                    <a:latin typeface="Agency FB" panose="020B0503020202020204" pitchFamily="34" charset="0"/>
                    <a:cs typeface="NikoshBAN" panose="02000000000000000000" pitchFamily="2" charset="0"/>
                  </a:rPr>
                  <a:t>4</a:t>
                </a:r>
                <a:r>
                  <a:rPr lang="en-US" sz="3200" dirty="0">
                    <a:latin typeface="Agency FB" panose="020B0503020202020204" pitchFamily="34" charset="0"/>
                    <a:cs typeface="NikoshBAN" panose="02000000000000000000" pitchFamily="2" charset="0"/>
                  </a:rPr>
                  <a:t>H</a:t>
                </a:r>
                <a:r>
                  <a:rPr lang="en-US" sz="3200" baseline="-25000" dirty="0">
                    <a:latin typeface="Agency FB" panose="020B0503020202020204" pitchFamily="34" charset="0"/>
                    <a:cs typeface="NikoshBAN" panose="02000000000000000000" pitchFamily="2" charset="0"/>
                  </a:rPr>
                  <a:t>6</a:t>
                </a:r>
                <a:r>
                  <a:rPr lang="en-US" sz="3200" dirty="0">
                    <a:latin typeface="Agency FB" panose="020B0503020202020204" pitchFamily="34" charset="0"/>
                    <a:cs typeface="NikoshBAN" panose="02000000000000000000" pitchFamily="2" charset="0"/>
                  </a:rPr>
                  <a:t>), </a:t>
                </a:r>
                <a:r>
                  <a:rPr lang="bn-IN" sz="3200" dirty="0" smtClean="0">
                    <a:latin typeface="Agency FB" panose="020B0503020202020204" pitchFamily="34" charset="0"/>
                    <a:cs typeface="NikoshBAN" panose="02000000000000000000" pitchFamily="2" charset="0"/>
                  </a:rPr>
                  <a:t>পেন্টাইন </a:t>
                </a:r>
                <a:r>
                  <a:rPr lang="en-US" sz="3200" dirty="0">
                    <a:latin typeface="Agency FB" panose="020B0503020202020204" pitchFamily="34" charset="0"/>
                    <a:cs typeface="NikoshBAN" panose="02000000000000000000" pitchFamily="2" charset="0"/>
                  </a:rPr>
                  <a:t>(C</a:t>
                </a:r>
                <a:r>
                  <a:rPr lang="en-US" sz="3200" baseline="-25000" dirty="0">
                    <a:latin typeface="Agency FB" panose="020B0503020202020204" pitchFamily="34" charset="0"/>
                    <a:cs typeface="NikoshBAN" panose="02000000000000000000" pitchFamily="2" charset="0"/>
                  </a:rPr>
                  <a:t>5</a:t>
                </a:r>
                <a:r>
                  <a:rPr lang="en-US" sz="3200" dirty="0">
                    <a:latin typeface="Agency FB" panose="020B0503020202020204" pitchFamily="34" charset="0"/>
                    <a:cs typeface="NikoshBAN" panose="02000000000000000000" pitchFamily="2" charset="0"/>
                  </a:rPr>
                  <a:t>H</a:t>
                </a:r>
                <a:r>
                  <a:rPr lang="en-US" sz="3200" baseline="-25000" dirty="0">
                    <a:latin typeface="Agency FB" panose="020B0503020202020204" pitchFamily="34" charset="0"/>
                    <a:cs typeface="NikoshBAN" panose="02000000000000000000" pitchFamily="2" charset="0"/>
                  </a:rPr>
                  <a:t>8</a:t>
                </a:r>
                <a:r>
                  <a:rPr lang="en-US" sz="3200" dirty="0">
                    <a:latin typeface="Agency FB" panose="020B0503020202020204" pitchFamily="34" charset="0"/>
                    <a:cs typeface="NikoshBAN" panose="02000000000000000000" pitchFamily="2" charset="0"/>
                  </a:rPr>
                  <a:t>),</a:t>
                </a:r>
                <a:r>
                  <a:rPr lang="bn-IN" sz="3200" dirty="0">
                    <a:latin typeface="Agency FB" panose="020B0503020202020204" pitchFamily="34" charset="0"/>
                    <a:cs typeface="NikoshBAN" panose="02000000000000000000" pitchFamily="2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831" y="366623"/>
                <a:ext cx="11082337" cy="3662541"/>
              </a:xfrm>
              <a:prstGeom prst="rect">
                <a:avLst/>
              </a:prstGeom>
              <a:blipFill>
                <a:blip r:embed="rId2"/>
                <a:stretch>
                  <a:fillRect l="-1925" t="-3993" r="-715" b="-4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609599" y="461144"/>
            <a:ext cx="10972800" cy="5939656"/>
            <a:chOff x="2497023" y="257384"/>
            <a:chExt cx="7197952" cy="6139472"/>
          </a:xfrm>
        </p:grpSpPr>
        <p:sp>
          <p:nvSpPr>
            <p:cNvPr id="5" name="Freeform 4"/>
            <p:cNvSpPr/>
            <p:nvPr/>
          </p:nvSpPr>
          <p:spPr>
            <a:xfrm>
              <a:off x="7042122" y="1309314"/>
              <a:ext cx="816262" cy="38846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64728"/>
                  </a:lnTo>
                  <a:lnTo>
                    <a:pt x="816262" y="264728"/>
                  </a:lnTo>
                  <a:lnTo>
                    <a:pt x="816262" y="388466"/>
                  </a:lnTo>
                </a:path>
              </a:pathLst>
            </a:custGeom>
            <a:noFill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Freeform 5"/>
            <p:cNvSpPr/>
            <p:nvPr/>
          </p:nvSpPr>
          <p:spPr>
            <a:xfrm>
              <a:off x="8062451" y="3782590"/>
              <a:ext cx="816262" cy="38846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64728"/>
                  </a:lnTo>
                  <a:lnTo>
                    <a:pt x="816262" y="264728"/>
                  </a:lnTo>
                  <a:lnTo>
                    <a:pt x="816262" y="388466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Freeform 6"/>
            <p:cNvSpPr/>
            <p:nvPr/>
          </p:nvSpPr>
          <p:spPr>
            <a:xfrm>
              <a:off x="7246188" y="3782590"/>
              <a:ext cx="816262" cy="38846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816262" y="0"/>
                  </a:moveTo>
                  <a:lnTo>
                    <a:pt x="816262" y="264728"/>
                  </a:lnTo>
                  <a:lnTo>
                    <a:pt x="0" y="264728"/>
                  </a:lnTo>
                  <a:lnTo>
                    <a:pt x="0" y="388466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Freeform 7"/>
            <p:cNvSpPr/>
            <p:nvPr/>
          </p:nvSpPr>
          <p:spPr>
            <a:xfrm>
              <a:off x="6225859" y="2545952"/>
              <a:ext cx="1836591" cy="38846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64728"/>
                  </a:lnTo>
                  <a:lnTo>
                    <a:pt x="1836591" y="264728"/>
                  </a:lnTo>
                  <a:lnTo>
                    <a:pt x="1836591" y="388466"/>
                  </a:lnTo>
                </a:path>
              </a:pathLst>
            </a:custGeom>
            <a:no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Freeform 8"/>
            <p:cNvSpPr/>
            <p:nvPr/>
          </p:nvSpPr>
          <p:spPr>
            <a:xfrm>
              <a:off x="5613662" y="5019228"/>
              <a:ext cx="816262" cy="38846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64728"/>
                  </a:lnTo>
                  <a:lnTo>
                    <a:pt x="816262" y="264728"/>
                  </a:lnTo>
                  <a:lnTo>
                    <a:pt x="816262" y="388466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4797400" y="5019228"/>
              <a:ext cx="816262" cy="38846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816262" y="0"/>
                  </a:moveTo>
                  <a:lnTo>
                    <a:pt x="816262" y="264728"/>
                  </a:lnTo>
                  <a:lnTo>
                    <a:pt x="0" y="264728"/>
                  </a:lnTo>
                  <a:lnTo>
                    <a:pt x="0" y="388466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4389268" y="3782590"/>
              <a:ext cx="1224394" cy="38846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64728"/>
                  </a:lnTo>
                  <a:lnTo>
                    <a:pt x="1224394" y="264728"/>
                  </a:lnTo>
                  <a:lnTo>
                    <a:pt x="1224394" y="388466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3119154" y="5019228"/>
              <a:ext cx="91440" cy="38846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388466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3164874" y="3782590"/>
              <a:ext cx="1224394" cy="38846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224394" y="0"/>
                  </a:moveTo>
                  <a:lnTo>
                    <a:pt x="1224394" y="264728"/>
                  </a:lnTo>
                  <a:lnTo>
                    <a:pt x="0" y="264728"/>
                  </a:lnTo>
                  <a:lnTo>
                    <a:pt x="0" y="388466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4389268" y="2545952"/>
              <a:ext cx="1836591" cy="38846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836591" y="0"/>
                  </a:moveTo>
                  <a:lnTo>
                    <a:pt x="1836591" y="264728"/>
                  </a:lnTo>
                  <a:lnTo>
                    <a:pt x="0" y="264728"/>
                  </a:lnTo>
                  <a:lnTo>
                    <a:pt x="0" y="388466"/>
                  </a:lnTo>
                </a:path>
              </a:pathLst>
            </a:custGeom>
            <a:no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6225859" y="1309314"/>
              <a:ext cx="816262" cy="38846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816262" y="0"/>
                  </a:moveTo>
                  <a:lnTo>
                    <a:pt x="816262" y="264728"/>
                  </a:lnTo>
                  <a:lnTo>
                    <a:pt x="0" y="264728"/>
                  </a:lnTo>
                  <a:lnTo>
                    <a:pt x="0" y="388466"/>
                  </a:lnTo>
                </a:path>
              </a:pathLst>
            </a:custGeom>
            <a:noFill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Rounded Rectangle 15"/>
            <p:cNvSpPr/>
            <p:nvPr/>
          </p:nvSpPr>
          <p:spPr>
            <a:xfrm>
              <a:off x="3932417" y="257384"/>
              <a:ext cx="3981622" cy="848171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7" name="Freeform 16"/>
            <p:cNvSpPr/>
            <p:nvPr/>
          </p:nvSpPr>
          <p:spPr>
            <a:xfrm>
              <a:off x="4052389" y="442776"/>
              <a:ext cx="3981622" cy="848171"/>
            </a:xfrm>
            <a:custGeom>
              <a:avLst/>
              <a:gdLst>
                <a:gd name="connsiteX0" fmla="*/ 0 w 3981622"/>
                <a:gd name="connsiteY0" fmla="*/ 84817 h 848171"/>
                <a:gd name="connsiteX1" fmla="*/ 84817 w 3981622"/>
                <a:gd name="connsiteY1" fmla="*/ 0 h 848171"/>
                <a:gd name="connsiteX2" fmla="*/ 3896805 w 3981622"/>
                <a:gd name="connsiteY2" fmla="*/ 0 h 848171"/>
                <a:gd name="connsiteX3" fmla="*/ 3981622 w 3981622"/>
                <a:gd name="connsiteY3" fmla="*/ 84817 h 848171"/>
                <a:gd name="connsiteX4" fmla="*/ 3981622 w 3981622"/>
                <a:gd name="connsiteY4" fmla="*/ 763354 h 848171"/>
                <a:gd name="connsiteX5" fmla="*/ 3896805 w 3981622"/>
                <a:gd name="connsiteY5" fmla="*/ 848171 h 848171"/>
                <a:gd name="connsiteX6" fmla="*/ 84817 w 3981622"/>
                <a:gd name="connsiteY6" fmla="*/ 848171 h 848171"/>
                <a:gd name="connsiteX7" fmla="*/ 0 w 3981622"/>
                <a:gd name="connsiteY7" fmla="*/ 763354 h 848171"/>
                <a:gd name="connsiteX8" fmla="*/ 0 w 3981622"/>
                <a:gd name="connsiteY8" fmla="*/ 84817 h 84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81622" h="848171">
                  <a:moveTo>
                    <a:pt x="0" y="84817"/>
                  </a:moveTo>
                  <a:cubicBezTo>
                    <a:pt x="0" y="37974"/>
                    <a:pt x="37974" y="0"/>
                    <a:pt x="84817" y="0"/>
                  </a:cubicBezTo>
                  <a:lnTo>
                    <a:pt x="3896805" y="0"/>
                  </a:lnTo>
                  <a:cubicBezTo>
                    <a:pt x="3943648" y="0"/>
                    <a:pt x="3981622" y="37974"/>
                    <a:pt x="3981622" y="84817"/>
                  </a:cubicBezTo>
                  <a:lnTo>
                    <a:pt x="3981622" y="763354"/>
                  </a:lnTo>
                  <a:cubicBezTo>
                    <a:pt x="3981622" y="810197"/>
                    <a:pt x="3943648" y="848171"/>
                    <a:pt x="3896805" y="848171"/>
                  </a:cubicBezTo>
                  <a:lnTo>
                    <a:pt x="84817" y="848171"/>
                  </a:lnTo>
                  <a:cubicBezTo>
                    <a:pt x="37974" y="848171"/>
                    <a:pt x="0" y="810197"/>
                    <a:pt x="0" y="763354"/>
                  </a:cubicBezTo>
                  <a:lnTo>
                    <a:pt x="0" y="84817"/>
                  </a:lnTo>
                  <a:close/>
                </a:path>
              </a:pathLst>
            </a:custGeom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2002" tIns="162002" rIns="162002" bIns="162002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36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হাইড্রোকার্বন</a:t>
              </a:r>
              <a:endParaRPr lang="en-US" sz="36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5558008" y="1697780"/>
              <a:ext cx="1335702" cy="848171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9" name="Freeform 18"/>
            <p:cNvSpPr/>
            <p:nvPr/>
          </p:nvSpPr>
          <p:spPr>
            <a:xfrm>
              <a:off x="5706420" y="1838771"/>
              <a:ext cx="1335702" cy="848171"/>
            </a:xfrm>
            <a:custGeom>
              <a:avLst/>
              <a:gdLst>
                <a:gd name="connsiteX0" fmla="*/ 0 w 1335702"/>
                <a:gd name="connsiteY0" fmla="*/ 84817 h 848171"/>
                <a:gd name="connsiteX1" fmla="*/ 84817 w 1335702"/>
                <a:gd name="connsiteY1" fmla="*/ 0 h 848171"/>
                <a:gd name="connsiteX2" fmla="*/ 1250885 w 1335702"/>
                <a:gd name="connsiteY2" fmla="*/ 0 h 848171"/>
                <a:gd name="connsiteX3" fmla="*/ 1335702 w 1335702"/>
                <a:gd name="connsiteY3" fmla="*/ 84817 h 848171"/>
                <a:gd name="connsiteX4" fmla="*/ 1335702 w 1335702"/>
                <a:gd name="connsiteY4" fmla="*/ 763354 h 848171"/>
                <a:gd name="connsiteX5" fmla="*/ 1250885 w 1335702"/>
                <a:gd name="connsiteY5" fmla="*/ 848171 h 848171"/>
                <a:gd name="connsiteX6" fmla="*/ 84817 w 1335702"/>
                <a:gd name="connsiteY6" fmla="*/ 848171 h 848171"/>
                <a:gd name="connsiteX7" fmla="*/ 0 w 1335702"/>
                <a:gd name="connsiteY7" fmla="*/ 763354 h 848171"/>
                <a:gd name="connsiteX8" fmla="*/ 0 w 1335702"/>
                <a:gd name="connsiteY8" fmla="*/ 84817 h 84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5702" h="848171">
                  <a:moveTo>
                    <a:pt x="0" y="84817"/>
                  </a:moveTo>
                  <a:cubicBezTo>
                    <a:pt x="0" y="37974"/>
                    <a:pt x="37974" y="0"/>
                    <a:pt x="84817" y="0"/>
                  </a:cubicBezTo>
                  <a:lnTo>
                    <a:pt x="1250885" y="0"/>
                  </a:lnTo>
                  <a:cubicBezTo>
                    <a:pt x="1297728" y="0"/>
                    <a:pt x="1335702" y="37974"/>
                    <a:pt x="1335702" y="84817"/>
                  </a:cubicBezTo>
                  <a:lnTo>
                    <a:pt x="1335702" y="763354"/>
                  </a:lnTo>
                  <a:cubicBezTo>
                    <a:pt x="1335702" y="810197"/>
                    <a:pt x="1297728" y="848171"/>
                    <a:pt x="1250885" y="848171"/>
                  </a:cubicBezTo>
                  <a:lnTo>
                    <a:pt x="84817" y="848171"/>
                  </a:lnTo>
                  <a:cubicBezTo>
                    <a:pt x="37974" y="848171"/>
                    <a:pt x="0" y="810197"/>
                    <a:pt x="0" y="763354"/>
                  </a:cubicBezTo>
                  <a:lnTo>
                    <a:pt x="0" y="84817"/>
                  </a:lnTo>
                  <a:close/>
                </a:path>
              </a:pathLst>
            </a:custGeom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042" tIns="101042" rIns="101042" bIns="101042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0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অ্যালিফেটিক হাইড্রোকার্বন</a:t>
              </a:r>
              <a:endParaRPr lang="en-US" sz="20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3721417" y="2934418"/>
              <a:ext cx="1335702" cy="848171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3869828" y="3075409"/>
              <a:ext cx="1335702" cy="848171"/>
            </a:xfrm>
            <a:custGeom>
              <a:avLst/>
              <a:gdLst>
                <a:gd name="connsiteX0" fmla="*/ 0 w 1335702"/>
                <a:gd name="connsiteY0" fmla="*/ 84817 h 848171"/>
                <a:gd name="connsiteX1" fmla="*/ 84817 w 1335702"/>
                <a:gd name="connsiteY1" fmla="*/ 0 h 848171"/>
                <a:gd name="connsiteX2" fmla="*/ 1250885 w 1335702"/>
                <a:gd name="connsiteY2" fmla="*/ 0 h 848171"/>
                <a:gd name="connsiteX3" fmla="*/ 1335702 w 1335702"/>
                <a:gd name="connsiteY3" fmla="*/ 84817 h 848171"/>
                <a:gd name="connsiteX4" fmla="*/ 1335702 w 1335702"/>
                <a:gd name="connsiteY4" fmla="*/ 763354 h 848171"/>
                <a:gd name="connsiteX5" fmla="*/ 1250885 w 1335702"/>
                <a:gd name="connsiteY5" fmla="*/ 848171 h 848171"/>
                <a:gd name="connsiteX6" fmla="*/ 84817 w 1335702"/>
                <a:gd name="connsiteY6" fmla="*/ 848171 h 848171"/>
                <a:gd name="connsiteX7" fmla="*/ 0 w 1335702"/>
                <a:gd name="connsiteY7" fmla="*/ 763354 h 848171"/>
                <a:gd name="connsiteX8" fmla="*/ 0 w 1335702"/>
                <a:gd name="connsiteY8" fmla="*/ 84817 h 84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5702" h="848171">
                  <a:moveTo>
                    <a:pt x="0" y="84817"/>
                  </a:moveTo>
                  <a:cubicBezTo>
                    <a:pt x="0" y="37974"/>
                    <a:pt x="37974" y="0"/>
                    <a:pt x="84817" y="0"/>
                  </a:cubicBezTo>
                  <a:lnTo>
                    <a:pt x="1250885" y="0"/>
                  </a:lnTo>
                  <a:cubicBezTo>
                    <a:pt x="1297728" y="0"/>
                    <a:pt x="1335702" y="37974"/>
                    <a:pt x="1335702" y="84817"/>
                  </a:cubicBezTo>
                  <a:lnTo>
                    <a:pt x="1335702" y="763354"/>
                  </a:lnTo>
                  <a:cubicBezTo>
                    <a:pt x="1335702" y="810197"/>
                    <a:pt x="1297728" y="848171"/>
                    <a:pt x="1250885" y="848171"/>
                  </a:cubicBezTo>
                  <a:lnTo>
                    <a:pt x="84817" y="848171"/>
                  </a:lnTo>
                  <a:cubicBezTo>
                    <a:pt x="37974" y="848171"/>
                    <a:pt x="0" y="810197"/>
                    <a:pt x="0" y="763354"/>
                  </a:cubicBezTo>
                  <a:lnTo>
                    <a:pt x="0" y="84817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042" tIns="101042" rIns="101042" bIns="101042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0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মুক্ত শিকল হাইড্রোকার্বন</a:t>
              </a:r>
              <a:endParaRPr lang="en-US" sz="20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2497023" y="4171057"/>
              <a:ext cx="1335702" cy="848171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2645434" y="4312047"/>
              <a:ext cx="1335702" cy="848171"/>
            </a:xfrm>
            <a:custGeom>
              <a:avLst/>
              <a:gdLst>
                <a:gd name="connsiteX0" fmla="*/ 0 w 1335702"/>
                <a:gd name="connsiteY0" fmla="*/ 84817 h 848171"/>
                <a:gd name="connsiteX1" fmla="*/ 84817 w 1335702"/>
                <a:gd name="connsiteY1" fmla="*/ 0 h 848171"/>
                <a:gd name="connsiteX2" fmla="*/ 1250885 w 1335702"/>
                <a:gd name="connsiteY2" fmla="*/ 0 h 848171"/>
                <a:gd name="connsiteX3" fmla="*/ 1335702 w 1335702"/>
                <a:gd name="connsiteY3" fmla="*/ 84817 h 848171"/>
                <a:gd name="connsiteX4" fmla="*/ 1335702 w 1335702"/>
                <a:gd name="connsiteY4" fmla="*/ 763354 h 848171"/>
                <a:gd name="connsiteX5" fmla="*/ 1250885 w 1335702"/>
                <a:gd name="connsiteY5" fmla="*/ 848171 h 848171"/>
                <a:gd name="connsiteX6" fmla="*/ 84817 w 1335702"/>
                <a:gd name="connsiteY6" fmla="*/ 848171 h 848171"/>
                <a:gd name="connsiteX7" fmla="*/ 0 w 1335702"/>
                <a:gd name="connsiteY7" fmla="*/ 763354 h 848171"/>
                <a:gd name="connsiteX8" fmla="*/ 0 w 1335702"/>
                <a:gd name="connsiteY8" fmla="*/ 84817 h 84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5702" h="848171">
                  <a:moveTo>
                    <a:pt x="0" y="84817"/>
                  </a:moveTo>
                  <a:cubicBezTo>
                    <a:pt x="0" y="37974"/>
                    <a:pt x="37974" y="0"/>
                    <a:pt x="84817" y="0"/>
                  </a:cubicBezTo>
                  <a:lnTo>
                    <a:pt x="1250885" y="0"/>
                  </a:lnTo>
                  <a:cubicBezTo>
                    <a:pt x="1297728" y="0"/>
                    <a:pt x="1335702" y="37974"/>
                    <a:pt x="1335702" y="84817"/>
                  </a:cubicBezTo>
                  <a:lnTo>
                    <a:pt x="1335702" y="763354"/>
                  </a:lnTo>
                  <a:cubicBezTo>
                    <a:pt x="1335702" y="810197"/>
                    <a:pt x="1297728" y="848171"/>
                    <a:pt x="1250885" y="848171"/>
                  </a:cubicBezTo>
                  <a:lnTo>
                    <a:pt x="84817" y="848171"/>
                  </a:lnTo>
                  <a:cubicBezTo>
                    <a:pt x="37974" y="848171"/>
                    <a:pt x="0" y="810197"/>
                    <a:pt x="0" y="763354"/>
                  </a:cubicBezTo>
                  <a:lnTo>
                    <a:pt x="0" y="84817"/>
                  </a:lnTo>
                  <a:close/>
                </a:path>
              </a:pathLst>
            </a:cu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8662" tIns="108662" rIns="108662" bIns="108662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সম্পৃক্ত</a:t>
              </a:r>
              <a:r>
                <a:rPr lang="en-US" sz="22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2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হাইড্রোকার্বন</a:t>
              </a:r>
              <a:endParaRPr lang="en-US" sz="22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2497023" y="5407695"/>
              <a:ext cx="1335702" cy="848171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2645434" y="5548685"/>
              <a:ext cx="1335702" cy="848171"/>
            </a:xfrm>
            <a:custGeom>
              <a:avLst/>
              <a:gdLst>
                <a:gd name="connsiteX0" fmla="*/ 0 w 1335702"/>
                <a:gd name="connsiteY0" fmla="*/ 84817 h 848171"/>
                <a:gd name="connsiteX1" fmla="*/ 84817 w 1335702"/>
                <a:gd name="connsiteY1" fmla="*/ 0 h 848171"/>
                <a:gd name="connsiteX2" fmla="*/ 1250885 w 1335702"/>
                <a:gd name="connsiteY2" fmla="*/ 0 h 848171"/>
                <a:gd name="connsiteX3" fmla="*/ 1335702 w 1335702"/>
                <a:gd name="connsiteY3" fmla="*/ 84817 h 848171"/>
                <a:gd name="connsiteX4" fmla="*/ 1335702 w 1335702"/>
                <a:gd name="connsiteY4" fmla="*/ 763354 h 848171"/>
                <a:gd name="connsiteX5" fmla="*/ 1250885 w 1335702"/>
                <a:gd name="connsiteY5" fmla="*/ 848171 h 848171"/>
                <a:gd name="connsiteX6" fmla="*/ 84817 w 1335702"/>
                <a:gd name="connsiteY6" fmla="*/ 848171 h 848171"/>
                <a:gd name="connsiteX7" fmla="*/ 0 w 1335702"/>
                <a:gd name="connsiteY7" fmla="*/ 763354 h 848171"/>
                <a:gd name="connsiteX8" fmla="*/ 0 w 1335702"/>
                <a:gd name="connsiteY8" fmla="*/ 84817 h 84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5702" h="848171">
                  <a:moveTo>
                    <a:pt x="0" y="84817"/>
                  </a:moveTo>
                  <a:cubicBezTo>
                    <a:pt x="0" y="37974"/>
                    <a:pt x="37974" y="0"/>
                    <a:pt x="84817" y="0"/>
                  </a:cubicBezTo>
                  <a:lnTo>
                    <a:pt x="1250885" y="0"/>
                  </a:lnTo>
                  <a:cubicBezTo>
                    <a:pt x="1297728" y="0"/>
                    <a:pt x="1335702" y="37974"/>
                    <a:pt x="1335702" y="84817"/>
                  </a:cubicBezTo>
                  <a:lnTo>
                    <a:pt x="1335702" y="763354"/>
                  </a:lnTo>
                  <a:cubicBezTo>
                    <a:pt x="1335702" y="810197"/>
                    <a:pt x="1297728" y="848171"/>
                    <a:pt x="1250885" y="848171"/>
                  </a:cubicBezTo>
                  <a:lnTo>
                    <a:pt x="84817" y="848171"/>
                  </a:lnTo>
                  <a:cubicBezTo>
                    <a:pt x="37974" y="848171"/>
                    <a:pt x="0" y="810197"/>
                    <a:pt x="0" y="763354"/>
                  </a:cubicBezTo>
                  <a:lnTo>
                    <a:pt x="0" y="84817"/>
                  </a:lnTo>
                  <a:close/>
                </a:path>
              </a:pathLst>
            </a:cu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8662" tIns="108662" rIns="108662" bIns="108662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2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অ্যালকেন</a:t>
              </a:r>
              <a:endParaRPr lang="en-US" sz="22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4945811" y="4171057"/>
              <a:ext cx="1335702" cy="848171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7" name="Freeform 26"/>
            <p:cNvSpPr/>
            <p:nvPr/>
          </p:nvSpPr>
          <p:spPr>
            <a:xfrm>
              <a:off x="5094223" y="4312047"/>
              <a:ext cx="1335702" cy="848171"/>
            </a:xfrm>
            <a:custGeom>
              <a:avLst/>
              <a:gdLst>
                <a:gd name="connsiteX0" fmla="*/ 0 w 1335702"/>
                <a:gd name="connsiteY0" fmla="*/ 84817 h 848171"/>
                <a:gd name="connsiteX1" fmla="*/ 84817 w 1335702"/>
                <a:gd name="connsiteY1" fmla="*/ 0 h 848171"/>
                <a:gd name="connsiteX2" fmla="*/ 1250885 w 1335702"/>
                <a:gd name="connsiteY2" fmla="*/ 0 h 848171"/>
                <a:gd name="connsiteX3" fmla="*/ 1335702 w 1335702"/>
                <a:gd name="connsiteY3" fmla="*/ 84817 h 848171"/>
                <a:gd name="connsiteX4" fmla="*/ 1335702 w 1335702"/>
                <a:gd name="connsiteY4" fmla="*/ 763354 h 848171"/>
                <a:gd name="connsiteX5" fmla="*/ 1250885 w 1335702"/>
                <a:gd name="connsiteY5" fmla="*/ 848171 h 848171"/>
                <a:gd name="connsiteX6" fmla="*/ 84817 w 1335702"/>
                <a:gd name="connsiteY6" fmla="*/ 848171 h 848171"/>
                <a:gd name="connsiteX7" fmla="*/ 0 w 1335702"/>
                <a:gd name="connsiteY7" fmla="*/ 763354 h 848171"/>
                <a:gd name="connsiteX8" fmla="*/ 0 w 1335702"/>
                <a:gd name="connsiteY8" fmla="*/ 84817 h 84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5702" h="848171">
                  <a:moveTo>
                    <a:pt x="0" y="84817"/>
                  </a:moveTo>
                  <a:cubicBezTo>
                    <a:pt x="0" y="37974"/>
                    <a:pt x="37974" y="0"/>
                    <a:pt x="84817" y="0"/>
                  </a:cubicBezTo>
                  <a:lnTo>
                    <a:pt x="1250885" y="0"/>
                  </a:lnTo>
                  <a:cubicBezTo>
                    <a:pt x="1297728" y="0"/>
                    <a:pt x="1335702" y="37974"/>
                    <a:pt x="1335702" y="84817"/>
                  </a:cubicBezTo>
                  <a:lnTo>
                    <a:pt x="1335702" y="763354"/>
                  </a:lnTo>
                  <a:cubicBezTo>
                    <a:pt x="1335702" y="810197"/>
                    <a:pt x="1297728" y="848171"/>
                    <a:pt x="1250885" y="848171"/>
                  </a:cubicBezTo>
                  <a:lnTo>
                    <a:pt x="84817" y="848171"/>
                  </a:lnTo>
                  <a:cubicBezTo>
                    <a:pt x="37974" y="848171"/>
                    <a:pt x="0" y="810197"/>
                    <a:pt x="0" y="763354"/>
                  </a:cubicBezTo>
                  <a:lnTo>
                    <a:pt x="0" y="84817"/>
                  </a:lnTo>
                  <a:close/>
                </a:path>
              </a:pathLst>
            </a:cu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8662" tIns="108662" rIns="108662" bIns="108662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2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</a:t>
              </a:r>
              <a:r>
                <a:rPr lang="en-US" sz="22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সম্পৃক্ত</a:t>
              </a:r>
              <a:r>
                <a:rPr lang="en-US" sz="22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2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হাইড্রোকার্বন</a:t>
              </a:r>
              <a:endParaRPr lang="en-US" sz="22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4129548" y="5407695"/>
              <a:ext cx="1335702" cy="848171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9" name="Freeform 28"/>
            <p:cNvSpPr/>
            <p:nvPr/>
          </p:nvSpPr>
          <p:spPr>
            <a:xfrm>
              <a:off x="4277960" y="5548685"/>
              <a:ext cx="1335702" cy="848171"/>
            </a:xfrm>
            <a:custGeom>
              <a:avLst/>
              <a:gdLst>
                <a:gd name="connsiteX0" fmla="*/ 0 w 1335702"/>
                <a:gd name="connsiteY0" fmla="*/ 84817 h 848171"/>
                <a:gd name="connsiteX1" fmla="*/ 84817 w 1335702"/>
                <a:gd name="connsiteY1" fmla="*/ 0 h 848171"/>
                <a:gd name="connsiteX2" fmla="*/ 1250885 w 1335702"/>
                <a:gd name="connsiteY2" fmla="*/ 0 h 848171"/>
                <a:gd name="connsiteX3" fmla="*/ 1335702 w 1335702"/>
                <a:gd name="connsiteY3" fmla="*/ 84817 h 848171"/>
                <a:gd name="connsiteX4" fmla="*/ 1335702 w 1335702"/>
                <a:gd name="connsiteY4" fmla="*/ 763354 h 848171"/>
                <a:gd name="connsiteX5" fmla="*/ 1250885 w 1335702"/>
                <a:gd name="connsiteY5" fmla="*/ 848171 h 848171"/>
                <a:gd name="connsiteX6" fmla="*/ 84817 w 1335702"/>
                <a:gd name="connsiteY6" fmla="*/ 848171 h 848171"/>
                <a:gd name="connsiteX7" fmla="*/ 0 w 1335702"/>
                <a:gd name="connsiteY7" fmla="*/ 763354 h 848171"/>
                <a:gd name="connsiteX8" fmla="*/ 0 w 1335702"/>
                <a:gd name="connsiteY8" fmla="*/ 84817 h 84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5702" h="848171">
                  <a:moveTo>
                    <a:pt x="0" y="84817"/>
                  </a:moveTo>
                  <a:cubicBezTo>
                    <a:pt x="0" y="37974"/>
                    <a:pt x="37974" y="0"/>
                    <a:pt x="84817" y="0"/>
                  </a:cubicBezTo>
                  <a:lnTo>
                    <a:pt x="1250885" y="0"/>
                  </a:lnTo>
                  <a:cubicBezTo>
                    <a:pt x="1297728" y="0"/>
                    <a:pt x="1335702" y="37974"/>
                    <a:pt x="1335702" y="84817"/>
                  </a:cubicBezTo>
                  <a:lnTo>
                    <a:pt x="1335702" y="763354"/>
                  </a:lnTo>
                  <a:cubicBezTo>
                    <a:pt x="1335702" y="810197"/>
                    <a:pt x="1297728" y="848171"/>
                    <a:pt x="1250885" y="848171"/>
                  </a:cubicBezTo>
                  <a:lnTo>
                    <a:pt x="84817" y="848171"/>
                  </a:lnTo>
                  <a:cubicBezTo>
                    <a:pt x="37974" y="848171"/>
                    <a:pt x="0" y="810197"/>
                    <a:pt x="0" y="763354"/>
                  </a:cubicBezTo>
                  <a:lnTo>
                    <a:pt x="0" y="84817"/>
                  </a:lnTo>
                  <a:close/>
                </a:path>
              </a:pathLst>
            </a:cu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8662" tIns="108662" rIns="108662" bIns="108662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2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অ্যালকিন</a:t>
              </a:r>
              <a:endParaRPr lang="en-US" sz="2200" kern="1200" dirty="0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5762074" y="5407695"/>
              <a:ext cx="1335702" cy="848171"/>
            </a:xfrm>
            <a:prstGeom prst="roundRect">
              <a:avLst>
                <a:gd name="adj" fmla="val 10000"/>
              </a:avLst>
            </a:prstGeom>
            <a:solidFill>
              <a:srgbClr val="FF0000"/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5910485" y="5548685"/>
              <a:ext cx="1335702" cy="848171"/>
            </a:xfrm>
            <a:custGeom>
              <a:avLst/>
              <a:gdLst>
                <a:gd name="connsiteX0" fmla="*/ 0 w 1335702"/>
                <a:gd name="connsiteY0" fmla="*/ 84817 h 848171"/>
                <a:gd name="connsiteX1" fmla="*/ 84817 w 1335702"/>
                <a:gd name="connsiteY1" fmla="*/ 0 h 848171"/>
                <a:gd name="connsiteX2" fmla="*/ 1250885 w 1335702"/>
                <a:gd name="connsiteY2" fmla="*/ 0 h 848171"/>
                <a:gd name="connsiteX3" fmla="*/ 1335702 w 1335702"/>
                <a:gd name="connsiteY3" fmla="*/ 84817 h 848171"/>
                <a:gd name="connsiteX4" fmla="*/ 1335702 w 1335702"/>
                <a:gd name="connsiteY4" fmla="*/ 763354 h 848171"/>
                <a:gd name="connsiteX5" fmla="*/ 1250885 w 1335702"/>
                <a:gd name="connsiteY5" fmla="*/ 848171 h 848171"/>
                <a:gd name="connsiteX6" fmla="*/ 84817 w 1335702"/>
                <a:gd name="connsiteY6" fmla="*/ 848171 h 848171"/>
                <a:gd name="connsiteX7" fmla="*/ 0 w 1335702"/>
                <a:gd name="connsiteY7" fmla="*/ 763354 h 848171"/>
                <a:gd name="connsiteX8" fmla="*/ 0 w 1335702"/>
                <a:gd name="connsiteY8" fmla="*/ 84817 h 84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5702" h="848171">
                  <a:moveTo>
                    <a:pt x="0" y="84817"/>
                  </a:moveTo>
                  <a:cubicBezTo>
                    <a:pt x="0" y="37974"/>
                    <a:pt x="37974" y="0"/>
                    <a:pt x="84817" y="0"/>
                  </a:cubicBezTo>
                  <a:lnTo>
                    <a:pt x="1250885" y="0"/>
                  </a:lnTo>
                  <a:cubicBezTo>
                    <a:pt x="1297728" y="0"/>
                    <a:pt x="1335702" y="37974"/>
                    <a:pt x="1335702" y="84817"/>
                  </a:cubicBezTo>
                  <a:lnTo>
                    <a:pt x="1335702" y="763354"/>
                  </a:lnTo>
                  <a:cubicBezTo>
                    <a:pt x="1335702" y="810197"/>
                    <a:pt x="1297728" y="848171"/>
                    <a:pt x="1250885" y="848171"/>
                  </a:cubicBezTo>
                  <a:lnTo>
                    <a:pt x="84817" y="848171"/>
                  </a:lnTo>
                  <a:cubicBezTo>
                    <a:pt x="37974" y="848171"/>
                    <a:pt x="0" y="810197"/>
                    <a:pt x="0" y="763354"/>
                  </a:cubicBezTo>
                  <a:lnTo>
                    <a:pt x="0" y="84817"/>
                  </a:lnTo>
                  <a:close/>
                </a:path>
              </a:pathLst>
            </a:cu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8662" tIns="108662" rIns="108662" bIns="108662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2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অ্যালকাইন</a:t>
              </a:r>
              <a:endParaRPr lang="en-US" sz="2200" kern="1200" dirty="0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7394599" y="2934418"/>
              <a:ext cx="1335702" cy="848171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543011" y="3075409"/>
              <a:ext cx="1335702" cy="848171"/>
            </a:xfrm>
            <a:custGeom>
              <a:avLst/>
              <a:gdLst>
                <a:gd name="connsiteX0" fmla="*/ 0 w 1335702"/>
                <a:gd name="connsiteY0" fmla="*/ 84817 h 848171"/>
                <a:gd name="connsiteX1" fmla="*/ 84817 w 1335702"/>
                <a:gd name="connsiteY1" fmla="*/ 0 h 848171"/>
                <a:gd name="connsiteX2" fmla="*/ 1250885 w 1335702"/>
                <a:gd name="connsiteY2" fmla="*/ 0 h 848171"/>
                <a:gd name="connsiteX3" fmla="*/ 1335702 w 1335702"/>
                <a:gd name="connsiteY3" fmla="*/ 84817 h 848171"/>
                <a:gd name="connsiteX4" fmla="*/ 1335702 w 1335702"/>
                <a:gd name="connsiteY4" fmla="*/ 763354 h 848171"/>
                <a:gd name="connsiteX5" fmla="*/ 1250885 w 1335702"/>
                <a:gd name="connsiteY5" fmla="*/ 848171 h 848171"/>
                <a:gd name="connsiteX6" fmla="*/ 84817 w 1335702"/>
                <a:gd name="connsiteY6" fmla="*/ 848171 h 848171"/>
                <a:gd name="connsiteX7" fmla="*/ 0 w 1335702"/>
                <a:gd name="connsiteY7" fmla="*/ 763354 h 848171"/>
                <a:gd name="connsiteX8" fmla="*/ 0 w 1335702"/>
                <a:gd name="connsiteY8" fmla="*/ 84817 h 84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5702" h="848171">
                  <a:moveTo>
                    <a:pt x="0" y="84817"/>
                  </a:moveTo>
                  <a:cubicBezTo>
                    <a:pt x="0" y="37974"/>
                    <a:pt x="37974" y="0"/>
                    <a:pt x="84817" y="0"/>
                  </a:cubicBezTo>
                  <a:lnTo>
                    <a:pt x="1250885" y="0"/>
                  </a:lnTo>
                  <a:cubicBezTo>
                    <a:pt x="1297728" y="0"/>
                    <a:pt x="1335702" y="37974"/>
                    <a:pt x="1335702" y="84817"/>
                  </a:cubicBezTo>
                  <a:lnTo>
                    <a:pt x="1335702" y="763354"/>
                  </a:lnTo>
                  <a:cubicBezTo>
                    <a:pt x="1335702" y="810197"/>
                    <a:pt x="1297728" y="848171"/>
                    <a:pt x="1250885" y="848171"/>
                  </a:cubicBezTo>
                  <a:lnTo>
                    <a:pt x="84817" y="848171"/>
                  </a:lnTo>
                  <a:cubicBezTo>
                    <a:pt x="37974" y="848171"/>
                    <a:pt x="0" y="810197"/>
                    <a:pt x="0" y="763354"/>
                  </a:cubicBezTo>
                  <a:lnTo>
                    <a:pt x="0" y="84817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042" tIns="101042" rIns="101042" bIns="101042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0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বদ্ধ শিকল হাইড্রোকার্বন</a:t>
              </a:r>
              <a:endParaRPr lang="en-US" sz="20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6578337" y="4171057"/>
              <a:ext cx="1335702" cy="848171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6726748" y="4312047"/>
              <a:ext cx="1335702" cy="848171"/>
            </a:xfrm>
            <a:custGeom>
              <a:avLst/>
              <a:gdLst>
                <a:gd name="connsiteX0" fmla="*/ 0 w 1335702"/>
                <a:gd name="connsiteY0" fmla="*/ 84817 h 848171"/>
                <a:gd name="connsiteX1" fmla="*/ 84817 w 1335702"/>
                <a:gd name="connsiteY1" fmla="*/ 0 h 848171"/>
                <a:gd name="connsiteX2" fmla="*/ 1250885 w 1335702"/>
                <a:gd name="connsiteY2" fmla="*/ 0 h 848171"/>
                <a:gd name="connsiteX3" fmla="*/ 1335702 w 1335702"/>
                <a:gd name="connsiteY3" fmla="*/ 84817 h 848171"/>
                <a:gd name="connsiteX4" fmla="*/ 1335702 w 1335702"/>
                <a:gd name="connsiteY4" fmla="*/ 763354 h 848171"/>
                <a:gd name="connsiteX5" fmla="*/ 1250885 w 1335702"/>
                <a:gd name="connsiteY5" fmla="*/ 848171 h 848171"/>
                <a:gd name="connsiteX6" fmla="*/ 84817 w 1335702"/>
                <a:gd name="connsiteY6" fmla="*/ 848171 h 848171"/>
                <a:gd name="connsiteX7" fmla="*/ 0 w 1335702"/>
                <a:gd name="connsiteY7" fmla="*/ 763354 h 848171"/>
                <a:gd name="connsiteX8" fmla="*/ 0 w 1335702"/>
                <a:gd name="connsiteY8" fmla="*/ 84817 h 84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5702" h="848171">
                  <a:moveTo>
                    <a:pt x="0" y="84817"/>
                  </a:moveTo>
                  <a:cubicBezTo>
                    <a:pt x="0" y="37974"/>
                    <a:pt x="37974" y="0"/>
                    <a:pt x="84817" y="0"/>
                  </a:cubicBezTo>
                  <a:lnTo>
                    <a:pt x="1250885" y="0"/>
                  </a:lnTo>
                  <a:cubicBezTo>
                    <a:pt x="1297728" y="0"/>
                    <a:pt x="1335702" y="37974"/>
                    <a:pt x="1335702" y="84817"/>
                  </a:cubicBezTo>
                  <a:lnTo>
                    <a:pt x="1335702" y="763354"/>
                  </a:lnTo>
                  <a:cubicBezTo>
                    <a:pt x="1335702" y="810197"/>
                    <a:pt x="1297728" y="848171"/>
                    <a:pt x="1250885" y="848171"/>
                  </a:cubicBezTo>
                  <a:lnTo>
                    <a:pt x="84817" y="848171"/>
                  </a:lnTo>
                  <a:cubicBezTo>
                    <a:pt x="37974" y="848171"/>
                    <a:pt x="0" y="810197"/>
                    <a:pt x="0" y="763354"/>
                  </a:cubicBezTo>
                  <a:lnTo>
                    <a:pt x="0" y="84817"/>
                  </a:lnTo>
                  <a:close/>
                </a:path>
              </a:pathLst>
            </a:cu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042" tIns="101042" rIns="101042" bIns="101042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সম্পৃক্ত</a:t>
              </a:r>
              <a:r>
                <a:rPr lang="en-US" sz="20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0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বদ্ধ শিকল হাইড্রোকার্বন</a:t>
              </a:r>
              <a:endParaRPr lang="en-US" sz="20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8210862" y="4171057"/>
              <a:ext cx="1335702" cy="848171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7" name="Freeform 36"/>
            <p:cNvSpPr/>
            <p:nvPr/>
          </p:nvSpPr>
          <p:spPr>
            <a:xfrm>
              <a:off x="8359273" y="4312047"/>
              <a:ext cx="1335702" cy="848171"/>
            </a:xfrm>
            <a:custGeom>
              <a:avLst/>
              <a:gdLst>
                <a:gd name="connsiteX0" fmla="*/ 0 w 1335702"/>
                <a:gd name="connsiteY0" fmla="*/ 84817 h 848171"/>
                <a:gd name="connsiteX1" fmla="*/ 84817 w 1335702"/>
                <a:gd name="connsiteY1" fmla="*/ 0 h 848171"/>
                <a:gd name="connsiteX2" fmla="*/ 1250885 w 1335702"/>
                <a:gd name="connsiteY2" fmla="*/ 0 h 848171"/>
                <a:gd name="connsiteX3" fmla="*/ 1335702 w 1335702"/>
                <a:gd name="connsiteY3" fmla="*/ 84817 h 848171"/>
                <a:gd name="connsiteX4" fmla="*/ 1335702 w 1335702"/>
                <a:gd name="connsiteY4" fmla="*/ 763354 h 848171"/>
                <a:gd name="connsiteX5" fmla="*/ 1250885 w 1335702"/>
                <a:gd name="connsiteY5" fmla="*/ 848171 h 848171"/>
                <a:gd name="connsiteX6" fmla="*/ 84817 w 1335702"/>
                <a:gd name="connsiteY6" fmla="*/ 848171 h 848171"/>
                <a:gd name="connsiteX7" fmla="*/ 0 w 1335702"/>
                <a:gd name="connsiteY7" fmla="*/ 763354 h 848171"/>
                <a:gd name="connsiteX8" fmla="*/ 0 w 1335702"/>
                <a:gd name="connsiteY8" fmla="*/ 84817 h 84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5702" h="848171">
                  <a:moveTo>
                    <a:pt x="0" y="84817"/>
                  </a:moveTo>
                  <a:cubicBezTo>
                    <a:pt x="0" y="37974"/>
                    <a:pt x="37974" y="0"/>
                    <a:pt x="84817" y="0"/>
                  </a:cubicBezTo>
                  <a:lnTo>
                    <a:pt x="1250885" y="0"/>
                  </a:lnTo>
                  <a:cubicBezTo>
                    <a:pt x="1297728" y="0"/>
                    <a:pt x="1335702" y="37974"/>
                    <a:pt x="1335702" y="84817"/>
                  </a:cubicBezTo>
                  <a:lnTo>
                    <a:pt x="1335702" y="763354"/>
                  </a:lnTo>
                  <a:cubicBezTo>
                    <a:pt x="1335702" y="810197"/>
                    <a:pt x="1297728" y="848171"/>
                    <a:pt x="1250885" y="848171"/>
                  </a:cubicBezTo>
                  <a:lnTo>
                    <a:pt x="84817" y="848171"/>
                  </a:lnTo>
                  <a:cubicBezTo>
                    <a:pt x="37974" y="848171"/>
                    <a:pt x="0" y="810197"/>
                    <a:pt x="0" y="763354"/>
                  </a:cubicBezTo>
                  <a:lnTo>
                    <a:pt x="0" y="84817"/>
                  </a:lnTo>
                  <a:close/>
                </a:path>
              </a:pathLst>
            </a:cu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042" tIns="101042" rIns="101042" bIns="101042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অসম্পৃক্ত</a:t>
              </a:r>
              <a:r>
                <a:rPr lang="en-US" sz="20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0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বদ্ধ শিকল  হাইড্রোকার্বন</a:t>
              </a:r>
              <a:endParaRPr lang="en-US" sz="20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7190534" y="1697780"/>
              <a:ext cx="1335702" cy="848171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9" name="Freeform 38"/>
            <p:cNvSpPr/>
            <p:nvPr/>
          </p:nvSpPr>
          <p:spPr>
            <a:xfrm>
              <a:off x="7338945" y="1838771"/>
              <a:ext cx="1335702" cy="848171"/>
            </a:xfrm>
            <a:custGeom>
              <a:avLst/>
              <a:gdLst>
                <a:gd name="connsiteX0" fmla="*/ 0 w 1335702"/>
                <a:gd name="connsiteY0" fmla="*/ 84817 h 848171"/>
                <a:gd name="connsiteX1" fmla="*/ 84817 w 1335702"/>
                <a:gd name="connsiteY1" fmla="*/ 0 h 848171"/>
                <a:gd name="connsiteX2" fmla="*/ 1250885 w 1335702"/>
                <a:gd name="connsiteY2" fmla="*/ 0 h 848171"/>
                <a:gd name="connsiteX3" fmla="*/ 1335702 w 1335702"/>
                <a:gd name="connsiteY3" fmla="*/ 84817 h 848171"/>
                <a:gd name="connsiteX4" fmla="*/ 1335702 w 1335702"/>
                <a:gd name="connsiteY4" fmla="*/ 763354 h 848171"/>
                <a:gd name="connsiteX5" fmla="*/ 1250885 w 1335702"/>
                <a:gd name="connsiteY5" fmla="*/ 848171 h 848171"/>
                <a:gd name="connsiteX6" fmla="*/ 84817 w 1335702"/>
                <a:gd name="connsiteY6" fmla="*/ 848171 h 848171"/>
                <a:gd name="connsiteX7" fmla="*/ 0 w 1335702"/>
                <a:gd name="connsiteY7" fmla="*/ 763354 h 848171"/>
                <a:gd name="connsiteX8" fmla="*/ 0 w 1335702"/>
                <a:gd name="connsiteY8" fmla="*/ 84817 h 84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5702" h="848171">
                  <a:moveTo>
                    <a:pt x="0" y="84817"/>
                  </a:moveTo>
                  <a:cubicBezTo>
                    <a:pt x="0" y="37974"/>
                    <a:pt x="37974" y="0"/>
                    <a:pt x="84817" y="0"/>
                  </a:cubicBezTo>
                  <a:lnTo>
                    <a:pt x="1250885" y="0"/>
                  </a:lnTo>
                  <a:cubicBezTo>
                    <a:pt x="1297728" y="0"/>
                    <a:pt x="1335702" y="37974"/>
                    <a:pt x="1335702" y="84817"/>
                  </a:cubicBezTo>
                  <a:lnTo>
                    <a:pt x="1335702" y="763354"/>
                  </a:lnTo>
                  <a:cubicBezTo>
                    <a:pt x="1335702" y="810197"/>
                    <a:pt x="1297728" y="848171"/>
                    <a:pt x="1250885" y="848171"/>
                  </a:cubicBezTo>
                  <a:lnTo>
                    <a:pt x="84817" y="848171"/>
                  </a:lnTo>
                  <a:cubicBezTo>
                    <a:pt x="37974" y="848171"/>
                    <a:pt x="0" y="810197"/>
                    <a:pt x="0" y="763354"/>
                  </a:cubicBezTo>
                  <a:lnTo>
                    <a:pt x="0" y="84817"/>
                  </a:lnTo>
                  <a:close/>
                </a:path>
              </a:pathLst>
            </a:custGeom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042" tIns="101042" rIns="101042" bIns="101042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0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অ্যারোমেটিক হাইড্রোকার্বন</a:t>
              </a:r>
              <a:endParaRPr lang="en-US" sz="20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546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57200"/>
            <a:ext cx="1097280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01.</a:t>
            </a:r>
            <a:r>
              <a:rPr lang="bn-IN" sz="4000" dirty="0" smtClean="0">
                <a:solidFill>
                  <a:schemeClr val="bg2">
                    <a:lumMod val="10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 অ্যালিফেটিক হাইড্রোকার্বন কত প্রকার ?</a:t>
            </a:r>
          </a:p>
          <a:p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a)</a:t>
            </a:r>
            <a:r>
              <a:rPr lang="bn-IN" sz="4000" dirty="0" smtClean="0">
                <a:solidFill>
                  <a:schemeClr val="bg2">
                    <a:lumMod val="10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chemeClr val="bg2">
                    <a:lumMod val="10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২ প্রকার 	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b)</a:t>
            </a:r>
            <a:r>
              <a:rPr lang="bn-IN" sz="4000" dirty="0" smtClean="0">
                <a:solidFill>
                  <a:schemeClr val="bg2">
                    <a:lumMod val="10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chemeClr val="bg2">
                    <a:lumMod val="10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৩ প্রকার  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c)</a:t>
            </a:r>
            <a:r>
              <a:rPr lang="bn-IN" sz="4000" dirty="0" smtClean="0">
                <a:solidFill>
                  <a:schemeClr val="bg2">
                    <a:lumMod val="10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chemeClr val="bg2">
                    <a:lumMod val="10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৪ প্রকার 	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d)</a:t>
            </a:r>
            <a:r>
              <a:rPr lang="bn-IN" sz="4000" dirty="0" smtClean="0">
                <a:solidFill>
                  <a:schemeClr val="bg2">
                    <a:lumMod val="10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chemeClr val="bg2">
                    <a:lumMod val="10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৫ </a:t>
            </a:r>
            <a:r>
              <a:rPr lang="bn-IN" sz="4000" dirty="0" smtClean="0">
                <a:solidFill>
                  <a:schemeClr val="bg2">
                    <a:lumMod val="10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প্রকার</a:t>
            </a:r>
          </a:p>
          <a:p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02.</a:t>
            </a:r>
            <a:r>
              <a:rPr lang="bn-IN" sz="4000" dirty="0" smtClean="0">
                <a:solidFill>
                  <a:schemeClr val="bg2">
                    <a:lumMod val="10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 বদ্ধ শিকল হাইড্রোকার্বন </a:t>
            </a:r>
            <a:r>
              <a:rPr lang="bn-IN" sz="4000" dirty="0">
                <a:solidFill>
                  <a:schemeClr val="bg2">
                    <a:lumMod val="10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কত </a:t>
            </a:r>
            <a:r>
              <a:rPr lang="bn-IN" sz="4000" dirty="0" smtClean="0">
                <a:solidFill>
                  <a:schemeClr val="bg2">
                    <a:lumMod val="10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প্রকার </a:t>
            </a:r>
            <a:r>
              <a:rPr lang="bn-IN" sz="4000" dirty="0">
                <a:solidFill>
                  <a:schemeClr val="bg2">
                    <a:lumMod val="10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?</a:t>
            </a:r>
          </a:p>
          <a:p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a)</a:t>
            </a:r>
            <a:r>
              <a:rPr lang="bn-IN" sz="4000" dirty="0" smtClean="0">
                <a:solidFill>
                  <a:schemeClr val="bg2">
                    <a:lumMod val="10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 ২ প্রকার 	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b)</a:t>
            </a:r>
            <a:r>
              <a:rPr lang="bn-IN" sz="4000" dirty="0" smtClean="0">
                <a:solidFill>
                  <a:schemeClr val="bg2">
                    <a:lumMod val="10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 ৩ প্রকার  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c)</a:t>
            </a:r>
            <a:r>
              <a:rPr lang="bn-IN" sz="4000" dirty="0" smtClean="0">
                <a:solidFill>
                  <a:schemeClr val="bg2">
                    <a:lumMod val="10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 ৪ প্রকার 	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d)</a:t>
            </a:r>
            <a:r>
              <a:rPr lang="bn-IN" sz="4000" dirty="0" smtClean="0">
                <a:solidFill>
                  <a:schemeClr val="bg2">
                    <a:lumMod val="10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 ৫ প্রকার</a:t>
            </a:r>
          </a:p>
          <a:p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03.</a:t>
            </a:r>
            <a:r>
              <a:rPr lang="bn-IN" sz="4000" dirty="0" smtClean="0">
                <a:solidFill>
                  <a:schemeClr val="bg2">
                    <a:lumMod val="10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chemeClr val="bg2">
                    <a:lumMod val="10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কোনটি মুক্ত শিকল হাইড্রোকার্বন ?</a:t>
            </a:r>
            <a:endParaRPr lang="en-US" sz="4000" dirty="0">
              <a:solidFill>
                <a:schemeClr val="bg2">
                  <a:lumMod val="10000"/>
                </a:schemeClr>
              </a:solidFill>
              <a:latin typeface="Agency FB" panose="020B0503020202020204" pitchFamily="34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a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) 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C</a:t>
            </a:r>
            <a:r>
              <a:rPr lang="en-US" sz="4000" baseline="-25000" dirty="0" smtClean="0">
                <a:solidFill>
                  <a:schemeClr val="bg2">
                    <a:lumMod val="10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2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H</a:t>
            </a:r>
            <a:r>
              <a:rPr lang="en-US" sz="4000" baseline="-25000" dirty="0" smtClean="0">
                <a:solidFill>
                  <a:schemeClr val="bg2">
                    <a:lumMod val="10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6</a:t>
            </a:r>
            <a:r>
              <a:rPr lang="bn-IN" sz="4000" dirty="0" smtClean="0">
                <a:solidFill>
                  <a:schemeClr val="bg2">
                    <a:lumMod val="10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 	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b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) 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C</a:t>
            </a:r>
            <a:r>
              <a:rPr lang="en-US" sz="4000" baseline="-25000" dirty="0" smtClean="0">
                <a:solidFill>
                  <a:schemeClr val="bg2">
                    <a:lumMod val="10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3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H</a:t>
            </a:r>
            <a:r>
              <a:rPr lang="en-US" sz="4000" baseline="-25000" dirty="0" smtClean="0">
                <a:solidFill>
                  <a:schemeClr val="bg2">
                    <a:lumMod val="10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4</a:t>
            </a:r>
            <a:r>
              <a:rPr lang="bn-IN" sz="4000" dirty="0" smtClean="0">
                <a:solidFill>
                  <a:schemeClr val="bg2">
                    <a:lumMod val="10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 	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c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) 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C</a:t>
            </a:r>
            <a:r>
              <a:rPr lang="en-US" sz="4000" baseline="-25000" dirty="0" smtClean="0">
                <a:solidFill>
                  <a:schemeClr val="bg2">
                    <a:lumMod val="10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3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H</a:t>
            </a:r>
            <a:r>
              <a:rPr lang="en-US" sz="4000" baseline="-25000" dirty="0" smtClean="0">
                <a:solidFill>
                  <a:schemeClr val="bg2">
                    <a:lumMod val="10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6</a:t>
            </a:r>
            <a:endParaRPr lang="en-US" sz="4000" baseline="-25000" dirty="0">
              <a:solidFill>
                <a:schemeClr val="bg2">
                  <a:lumMod val="10000"/>
                </a:schemeClr>
              </a:solidFill>
              <a:latin typeface="Agency FB" panose="020B0503020202020204" pitchFamily="34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495298" y="3128962"/>
            <a:ext cx="561975" cy="628650"/>
          </a:xfrm>
          <a:prstGeom prst="ellipse">
            <a:avLst/>
          </a:prstGeom>
          <a:solidFill>
            <a:srgbClr val="00B0F0">
              <a:alpha val="5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95298" y="4338339"/>
            <a:ext cx="561975" cy="628650"/>
          </a:xfrm>
          <a:prstGeom prst="ellipse">
            <a:avLst/>
          </a:prstGeom>
          <a:solidFill>
            <a:srgbClr val="00B0F0">
              <a:alpha val="5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95298" y="5547716"/>
            <a:ext cx="561975" cy="628650"/>
          </a:xfrm>
          <a:prstGeom prst="ellipse">
            <a:avLst/>
          </a:prstGeom>
          <a:solidFill>
            <a:srgbClr val="00B0F0">
              <a:alpha val="5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9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4831" y="366623"/>
            <a:ext cx="1108233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হাইড্রোকার্বন </a:t>
            </a:r>
            <a:r>
              <a:rPr lang="en-US" sz="4000" dirty="0" smtClean="0">
                <a:solidFill>
                  <a:srgbClr val="FF0000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(Hydrocarbons)</a:t>
            </a:r>
            <a:endParaRPr lang="en-US" sz="40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solidFill>
                  <a:srgbClr val="FF0000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সম্পৃক্ত </a:t>
            </a:r>
            <a:r>
              <a:rPr lang="bn-IN" sz="3200" dirty="0" smtClean="0">
                <a:solidFill>
                  <a:srgbClr val="FF0000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বদ্ধ </a:t>
            </a:r>
            <a:r>
              <a:rPr lang="bn-IN" sz="3200" dirty="0">
                <a:solidFill>
                  <a:srgbClr val="FF0000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শিকল হাইড্রোকার্বন</a:t>
            </a:r>
          </a:p>
          <a:p>
            <a:r>
              <a:rPr lang="bn-IN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 যে সকল বদ্ধ </a:t>
            </a:r>
            <a:r>
              <a:rPr lang="bn-IN" sz="3200" dirty="0">
                <a:latin typeface="Agency FB" panose="020B0503020202020204" pitchFamily="34" charset="0"/>
                <a:cs typeface="NikoshBAN" panose="02000000000000000000" pitchFamily="2" charset="0"/>
              </a:rPr>
              <a:t>শিকল </a:t>
            </a:r>
            <a:r>
              <a:rPr lang="bn-IN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হাইড্রোকার্বনের কার্বন শিকলের দুই প্রান্তের কার্বন পরস্পর যুক্ত হয়ে একটি বলয় বা চক্র গঠন করে।</a:t>
            </a:r>
            <a:r>
              <a:rPr lang="en-US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যেখানে শুধু </a:t>
            </a:r>
            <a:r>
              <a:rPr lang="bn-IN" sz="3200" dirty="0">
                <a:latin typeface="Agency FB" panose="020B0503020202020204" pitchFamily="34" charset="0"/>
                <a:cs typeface="NikoshBAN" panose="02000000000000000000" pitchFamily="2" charset="0"/>
              </a:rPr>
              <a:t>কার্বন-কার্বন একক বন্ধন </a:t>
            </a:r>
            <a:r>
              <a:rPr lang="en-US" sz="3200" dirty="0">
                <a:latin typeface="Agency FB" panose="020B0503020202020204" pitchFamily="34" charset="0"/>
                <a:cs typeface="NikoshBAN" panose="02000000000000000000" pitchFamily="2" charset="0"/>
              </a:rPr>
              <a:t>(</a:t>
            </a:r>
            <a:r>
              <a:rPr lang="en-US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C-C)</a:t>
            </a:r>
            <a:r>
              <a:rPr lang="bn-IN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 থাকে তাকে </a:t>
            </a:r>
            <a:r>
              <a:rPr lang="bn-IN" sz="3200" dirty="0">
                <a:latin typeface="Agency FB" panose="020B0503020202020204" pitchFamily="34" charset="0"/>
                <a:cs typeface="NikoshBAN" panose="02000000000000000000" pitchFamily="2" charset="0"/>
              </a:rPr>
              <a:t>সম্পৃক্ত বদ্ধ শিকল </a:t>
            </a:r>
            <a:r>
              <a:rPr lang="bn-IN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হাইড্রোকার্বন বলে। যেমন- </a:t>
            </a:r>
          </a:p>
          <a:p>
            <a:r>
              <a:rPr lang="bn-IN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সাইক্লোপ্রোপেন</a:t>
            </a:r>
            <a:r>
              <a:rPr lang="en-US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Agency FB" panose="020B0503020202020204" pitchFamily="34" charset="0"/>
                <a:cs typeface="NikoshBAN" panose="02000000000000000000" pitchFamily="2" charset="0"/>
              </a:rPr>
              <a:t>(</a:t>
            </a:r>
            <a:r>
              <a:rPr lang="en-US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C</a:t>
            </a:r>
            <a:r>
              <a:rPr lang="en-US" sz="3200" baseline="-250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3</a:t>
            </a:r>
            <a:r>
              <a:rPr lang="en-US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H</a:t>
            </a:r>
            <a:r>
              <a:rPr lang="en-US" sz="3200" baseline="-250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6</a:t>
            </a:r>
            <a:r>
              <a:rPr lang="en-US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)</a:t>
            </a:r>
            <a:r>
              <a:rPr lang="bn-IN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, সাইক্লোবিউটেন</a:t>
            </a:r>
            <a:r>
              <a:rPr lang="en-US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Agency FB" panose="020B0503020202020204" pitchFamily="34" charset="0"/>
                <a:cs typeface="NikoshBAN" panose="02000000000000000000" pitchFamily="2" charset="0"/>
              </a:rPr>
              <a:t>(</a:t>
            </a:r>
            <a:r>
              <a:rPr lang="en-US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C</a:t>
            </a:r>
            <a:r>
              <a:rPr lang="en-US" sz="3200" baseline="-250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4</a:t>
            </a:r>
            <a:r>
              <a:rPr lang="en-US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H</a:t>
            </a:r>
            <a:r>
              <a:rPr lang="en-US" sz="3200" baseline="-250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8</a:t>
            </a:r>
            <a:r>
              <a:rPr lang="en-US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)</a:t>
            </a:r>
            <a:r>
              <a:rPr lang="bn-IN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,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09599" y="457200"/>
            <a:ext cx="10972800" cy="5939656"/>
            <a:chOff x="2497023" y="257384"/>
            <a:chExt cx="7197952" cy="6139472"/>
          </a:xfrm>
        </p:grpSpPr>
        <p:sp>
          <p:nvSpPr>
            <p:cNvPr id="5" name="Freeform 4"/>
            <p:cNvSpPr/>
            <p:nvPr/>
          </p:nvSpPr>
          <p:spPr>
            <a:xfrm>
              <a:off x="7042122" y="1309314"/>
              <a:ext cx="816262" cy="38846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64728"/>
                  </a:lnTo>
                  <a:lnTo>
                    <a:pt x="816262" y="264728"/>
                  </a:lnTo>
                  <a:lnTo>
                    <a:pt x="816262" y="388466"/>
                  </a:lnTo>
                </a:path>
              </a:pathLst>
            </a:custGeom>
            <a:noFill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Freeform 5"/>
            <p:cNvSpPr/>
            <p:nvPr/>
          </p:nvSpPr>
          <p:spPr>
            <a:xfrm>
              <a:off x="8062451" y="3782590"/>
              <a:ext cx="816262" cy="38846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64728"/>
                  </a:lnTo>
                  <a:lnTo>
                    <a:pt x="816262" y="264728"/>
                  </a:lnTo>
                  <a:lnTo>
                    <a:pt x="816262" y="388466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Freeform 6"/>
            <p:cNvSpPr/>
            <p:nvPr/>
          </p:nvSpPr>
          <p:spPr>
            <a:xfrm>
              <a:off x="7246188" y="3782590"/>
              <a:ext cx="816262" cy="38846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816262" y="0"/>
                  </a:moveTo>
                  <a:lnTo>
                    <a:pt x="816262" y="264728"/>
                  </a:lnTo>
                  <a:lnTo>
                    <a:pt x="0" y="264728"/>
                  </a:lnTo>
                  <a:lnTo>
                    <a:pt x="0" y="388466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Freeform 7"/>
            <p:cNvSpPr/>
            <p:nvPr/>
          </p:nvSpPr>
          <p:spPr>
            <a:xfrm>
              <a:off x="6225859" y="2545952"/>
              <a:ext cx="1836591" cy="38846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64728"/>
                  </a:lnTo>
                  <a:lnTo>
                    <a:pt x="1836591" y="264728"/>
                  </a:lnTo>
                  <a:lnTo>
                    <a:pt x="1836591" y="388466"/>
                  </a:lnTo>
                </a:path>
              </a:pathLst>
            </a:custGeom>
            <a:no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Freeform 8"/>
            <p:cNvSpPr/>
            <p:nvPr/>
          </p:nvSpPr>
          <p:spPr>
            <a:xfrm>
              <a:off x="5613662" y="5019228"/>
              <a:ext cx="816262" cy="38846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64728"/>
                  </a:lnTo>
                  <a:lnTo>
                    <a:pt x="816262" y="264728"/>
                  </a:lnTo>
                  <a:lnTo>
                    <a:pt x="816262" y="388466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4797400" y="5019228"/>
              <a:ext cx="816262" cy="38846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816262" y="0"/>
                  </a:moveTo>
                  <a:lnTo>
                    <a:pt x="816262" y="264728"/>
                  </a:lnTo>
                  <a:lnTo>
                    <a:pt x="0" y="264728"/>
                  </a:lnTo>
                  <a:lnTo>
                    <a:pt x="0" y="388466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4389268" y="3782590"/>
              <a:ext cx="1224394" cy="38846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64728"/>
                  </a:lnTo>
                  <a:lnTo>
                    <a:pt x="1224394" y="264728"/>
                  </a:lnTo>
                  <a:lnTo>
                    <a:pt x="1224394" y="388466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3119154" y="5019228"/>
              <a:ext cx="91440" cy="38846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388466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3164874" y="3782590"/>
              <a:ext cx="1224394" cy="38846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224394" y="0"/>
                  </a:moveTo>
                  <a:lnTo>
                    <a:pt x="1224394" y="264728"/>
                  </a:lnTo>
                  <a:lnTo>
                    <a:pt x="0" y="264728"/>
                  </a:lnTo>
                  <a:lnTo>
                    <a:pt x="0" y="388466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4389268" y="2545952"/>
              <a:ext cx="1836591" cy="38846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836591" y="0"/>
                  </a:moveTo>
                  <a:lnTo>
                    <a:pt x="1836591" y="264728"/>
                  </a:lnTo>
                  <a:lnTo>
                    <a:pt x="0" y="264728"/>
                  </a:lnTo>
                  <a:lnTo>
                    <a:pt x="0" y="388466"/>
                  </a:lnTo>
                </a:path>
              </a:pathLst>
            </a:custGeom>
            <a:no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6225859" y="1309314"/>
              <a:ext cx="816262" cy="38846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816262" y="0"/>
                  </a:moveTo>
                  <a:lnTo>
                    <a:pt x="816262" y="264728"/>
                  </a:lnTo>
                  <a:lnTo>
                    <a:pt x="0" y="264728"/>
                  </a:lnTo>
                  <a:lnTo>
                    <a:pt x="0" y="388466"/>
                  </a:lnTo>
                </a:path>
              </a:pathLst>
            </a:custGeom>
            <a:noFill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Rounded Rectangle 15"/>
            <p:cNvSpPr/>
            <p:nvPr/>
          </p:nvSpPr>
          <p:spPr>
            <a:xfrm>
              <a:off x="3932417" y="257384"/>
              <a:ext cx="3981622" cy="848171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7" name="Freeform 16"/>
            <p:cNvSpPr/>
            <p:nvPr/>
          </p:nvSpPr>
          <p:spPr>
            <a:xfrm>
              <a:off x="4052389" y="442776"/>
              <a:ext cx="3981622" cy="848171"/>
            </a:xfrm>
            <a:custGeom>
              <a:avLst/>
              <a:gdLst>
                <a:gd name="connsiteX0" fmla="*/ 0 w 3981622"/>
                <a:gd name="connsiteY0" fmla="*/ 84817 h 848171"/>
                <a:gd name="connsiteX1" fmla="*/ 84817 w 3981622"/>
                <a:gd name="connsiteY1" fmla="*/ 0 h 848171"/>
                <a:gd name="connsiteX2" fmla="*/ 3896805 w 3981622"/>
                <a:gd name="connsiteY2" fmla="*/ 0 h 848171"/>
                <a:gd name="connsiteX3" fmla="*/ 3981622 w 3981622"/>
                <a:gd name="connsiteY3" fmla="*/ 84817 h 848171"/>
                <a:gd name="connsiteX4" fmla="*/ 3981622 w 3981622"/>
                <a:gd name="connsiteY4" fmla="*/ 763354 h 848171"/>
                <a:gd name="connsiteX5" fmla="*/ 3896805 w 3981622"/>
                <a:gd name="connsiteY5" fmla="*/ 848171 h 848171"/>
                <a:gd name="connsiteX6" fmla="*/ 84817 w 3981622"/>
                <a:gd name="connsiteY6" fmla="*/ 848171 h 848171"/>
                <a:gd name="connsiteX7" fmla="*/ 0 w 3981622"/>
                <a:gd name="connsiteY7" fmla="*/ 763354 h 848171"/>
                <a:gd name="connsiteX8" fmla="*/ 0 w 3981622"/>
                <a:gd name="connsiteY8" fmla="*/ 84817 h 84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81622" h="848171">
                  <a:moveTo>
                    <a:pt x="0" y="84817"/>
                  </a:moveTo>
                  <a:cubicBezTo>
                    <a:pt x="0" y="37974"/>
                    <a:pt x="37974" y="0"/>
                    <a:pt x="84817" y="0"/>
                  </a:cubicBezTo>
                  <a:lnTo>
                    <a:pt x="3896805" y="0"/>
                  </a:lnTo>
                  <a:cubicBezTo>
                    <a:pt x="3943648" y="0"/>
                    <a:pt x="3981622" y="37974"/>
                    <a:pt x="3981622" y="84817"/>
                  </a:cubicBezTo>
                  <a:lnTo>
                    <a:pt x="3981622" y="763354"/>
                  </a:lnTo>
                  <a:cubicBezTo>
                    <a:pt x="3981622" y="810197"/>
                    <a:pt x="3943648" y="848171"/>
                    <a:pt x="3896805" y="848171"/>
                  </a:cubicBezTo>
                  <a:lnTo>
                    <a:pt x="84817" y="848171"/>
                  </a:lnTo>
                  <a:cubicBezTo>
                    <a:pt x="37974" y="848171"/>
                    <a:pt x="0" y="810197"/>
                    <a:pt x="0" y="763354"/>
                  </a:cubicBezTo>
                  <a:lnTo>
                    <a:pt x="0" y="84817"/>
                  </a:lnTo>
                  <a:close/>
                </a:path>
              </a:pathLst>
            </a:custGeom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2002" tIns="162002" rIns="162002" bIns="162002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36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হাইড্রোকার্বন</a:t>
              </a:r>
              <a:endParaRPr lang="en-US" sz="36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5558008" y="1697780"/>
              <a:ext cx="1335702" cy="848171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9" name="Freeform 18"/>
            <p:cNvSpPr/>
            <p:nvPr/>
          </p:nvSpPr>
          <p:spPr>
            <a:xfrm>
              <a:off x="5706420" y="1838771"/>
              <a:ext cx="1335702" cy="848171"/>
            </a:xfrm>
            <a:custGeom>
              <a:avLst/>
              <a:gdLst>
                <a:gd name="connsiteX0" fmla="*/ 0 w 1335702"/>
                <a:gd name="connsiteY0" fmla="*/ 84817 h 848171"/>
                <a:gd name="connsiteX1" fmla="*/ 84817 w 1335702"/>
                <a:gd name="connsiteY1" fmla="*/ 0 h 848171"/>
                <a:gd name="connsiteX2" fmla="*/ 1250885 w 1335702"/>
                <a:gd name="connsiteY2" fmla="*/ 0 h 848171"/>
                <a:gd name="connsiteX3" fmla="*/ 1335702 w 1335702"/>
                <a:gd name="connsiteY3" fmla="*/ 84817 h 848171"/>
                <a:gd name="connsiteX4" fmla="*/ 1335702 w 1335702"/>
                <a:gd name="connsiteY4" fmla="*/ 763354 h 848171"/>
                <a:gd name="connsiteX5" fmla="*/ 1250885 w 1335702"/>
                <a:gd name="connsiteY5" fmla="*/ 848171 h 848171"/>
                <a:gd name="connsiteX6" fmla="*/ 84817 w 1335702"/>
                <a:gd name="connsiteY6" fmla="*/ 848171 h 848171"/>
                <a:gd name="connsiteX7" fmla="*/ 0 w 1335702"/>
                <a:gd name="connsiteY7" fmla="*/ 763354 h 848171"/>
                <a:gd name="connsiteX8" fmla="*/ 0 w 1335702"/>
                <a:gd name="connsiteY8" fmla="*/ 84817 h 84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5702" h="848171">
                  <a:moveTo>
                    <a:pt x="0" y="84817"/>
                  </a:moveTo>
                  <a:cubicBezTo>
                    <a:pt x="0" y="37974"/>
                    <a:pt x="37974" y="0"/>
                    <a:pt x="84817" y="0"/>
                  </a:cubicBezTo>
                  <a:lnTo>
                    <a:pt x="1250885" y="0"/>
                  </a:lnTo>
                  <a:cubicBezTo>
                    <a:pt x="1297728" y="0"/>
                    <a:pt x="1335702" y="37974"/>
                    <a:pt x="1335702" y="84817"/>
                  </a:cubicBezTo>
                  <a:lnTo>
                    <a:pt x="1335702" y="763354"/>
                  </a:lnTo>
                  <a:cubicBezTo>
                    <a:pt x="1335702" y="810197"/>
                    <a:pt x="1297728" y="848171"/>
                    <a:pt x="1250885" y="848171"/>
                  </a:cubicBezTo>
                  <a:lnTo>
                    <a:pt x="84817" y="848171"/>
                  </a:lnTo>
                  <a:cubicBezTo>
                    <a:pt x="37974" y="848171"/>
                    <a:pt x="0" y="810197"/>
                    <a:pt x="0" y="763354"/>
                  </a:cubicBezTo>
                  <a:lnTo>
                    <a:pt x="0" y="84817"/>
                  </a:lnTo>
                  <a:close/>
                </a:path>
              </a:pathLst>
            </a:custGeom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042" tIns="101042" rIns="101042" bIns="101042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0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অ্যালিফেটিক হাইড্রোকার্বন</a:t>
              </a:r>
              <a:endParaRPr lang="en-US" sz="20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3721417" y="2934418"/>
              <a:ext cx="1335702" cy="848171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3869828" y="3075409"/>
              <a:ext cx="1335702" cy="848171"/>
            </a:xfrm>
            <a:custGeom>
              <a:avLst/>
              <a:gdLst>
                <a:gd name="connsiteX0" fmla="*/ 0 w 1335702"/>
                <a:gd name="connsiteY0" fmla="*/ 84817 h 848171"/>
                <a:gd name="connsiteX1" fmla="*/ 84817 w 1335702"/>
                <a:gd name="connsiteY1" fmla="*/ 0 h 848171"/>
                <a:gd name="connsiteX2" fmla="*/ 1250885 w 1335702"/>
                <a:gd name="connsiteY2" fmla="*/ 0 h 848171"/>
                <a:gd name="connsiteX3" fmla="*/ 1335702 w 1335702"/>
                <a:gd name="connsiteY3" fmla="*/ 84817 h 848171"/>
                <a:gd name="connsiteX4" fmla="*/ 1335702 w 1335702"/>
                <a:gd name="connsiteY4" fmla="*/ 763354 h 848171"/>
                <a:gd name="connsiteX5" fmla="*/ 1250885 w 1335702"/>
                <a:gd name="connsiteY5" fmla="*/ 848171 h 848171"/>
                <a:gd name="connsiteX6" fmla="*/ 84817 w 1335702"/>
                <a:gd name="connsiteY6" fmla="*/ 848171 h 848171"/>
                <a:gd name="connsiteX7" fmla="*/ 0 w 1335702"/>
                <a:gd name="connsiteY7" fmla="*/ 763354 h 848171"/>
                <a:gd name="connsiteX8" fmla="*/ 0 w 1335702"/>
                <a:gd name="connsiteY8" fmla="*/ 84817 h 84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5702" h="848171">
                  <a:moveTo>
                    <a:pt x="0" y="84817"/>
                  </a:moveTo>
                  <a:cubicBezTo>
                    <a:pt x="0" y="37974"/>
                    <a:pt x="37974" y="0"/>
                    <a:pt x="84817" y="0"/>
                  </a:cubicBezTo>
                  <a:lnTo>
                    <a:pt x="1250885" y="0"/>
                  </a:lnTo>
                  <a:cubicBezTo>
                    <a:pt x="1297728" y="0"/>
                    <a:pt x="1335702" y="37974"/>
                    <a:pt x="1335702" y="84817"/>
                  </a:cubicBezTo>
                  <a:lnTo>
                    <a:pt x="1335702" y="763354"/>
                  </a:lnTo>
                  <a:cubicBezTo>
                    <a:pt x="1335702" y="810197"/>
                    <a:pt x="1297728" y="848171"/>
                    <a:pt x="1250885" y="848171"/>
                  </a:cubicBezTo>
                  <a:lnTo>
                    <a:pt x="84817" y="848171"/>
                  </a:lnTo>
                  <a:cubicBezTo>
                    <a:pt x="37974" y="848171"/>
                    <a:pt x="0" y="810197"/>
                    <a:pt x="0" y="763354"/>
                  </a:cubicBezTo>
                  <a:lnTo>
                    <a:pt x="0" y="84817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042" tIns="101042" rIns="101042" bIns="101042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0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মুক্ত শিকল হাইড্রোকার্বন</a:t>
              </a:r>
              <a:endParaRPr lang="en-US" sz="20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2497023" y="4171057"/>
              <a:ext cx="1335702" cy="848171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2645434" y="4312047"/>
              <a:ext cx="1335702" cy="848171"/>
            </a:xfrm>
            <a:custGeom>
              <a:avLst/>
              <a:gdLst>
                <a:gd name="connsiteX0" fmla="*/ 0 w 1335702"/>
                <a:gd name="connsiteY0" fmla="*/ 84817 h 848171"/>
                <a:gd name="connsiteX1" fmla="*/ 84817 w 1335702"/>
                <a:gd name="connsiteY1" fmla="*/ 0 h 848171"/>
                <a:gd name="connsiteX2" fmla="*/ 1250885 w 1335702"/>
                <a:gd name="connsiteY2" fmla="*/ 0 h 848171"/>
                <a:gd name="connsiteX3" fmla="*/ 1335702 w 1335702"/>
                <a:gd name="connsiteY3" fmla="*/ 84817 h 848171"/>
                <a:gd name="connsiteX4" fmla="*/ 1335702 w 1335702"/>
                <a:gd name="connsiteY4" fmla="*/ 763354 h 848171"/>
                <a:gd name="connsiteX5" fmla="*/ 1250885 w 1335702"/>
                <a:gd name="connsiteY5" fmla="*/ 848171 h 848171"/>
                <a:gd name="connsiteX6" fmla="*/ 84817 w 1335702"/>
                <a:gd name="connsiteY6" fmla="*/ 848171 h 848171"/>
                <a:gd name="connsiteX7" fmla="*/ 0 w 1335702"/>
                <a:gd name="connsiteY7" fmla="*/ 763354 h 848171"/>
                <a:gd name="connsiteX8" fmla="*/ 0 w 1335702"/>
                <a:gd name="connsiteY8" fmla="*/ 84817 h 84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5702" h="848171">
                  <a:moveTo>
                    <a:pt x="0" y="84817"/>
                  </a:moveTo>
                  <a:cubicBezTo>
                    <a:pt x="0" y="37974"/>
                    <a:pt x="37974" y="0"/>
                    <a:pt x="84817" y="0"/>
                  </a:cubicBezTo>
                  <a:lnTo>
                    <a:pt x="1250885" y="0"/>
                  </a:lnTo>
                  <a:cubicBezTo>
                    <a:pt x="1297728" y="0"/>
                    <a:pt x="1335702" y="37974"/>
                    <a:pt x="1335702" y="84817"/>
                  </a:cubicBezTo>
                  <a:lnTo>
                    <a:pt x="1335702" y="763354"/>
                  </a:lnTo>
                  <a:cubicBezTo>
                    <a:pt x="1335702" y="810197"/>
                    <a:pt x="1297728" y="848171"/>
                    <a:pt x="1250885" y="848171"/>
                  </a:cubicBezTo>
                  <a:lnTo>
                    <a:pt x="84817" y="848171"/>
                  </a:lnTo>
                  <a:cubicBezTo>
                    <a:pt x="37974" y="848171"/>
                    <a:pt x="0" y="810197"/>
                    <a:pt x="0" y="763354"/>
                  </a:cubicBezTo>
                  <a:lnTo>
                    <a:pt x="0" y="84817"/>
                  </a:lnTo>
                  <a:close/>
                </a:path>
              </a:pathLst>
            </a:cu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8662" tIns="108662" rIns="108662" bIns="108662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সম্পৃক্ত</a:t>
              </a:r>
              <a:r>
                <a:rPr lang="en-US" sz="22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2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হাইড্রোকার্বন</a:t>
              </a:r>
              <a:endParaRPr lang="en-US" sz="22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2497023" y="5407695"/>
              <a:ext cx="1335702" cy="848171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2645434" y="5548685"/>
              <a:ext cx="1335702" cy="848171"/>
            </a:xfrm>
            <a:custGeom>
              <a:avLst/>
              <a:gdLst>
                <a:gd name="connsiteX0" fmla="*/ 0 w 1335702"/>
                <a:gd name="connsiteY0" fmla="*/ 84817 h 848171"/>
                <a:gd name="connsiteX1" fmla="*/ 84817 w 1335702"/>
                <a:gd name="connsiteY1" fmla="*/ 0 h 848171"/>
                <a:gd name="connsiteX2" fmla="*/ 1250885 w 1335702"/>
                <a:gd name="connsiteY2" fmla="*/ 0 h 848171"/>
                <a:gd name="connsiteX3" fmla="*/ 1335702 w 1335702"/>
                <a:gd name="connsiteY3" fmla="*/ 84817 h 848171"/>
                <a:gd name="connsiteX4" fmla="*/ 1335702 w 1335702"/>
                <a:gd name="connsiteY4" fmla="*/ 763354 h 848171"/>
                <a:gd name="connsiteX5" fmla="*/ 1250885 w 1335702"/>
                <a:gd name="connsiteY5" fmla="*/ 848171 h 848171"/>
                <a:gd name="connsiteX6" fmla="*/ 84817 w 1335702"/>
                <a:gd name="connsiteY6" fmla="*/ 848171 h 848171"/>
                <a:gd name="connsiteX7" fmla="*/ 0 w 1335702"/>
                <a:gd name="connsiteY7" fmla="*/ 763354 h 848171"/>
                <a:gd name="connsiteX8" fmla="*/ 0 w 1335702"/>
                <a:gd name="connsiteY8" fmla="*/ 84817 h 84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5702" h="848171">
                  <a:moveTo>
                    <a:pt x="0" y="84817"/>
                  </a:moveTo>
                  <a:cubicBezTo>
                    <a:pt x="0" y="37974"/>
                    <a:pt x="37974" y="0"/>
                    <a:pt x="84817" y="0"/>
                  </a:cubicBezTo>
                  <a:lnTo>
                    <a:pt x="1250885" y="0"/>
                  </a:lnTo>
                  <a:cubicBezTo>
                    <a:pt x="1297728" y="0"/>
                    <a:pt x="1335702" y="37974"/>
                    <a:pt x="1335702" y="84817"/>
                  </a:cubicBezTo>
                  <a:lnTo>
                    <a:pt x="1335702" y="763354"/>
                  </a:lnTo>
                  <a:cubicBezTo>
                    <a:pt x="1335702" y="810197"/>
                    <a:pt x="1297728" y="848171"/>
                    <a:pt x="1250885" y="848171"/>
                  </a:cubicBezTo>
                  <a:lnTo>
                    <a:pt x="84817" y="848171"/>
                  </a:lnTo>
                  <a:cubicBezTo>
                    <a:pt x="37974" y="848171"/>
                    <a:pt x="0" y="810197"/>
                    <a:pt x="0" y="763354"/>
                  </a:cubicBezTo>
                  <a:lnTo>
                    <a:pt x="0" y="84817"/>
                  </a:lnTo>
                  <a:close/>
                </a:path>
              </a:pathLst>
            </a:cu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8662" tIns="108662" rIns="108662" bIns="108662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2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অ্যালকেন</a:t>
              </a:r>
              <a:endParaRPr lang="en-US" sz="22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4945811" y="4171057"/>
              <a:ext cx="1335702" cy="848171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7" name="Freeform 26"/>
            <p:cNvSpPr/>
            <p:nvPr/>
          </p:nvSpPr>
          <p:spPr>
            <a:xfrm>
              <a:off x="5094223" y="4312047"/>
              <a:ext cx="1335702" cy="848171"/>
            </a:xfrm>
            <a:custGeom>
              <a:avLst/>
              <a:gdLst>
                <a:gd name="connsiteX0" fmla="*/ 0 w 1335702"/>
                <a:gd name="connsiteY0" fmla="*/ 84817 h 848171"/>
                <a:gd name="connsiteX1" fmla="*/ 84817 w 1335702"/>
                <a:gd name="connsiteY1" fmla="*/ 0 h 848171"/>
                <a:gd name="connsiteX2" fmla="*/ 1250885 w 1335702"/>
                <a:gd name="connsiteY2" fmla="*/ 0 h 848171"/>
                <a:gd name="connsiteX3" fmla="*/ 1335702 w 1335702"/>
                <a:gd name="connsiteY3" fmla="*/ 84817 h 848171"/>
                <a:gd name="connsiteX4" fmla="*/ 1335702 w 1335702"/>
                <a:gd name="connsiteY4" fmla="*/ 763354 h 848171"/>
                <a:gd name="connsiteX5" fmla="*/ 1250885 w 1335702"/>
                <a:gd name="connsiteY5" fmla="*/ 848171 h 848171"/>
                <a:gd name="connsiteX6" fmla="*/ 84817 w 1335702"/>
                <a:gd name="connsiteY6" fmla="*/ 848171 h 848171"/>
                <a:gd name="connsiteX7" fmla="*/ 0 w 1335702"/>
                <a:gd name="connsiteY7" fmla="*/ 763354 h 848171"/>
                <a:gd name="connsiteX8" fmla="*/ 0 w 1335702"/>
                <a:gd name="connsiteY8" fmla="*/ 84817 h 84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5702" h="848171">
                  <a:moveTo>
                    <a:pt x="0" y="84817"/>
                  </a:moveTo>
                  <a:cubicBezTo>
                    <a:pt x="0" y="37974"/>
                    <a:pt x="37974" y="0"/>
                    <a:pt x="84817" y="0"/>
                  </a:cubicBezTo>
                  <a:lnTo>
                    <a:pt x="1250885" y="0"/>
                  </a:lnTo>
                  <a:cubicBezTo>
                    <a:pt x="1297728" y="0"/>
                    <a:pt x="1335702" y="37974"/>
                    <a:pt x="1335702" y="84817"/>
                  </a:cubicBezTo>
                  <a:lnTo>
                    <a:pt x="1335702" y="763354"/>
                  </a:lnTo>
                  <a:cubicBezTo>
                    <a:pt x="1335702" y="810197"/>
                    <a:pt x="1297728" y="848171"/>
                    <a:pt x="1250885" y="848171"/>
                  </a:cubicBezTo>
                  <a:lnTo>
                    <a:pt x="84817" y="848171"/>
                  </a:lnTo>
                  <a:cubicBezTo>
                    <a:pt x="37974" y="848171"/>
                    <a:pt x="0" y="810197"/>
                    <a:pt x="0" y="763354"/>
                  </a:cubicBezTo>
                  <a:lnTo>
                    <a:pt x="0" y="84817"/>
                  </a:lnTo>
                  <a:close/>
                </a:path>
              </a:pathLst>
            </a:cu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8662" tIns="108662" rIns="108662" bIns="108662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2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</a:t>
              </a:r>
              <a:r>
                <a:rPr lang="en-US" sz="22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সম্পৃক্ত</a:t>
              </a:r>
              <a:r>
                <a:rPr lang="en-US" sz="22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2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হাইড্রোকার্বন</a:t>
              </a:r>
              <a:endParaRPr lang="en-US" sz="22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4129548" y="5407695"/>
              <a:ext cx="1335702" cy="848171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9" name="Freeform 28"/>
            <p:cNvSpPr/>
            <p:nvPr/>
          </p:nvSpPr>
          <p:spPr>
            <a:xfrm>
              <a:off x="4277960" y="5548685"/>
              <a:ext cx="1335702" cy="848171"/>
            </a:xfrm>
            <a:custGeom>
              <a:avLst/>
              <a:gdLst>
                <a:gd name="connsiteX0" fmla="*/ 0 w 1335702"/>
                <a:gd name="connsiteY0" fmla="*/ 84817 h 848171"/>
                <a:gd name="connsiteX1" fmla="*/ 84817 w 1335702"/>
                <a:gd name="connsiteY1" fmla="*/ 0 h 848171"/>
                <a:gd name="connsiteX2" fmla="*/ 1250885 w 1335702"/>
                <a:gd name="connsiteY2" fmla="*/ 0 h 848171"/>
                <a:gd name="connsiteX3" fmla="*/ 1335702 w 1335702"/>
                <a:gd name="connsiteY3" fmla="*/ 84817 h 848171"/>
                <a:gd name="connsiteX4" fmla="*/ 1335702 w 1335702"/>
                <a:gd name="connsiteY4" fmla="*/ 763354 h 848171"/>
                <a:gd name="connsiteX5" fmla="*/ 1250885 w 1335702"/>
                <a:gd name="connsiteY5" fmla="*/ 848171 h 848171"/>
                <a:gd name="connsiteX6" fmla="*/ 84817 w 1335702"/>
                <a:gd name="connsiteY6" fmla="*/ 848171 h 848171"/>
                <a:gd name="connsiteX7" fmla="*/ 0 w 1335702"/>
                <a:gd name="connsiteY7" fmla="*/ 763354 h 848171"/>
                <a:gd name="connsiteX8" fmla="*/ 0 w 1335702"/>
                <a:gd name="connsiteY8" fmla="*/ 84817 h 84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5702" h="848171">
                  <a:moveTo>
                    <a:pt x="0" y="84817"/>
                  </a:moveTo>
                  <a:cubicBezTo>
                    <a:pt x="0" y="37974"/>
                    <a:pt x="37974" y="0"/>
                    <a:pt x="84817" y="0"/>
                  </a:cubicBezTo>
                  <a:lnTo>
                    <a:pt x="1250885" y="0"/>
                  </a:lnTo>
                  <a:cubicBezTo>
                    <a:pt x="1297728" y="0"/>
                    <a:pt x="1335702" y="37974"/>
                    <a:pt x="1335702" y="84817"/>
                  </a:cubicBezTo>
                  <a:lnTo>
                    <a:pt x="1335702" y="763354"/>
                  </a:lnTo>
                  <a:cubicBezTo>
                    <a:pt x="1335702" y="810197"/>
                    <a:pt x="1297728" y="848171"/>
                    <a:pt x="1250885" y="848171"/>
                  </a:cubicBezTo>
                  <a:lnTo>
                    <a:pt x="84817" y="848171"/>
                  </a:lnTo>
                  <a:cubicBezTo>
                    <a:pt x="37974" y="848171"/>
                    <a:pt x="0" y="810197"/>
                    <a:pt x="0" y="763354"/>
                  </a:cubicBezTo>
                  <a:lnTo>
                    <a:pt x="0" y="84817"/>
                  </a:lnTo>
                  <a:close/>
                </a:path>
              </a:pathLst>
            </a:cu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8662" tIns="108662" rIns="108662" bIns="108662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2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অ্যালকিন</a:t>
              </a:r>
              <a:endParaRPr lang="en-US" sz="2200" kern="1200" dirty="0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5762074" y="5407695"/>
              <a:ext cx="1335702" cy="848171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5910485" y="5548685"/>
              <a:ext cx="1335702" cy="848171"/>
            </a:xfrm>
            <a:custGeom>
              <a:avLst/>
              <a:gdLst>
                <a:gd name="connsiteX0" fmla="*/ 0 w 1335702"/>
                <a:gd name="connsiteY0" fmla="*/ 84817 h 848171"/>
                <a:gd name="connsiteX1" fmla="*/ 84817 w 1335702"/>
                <a:gd name="connsiteY1" fmla="*/ 0 h 848171"/>
                <a:gd name="connsiteX2" fmla="*/ 1250885 w 1335702"/>
                <a:gd name="connsiteY2" fmla="*/ 0 h 848171"/>
                <a:gd name="connsiteX3" fmla="*/ 1335702 w 1335702"/>
                <a:gd name="connsiteY3" fmla="*/ 84817 h 848171"/>
                <a:gd name="connsiteX4" fmla="*/ 1335702 w 1335702"/>
                <a:gd name="connsiteY4" fmla="*/ 763354 h 848171"/>
                <a:gd name="connsiteX5" fmla="*/ 1250885 w 1335702"/>
                <a:gd name="connsiteY5" fmla="*/ 848171 h 848171"/>
                <a:gd name="connsiteX6" fmla="*/ 84817 w 1335702"/>
                <a:gd name="connsiteY6" fmla="*/ 848171 h 848171"/>
                <a:gd name="connsiteX7" fmla="*/ 0 w 1335702"/>
                <a:gd name="connsiteY7" fmla="*/ 763354 h 848171"/>
                <a:gd name="connsiteX8" fmla="*/ 0 w 1335702"/>
                <a:gd name="connsiteY8" fmla="*/ 84817 h 84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5702" h="848171">
                  <a:moveTo>
                    <a:pt x="0" y="84817"/>
                  </a:moveTo>
                  <a:cubicBezTo>
                    <a:pt x="0" y="37974"/>
                    <a:pt x="37974" y="0"/>
                    <a:pt x="84817" y="0"/>
                  </a:cubicBezTo>
                  <a:lnTo>
                    <a:pt x="1250885" y="0"/>
                  </a:lnTo>
                  <a:cubicBezTo>
                    <a:pt x="1297728" y="0"/>
                    <a:pt x="1335702" y="37974"/>
                    <a:pt x="1335702" y="84817"/>
                  </a:cubicBezTo>
                  <a:lnTo>
                    <a:pt x="1335702" y="763354"/>
                  </a:lnTo>
                  <a:cubicBezTo>
                    <a:pt x="1335702" y="810197"/>
                    <a:pt x="1297728" y="848171"/>
                    <a:pt x="1250885" y="848171"/>
                  </a:cubicBezTo>
                  <a:lnTo>
                    <a:pt x="84817" y="848171"/>
                  </a:lnTo>
                  <a:cubicBezTo>
                    <a:pt x="37974" y="848171"/>
                    <a:pt x="0" y="810197"/>
                    <a:pt x="0" y="763354"/>
                  </a:cubicBezTo>
                  <a:lnTo>
                    <a:pt x="0" y="84817"/>
                  </a:lnTo>
                  <a:close/>
                </a:path>
              </a:pathLst>
            </a:cu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8662" tIns="108662" rIns="108662" bIns="108662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2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অ্যালকাইন</a:t>
              </a:r>
              <a:endParaRPr lang="en-US" sz="2200" kern="1200" dirty="0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7394599" y="2934418"/>
              <a:ext cx="1335702" cy="848171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543011" y="3075409"/>
              <a:ext cx="1335702" cy="848171"/>
            </a:xfrm>
            <a:custGeom>
              <a:avLst/>
              <a:gdLst>
                <a:gd name="connsiteX0" fmla="*/ 0 w 1335702"/>
                <a:gd name="connsiteY0" fmla="*/ 84817 h 848171"/>
                <a:gd name="connsiteX1" fmla="*/ 84817 w 1335702"/>
                <a:gd name="connsiteY1" fmla="*/ 0 h 848171"/>
                <a:gd name="connsiteX2" fmla="*/ 1250885 w 1335702"/>
                <a:gd name="connsiteY2" fmla="*/ 0 h 848171"/>
                <a:gd name="connsiteX3" fmla="*/ 1335702 w 1335702"/>
                <a:gd name="connsiteY3" fmla="*/ 84817 h 848171"/>
                <a:gd name="connsiteX4" fmla="*/ 1335702 w 1335702"/>
                <a:gd name="connsiteY4" fmla="*/ 763354 h 848171"/>
                <a:gd name="connsiteX5" fmla="*/ 1250885 w 1335702"/>
                <a:gd name="connsiteY5" fmla="*/ 848171 h 848171"/>
                <a:gd name="connsiteX6" fmla="*/ 84817 w 1335702"/>
                <a:gd name="connsiteY6" fmla="*/ 848171 h 848171"/>
                <a:gd name="connsiteX7" fmla="*/ 0 w 1335702"/>
                <a:gd name="connsiteY7" fmla="*/ 763354 h 848171"/>
                <a:gd name="connsiteX8" fmla="*/ 0 w 1335702"/>
                <a:gd name="connsiteY8" fmla="*/ 84817 h 84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5702" h="848171">
                  <a:moveTo>
                    <a:pt x="0" y="84817"/>
                  </a:moveTo>
                  <a:cubicBezTo>
                    <a:pt x="0" y="37974"/>
                    <a:pt x="37974" y="0"/>
                    <a:pt x="84817" y="0"/>
                  </a:cubicBezTo>
                  <a:lnTo>
                    <a:pt x="1250885" y="0"/>
                  </a:lnTo>
                  <a:cubicBezTo>
                    <a:pt x="1297728" y="0"/>
                    <a:pt x="1335702" y="37974"/>
                    <a:pt x="1335702" y="84817"/>
                  </a:cubicBezTo>
                  <a:lnTo>
                    <a:pt x="1335702" y="763354"/>
                  </a:lnTo>
                  <a:cubicBezTo>
                    <a:pt x="1335702" y="810197"/>
                    <a:pt x="1297728" y="848171"/>
                    <a:pt x="1250885" y="848171"/>
                  </a:cubicBezTo>
                  <a:lnTo>
                    <a:pt x="84817" y="848171"/>
                  </a:lnTo>
                  <a:cubicBezTo>
                    <a:pt x="37974" y="848171"/>
                    <a:pt x="0" y="810197"/>
                    <a:pt x="0" y="763354"/>
                  </a:cubicBezTo>
                  <a:lnTo>
                    <a:pt x="0" y="84817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042" tIns="101042" rIns="101042" bIns="101042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0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বদ্ধ শিকল হাইড্রোকার্বন</a:t>
              </a:r>
              <a:endParaRPr lang="en-US" sz="20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6578337" y="4171057"/>
              <a:ext cx="1335702" cy="848171"/>
            </a:xfrm>
            <a:prstGeom prst="roundRect">
              <a:avLst>
                <a:gd name="adj" fmla="val 10000"/>
              </a:avLst>
            </a:prstGeom>
            <a:solidFill>
              <a:srgbClr val="FF0000"/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6726748" y="4312047"/>
              <a:ext cx="1335702" cy="848171"/>
            </a:xfrm>
            <a:custGeom>
              <a:avLst/>
              <a:gdLst>
                <a:gd name="connsiteX0" fmla="*/ 0 w 1335702"/>
                <a:gd name="connsiteY0" fmla="*/ 84817 h 848171"/>
                <a:gd name="connsiteX1" fmla="*/ 84817 w 1335702"/>
                <a:gd name="connsiteY1" fmla="*/ 0 h 848171"/>
                <a:gd name="connsiteX2" fmla="*/ 1250885 w 1335702"/>
                <a:gd name="connsiteY2" fmla="*/ 0 h 848171"/>
                <a:gd name="connsiteX3" fmla="*/ 1335702 w 1335702"/>
                <a:gd name="connsiteY3" fmla="*/ 84817 h 848171"/>
                <a:gd name="connsiteX4" fmla="*/ 1335702 w 1335702"/>
                <a:gd name="connsiteY4" fmla="*/ 763354 h 848171"/>
                <a:gd name="connsiteX5" fmla="*/ 1250885 w 1335702"/>
                <a:gd name="connsiteY5" fmla="*/ 848171 h 848171"/>
                <a:gd name="connsiteX6" fmla="*/ 84817 w 1335702"/>
                <a:gd name="connsiteY6" fmla="*/ 848171 h 848171"/>
                <a:gd name="connsiteX7" fmla="*/ 0 w 1335702"/>
                <a:gd name="connsiteY7" fmla="*/ 763354 h 848171"/>
                <a:gd name="connsiteX8" fmla="*/ 0 w 1335702"/>
                <a:gd name="connsiteY8" fmla="*/ 84817 h 84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5702" h="848171">
                  <a:moveTo>
                    <a:pt x="0" y="84817"/>
                  </a:moveTo>
                  <a:cubicBezTo>
                    <a:pt x="0" y="37974"/>
                    <a:pt x="37974" y="0"/>
                    <a:pt x="84817" y="0"/>
                  </a:cubicBezTo>
                  <a:lnTo>
                    <a:pt x="1250885" y="0"/>
                  </a:lnTo>
                  <a:cubicBezTo>
                    <a:pt x="1297728" y="0"/>
                    <a:pt x="1335702" y="37974"/>
                    <a:pt x="1335702" y="84817"/>
                  </a:cubicBezTo>
                  <a:lnTo>
                    <a:pt x="1335702" y="763354"/>
                  </a:lnTo>
                  <a:cubicBezTo>
                    <a:pt x="1335702" y="810197"/>
                    <a:pt x="1297728" y="848171"/>
                    <a:pt x="1250885" y="848171"/>
                  </a:cubicBezTo>
                  <a:lnTo>
                    <a:pt x="84817" y="848171"/>
                  </a:lnTo>
                  <a:cubicBezTo>
                    <a:pt x="37974" y="848171"/>
                    <a:pt x="0" y="810197"/>
                    <a:pt x="0" y="763354"/>
                  </a:cubicBezTo>
                  <a:lnTo>
                    <a:pt x="0" y="84817"/>
                  </a:lnTo>
                  <a:close/>
                </a:path>
              </a:pathLst>
            </a:cu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042" tIns="101042" rIns="101042" bIns="101042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সম্পৃক্ত</a:t>
              </a:r>
              <a:r>
                <a:rPr lang="en-US" sz="20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0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বদ্ধ শিকল হাইড্রোকার্বন</a:t>
              </a:r>
              <a:endParaRPr lang="en-US" sz="20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8210862" y="4171057"/>
              <a:ext cx="1335702" cy="848171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7" name="Freeform 36"/>
            <p:cNvSpPr/>
            <p:nvPr/>
          </p:nvSpPr>
          <p:spPr>
            <a:xfrm>
              <a:off x="8359273" y="4312047"/>
              <a:ext cx="1335702" cy="848171"/>
            </a:xfrm>
            <a:custGeom>
              <a:avLst/>
              <a:gdLst>
                <a:gd name="connsiteX0" fmla="*/ 0 w 1335702"/>
                <a:gd name="connsiteY0" fmla="*/ 84817 h 848171"/>
                <a:gd name="connsiteX1" fmla="*/ 84817 w 1335702"/>
                <a:gd name="connsiteY1" fmla="*/ 0 h 848171"/>
                <a:gd name="connsiteX2" fmla="*/ 1250885 w 1335702"/>
                <a:gd name="connsiteY2" fmla="*/ 0 h 848171"/>
                <a:gd name="connsiteX3" fmla="*/ 1335702 w 1335702"/>
                <a:gd name="connsiteY3" fmla="*/ 84817 h 848171"/>
                <a:gd name="connsiteX4" fmla="*/ 1335702 w 1335702"/>
                <a:gd name="connsiteY4" fmla="*/ 763354 h 848171"/>
                <a:gd name="connsiteX5" fmla="*/ 1250885 w 1335702"/>
                <a:gd name="connsiteY5" fmla="*/ 848171 h 848171"/>
                <a:gd name="connsiteX6" fmla="*/ 84817 w 1335702"/>
                <a:gd name="connsiteY6" fmla="*/ 848171 h 848171"/>
                <a:gd name="connsiteX7" fmla="*/ 0 w 1335702"/>
                <a:gd name="connsiteY7" fmla="*/ 763354 h 848171"/>
                <a:gd name="connsiteX8" fmla="*/ 0 w 1335702"/>
                <a:gd name="connsiteY8" fmla="*/ 84817 h 84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5702" h="848171">
                  <a:moveTo>
                    <a:pt x="0" y="84817"/>
                  </a:moveTo>
                  <a:cubicBezTo>
                    <a:pt x="0" y="37974"/>
                    <a:pt x="37974" y="0"/>
                    <a:pt x="84817" y="0"/>
                  </a:cubicBezTo>
                  <a:lnTo>
                    <a:pt x="1250885" y="0"/>
                  </a:lnTo>
                  <a:cubicBezTo>
                    <a:pt x="1297728" y="0"/>
                    <a:pt x="1335702" y="37974"/>
                    <a:pt x="1335702" y="84817"/>
                  </a:cubicBezTo>
                  <a:lnTo>
                    <a:pt x="1335702" y="763354"/>
                  </a:lnTo>
                  <a:cubicBezTo>
                    <a:pt x="1335702" y="810197"/>
                    <a:pt x="1297728" y="848171"/>
                    <a:pt x="1250885" y="848171"/>
                  </a:cubicBezTo>
                  <a:lnTo>
                    <a:pt x="84817" y="848171"/>
                  </a:lnTo>
                  <a:cubicBezTo>
                    <a:pt x="37974" y="848171"/>
                    <a:pt x="0" y="810197"/>
                    <a:pt x="0" y="763354"/>
                  </a:cubicBezTo>
                  <a:lnTo>
                    <a:pt x="0" y="84817"/>
                  </a:lnTo>
                  <a:close/>
                </a:path>
              </a:pathLst>
            </a:cu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042" tIns="101042" rIns="101042" bIns="101042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অসম্পৃক্ত</a:t>
              </a:r>
              <a:r>
                <a:rPr lang="en-US" sz="20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0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বদ্ধ শিকল  হাইড্রোকার্বন</a:t>
              </a:r>
              <a:endParaRPr lang="en-US" sz="20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7190534" y="1697780"/>
              <a:ext cx="1335702" cy="848171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9" name="Freeform 38"/>
            <p:cNvSpPr/>
            <p:nvPr/>
          </p:nvSpPr>
          <p:spPr>
            <a:xfrm>
              <a:off x="7338945" y="1838771"/>
              <a:ext cx="1335702" cy="848171"/>
            </a:xfrm>
            <a:custGeom>
              <a:avLst/>
              <a:gdLst>
                <a:gd name="connsiteX0" fmla="*/ 0 w 1335702"/>
                <a:gd name="connsiteY0" fmla="*/ 84817 h 848171"/>
                <a:gd name="connsiteX1" fmla="*/ 84817 w 1335702"/>
                <a:gd name="connsiteY1" fmla="*/ 0 h 848171"/>
                <a:gd name="connsiteX2" fmla="*/ 1250885 w 1335702"/>
                <a:gd name="connsiteY2" fmla="*/ 0 h 848171"/>
                <a:gd name="connsiteX3" fmla="*/ 1335702 w 1335702"/>
                <a:gd name="connsiteY3" fmla="*/ 84817 h 848171"/>
                <a:gd name="connsiteX4" fmla="*/ 1335702 w 1335702"/>
                <a:gd name="connsiteY4" fmla="*/ 763354 h 848171"/>
                <a:gd name="connsiteX5" fmla="*/ 1250885 w 1335702"/>
                <a:gd name="connsiteY5" fmla="*/ 848171 h 848171"/>
                <a:gd name="connsiteX6" fmla="*/ 84817 w 1335702"/>
                <a:gd name="connsiteY6" fmla="*/ 848171 h 848171"/>
                <a:gd name="connsiteX7" fmla="*/ 0 w 1335702"/>
                <a:gd name="connsiteY7" fmla="*/ 763354 h 848171"/>
                <a:gd name="connsiteX8" fmla="*/ 0 w 1335702"/>
                <a:gd name="connsiteY8" fmla="*/ 84817 h 84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5702" h="848171">
                  <a:moveTo>
                    <a:pt x="0" y="84817"/>
                  </a:moveTo>
                  <a:cubicBezTo>
                    <a:pt x="0" y="37974"/>
                    <a:pt x="37974" y="0"/>
                    <a:pt x="84817" y="0"/>
                  </a:cubicBezTo>
                  <a:lnTo>
                    <a:pt x="1250885" y="0"/>
                  </a:lnTo>
                  <a:cubicBezTo>
                    <a:pt x="1297728" y="0"/>
                    <a:pt x="1335702" y="37974"/>
                    <a:pt x="1335702" y="84817"/>
                  </a:cubicBezTo>
                  <a:lnTo>
                    <a:pt x="1335702" y="763354"/>
                  </a:lnTo>
                  <a:cubicBezTo>
                    <a:pt x="1335702" y="810197"/>
                    <a:pt x="1297728" y="848171"/>
                    <a:pt x="1250885" y="848171"/>
                  </a:cubicBezTo>
                  <a:lnTo>
                    <a:pt x="84817" y="848171"/>
                  </a:lnTo>
                  <a:cubicBezTo>
                    <a:pt x="37974" y="848171"/>
                    <a:pt x="0" y="810197"/>
                    <a:pt x="0" y="763354"/>
                  </a:cubicBezTo>
                  <a:lnTo>
                    <a:pt x="0" y="84817"/>
                  </a:lnTo>
                  <a:close/>
                </a:path>
              </a:pathLst>
            </a:custGeom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042" tIns="101042" rIns="101042" bIns="101042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0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অ্যারোমেটিক হাইড্রোকার্বন</a:t>
              </a:r>
              <a:endParaRPr lang="en-US" sz="20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372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54831" y="457200"/>
                <a:ext cx="11082337" cy="3662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40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হাইড্রোকার্বন </a:t>
                </a:r>
                <a:r>
                  <a:rPr lang="en-US" sz="4000" dirty="0" smtClean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(Hydrocarbons)</a:t>
                </a:r>
                <a:endParaRPr lang="en-US" sz="40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3200" dirty="0" smtClean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অসম্পৃক্ত বদ্ধ </a:t>
                </a:r>
                <a:r>
                  <a:rPr lang="bn-IN" sz="3200" dirty="0">
                    <a:solidFill>
                      <a:srgbClr val="FF00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শিকল হাইড্রোকার্বন</a:t>
                </a:r>
              </a:p>
              <a:p>
                <a:r>
                  <a:rPr lang="bn-IN" sz="3200" dirty="0">
                    <a:latin typeface="Agency FB" panose="020B0503020202020204" pitchFamily="34" charset="0"/>
                    <a:cs typeface="NikoshBAN" panose="02000000000000000000" pitchFamily="2" charset="0"/>
                  </a:rPr>
                  <a:t>যে সকল </a:t>
                </a:r>
                <a:r>
                  <a:rPr lang="bn-IN" sz="3200" dirty="0" smtClean="0">
                    <a:latin typeface="Agency FB" panose="020B0503020202020204" pitchFamily="34" charset="0"/>
                    <a:cs typeface="NikoshBAN" panose="02000000000000000000" pitchFamily="2" charset="0"/>
                  </a:rPr>
                  <a:t>বদ্ধ </a:t>
                </a:r>
                <a:r>
                  <a:rPr lang="bn-IN" sz="3200" dirty="0">
                    <a:latin typeface="Agency FB" panose="020B0503020202020204" pitchFamily="34" charset="0"/>
                    <a:cs typeface="NikoshBAN" panose="02000000000000000000" pitchFamily="2" charset="0"/>
                  </a:rPr>
                  <a:t>শিকল </a:t>
                </a:r>
                <a:r>
                  <a:rPr lang="bn-IN" sz="3200" dirty="0" smtClean="0">
                    <a:latin typeface="Agency FB" panose="020B0503020202020204" pitchFamily="34" charset="0"/>
                    <a:cs typeface="NikoshBAN" panose="02000000000000000000" pitchFamily="2" charset="0"/>
                  </a:rPr>
                  <a:t>হাইড্রোকার্বনের কার্বন শিকলের দুই প্রান্তের কার্বন পরস্পর যুক্ত হয়ে একটি বলয় বা চক্র গঠন করে।</a:t>
                </a:r>
                <a:r>
                  <a:rPr lang="en-US" sz="3200" dirty="0" smtClean="0">
                    <a:latin typeface="Agency FB" panose="020B0503020202020204" pitchFamily="34" charset="0"/>
                    <a:cs typeface="NikoshBAN" panose="02000000000000000000" pitchFamily="2" charset="0"/>
                  </a:rPr>
                  <a:t> </a:t>
                </a:r>
                <a:r>
                  <a:rPr lang="bn-IN" sz="3200" dirty="0" smtClean="0">
                    <a:latin typeface="Agency FB" panose="020B0503020202020204" pitchFamily="34" charset="0"/>
                    <a:cs typeface="NikoshBAN" panose="02000000000000000000" pitchFamily="2" charset="0"/>
                  </a:rPr>
                  <a:t>যেখানে </a:t>
                </a:r>
                <a:r>
                  <a:rPr lang="bn-IN" sz="3200" dirty="0">
                    <a:latin typeface="Agency FB" panose="020B0503020202020204" pitchFamily="34" charset="0"/>
                    <a:cs typeface="NikoshBAN" panose="02000000000000000000" pitchFamily="2" charset="0"/>
                  </a:rPr>
                  <a:t>এক বা একাধিক কার্বন-কার্বন দ্বিবন্ধন </a:t>
                </a:r>
                <a:r>
                  <a:rPr lang="en-US" sz="3200" dirty="0">
                    <a:latin typeface="Agency FB" panose="020B0503020202020204" pitchFamily="34" charset="0"/>
                    <a:cs typeface="NikoshBAN" panose="02000000000000000000" pitchFamily="2" charset="0"/>
                  </a:rPr>
                  <a:t>(C</a:t>
                </a:r>
                <a14:m>
                  <m:oMath xmlns:m="http://schemas.openxmlformats.org/officeDocument/2006/math">
                    <m:r>
                      <a:rPr lang="bn-IN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en-US" sz="3200" dirty="0">
                    <a:latin typeface="Agency FB" panose="020B0503020202020204" pitchFamily="34" charset="0"/>
                    <a:cs typeface="NikoshBAN" panose="02000000000000000000" pitchFamily="2" charset="0"/>
                  </a:rPr>
                  <a:t>C)</a:t>
                </a:r>
                <a:r>
                  <a:rPr lang="bn-IN" sz="3200" dirty="0">
                    <a:latin typeface="Agency FB" panose="020B0503020202020204" pitchFamily="34" charset="0"/>
                    <a:cs typeface="NikoshBAN" panose="02000000000000000000" pitchFamily="2" charset="0"/>
                  </a:rPr>
                  <a:t> বা কার্বন-কার্বন ত্রিবন্ধন </a:t>
                </a:r>
                <a:r>
                  <a:rPr lang="en-US" sz="3200" dirty="0">
                    <a:latin typeface="Agency FB" panose="020B0503020202020204" pitchFamily="34" charset="0"/>
                    <a:cs typeface="NikoshBAN" panose="02000000000000000000" pitchFamily="2" charset="0"/>
                  </a:rPr>
                  <a:t>(C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≡</m:t>
                    </m:r>
                  </m:oMath>
                </a14:m>
                <a:r>
                  <a:rPr lang="en-US" sz="3200" dirty="0">
                    <a:latin typeface="Agency FB" panose="020B0503020202020204" pitchFamily="34" charset="0"/>
                    <a:cs typeface="NikoshBAN" panose="02000000000000000000" pitchFamily="2" charset="0"/>
                  </a:rPr>
                  <a:t>C) </a:t>
                </a:r>
                <a:r>
                  <a:rPr lang="bn-IN" sz="3200" dirty="0">
                    <a:latin typeface="Agency FB" panose="020B0503020202020204" pitchFamily="34" charset="0"/>
                    <a:cs typeface="NikoshBAN" panose="02000000000000000000" pitchFamily="2" charset="0"/>
                  </a:rPr>
                  <a:t>থাকে, তাদেরকে অসম্পৃক্ত বদ্ধ</a:t>
                </a:r>
                <a:r>
                  <a:rPr lang="bn-IN" sz="3200" dirty="0" smtClean="0">
                    <a:latin typeface="Agency FB" panose="020B0503020202020204" pitchFamily="34" charset="0"/>
                    <a:cs typeface="NikoshBAN" panose="02000000000000000000" pitchFamily="2" charset="0"/>
                  </a:rPr>
                  <a:t> </a:t>
                </a:r>
                <a:r>
                  <a:rPr lang="bn-IN" sz="3200" dirty="0">
                    <a:latin typeface="Agency FB" panose="020B0503020202020204" pitchFamily="34" charset="0"/>
                    <a:cs typeface="NikoshBAN" panose="02000000000000000000" pitchFamily="2" charset="0"/>
                  </a:rPr>
                  <a:t>শিকল হাইড্রোকার্বন বলে।</a:t>
                </a:r>
                <a:r>
                  <a:rPr lang="en-US" sz="3200" dirty="0">
                    <a:latin typeface="Agency FB" panose="020B0503020202020204" pitchFamily="34" charset="0"/>
                    <a:cs typeface="NikoshBAN" panose="02000000000000000000" pitchFamily="2" charset="0"/>
                  </a:rPr>
                  <a:t> </a:t>
                </a:r>
                <a:r>
                  <a:rPr lang="bn-IN" sz="3200" dirty="0" smtClean="0">
                    <a:latin typeface="Agency FB" panose="020B0503020202020204" pitchFamily="34" charset="0"/>
                    <a:cs typeface="NikoshBAN" panose="02000000000000000000" pitchFamily="2" charset="0"/>
                  </a:rPr>
                  <a:t>যেমন- </a:t>
                </a:r>
              </a:p>
              <a:p>
                <a:r>
                  <a:rPr lang="bn-IN" sz="3200" dirty="0" smtClean="0">
                    <a:latin typeface="Agency FB" panose="020B0503020202020204" pitchFamily="34" charset="0"/>
                    <a:cs typeface="NikoshBAN" panose="02000000000000000000" pitchFamily="2" charset="0"/>
                  </a:rPr>
                  <a:t>সাইক্লোপ্রোপিন</a:t>
                </a:r>
                <a:r>
                  <a:rPr lang="en-US" sz="3200" dirty="0" smtClean="0">
                    <a:latin typeface="Agency FB" panose="020B050302020202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>
                    <a:latin typeface="Agency FB" panose="020B0503020202020204" pitchFamily="34" charset="0"/>
                    <a:cs typeface="NikoshBAN" panose="02000000000000000000" pitchFamily="2" charset="0"/>
                  </a:rPr>
                  <a:t>(</a:t>
                </a:r>
                <a:r>
                  <a:rPr lang="en-US" sz="3200" dirty="0" smtClean="0">
                    <a:latin typeface="Agency FB" panose="020B0503020202020204" pitchFamily="34" charset="0"/>
                    <a:cs typeface="NikoshBAN" panose="02000000000000000000" pitchFamily="2" charset="0"/>
                  </a:rPr>
                  <a:t>C</a:t>
                </a:r>
                <a:r>
                  <a:rPr lang="en-US" sz="3200" baseline="-25000" dirty="0" smtClean="0">
                    <a:latin typeface="Agency FB" panose="020B0503020202020204" pitchFamily="34" charset="0"/>
                    <a:cs typeface="NikoshBAN" panose="02000000000000000000" pitchFamily="2" charset="0"/>
                  </a:rPr>
                  <a:t>3</a:t>
                </a:r>
                <a:r>
                  <a:rPr lang="en-US" sz="3200" dirty="0" smtClean="0">
                    <a:latin typeface="Agency FB" panose="020B0503020202020204" pitchFamily="34" charset="0"/>
                    <a:cs typeface="NikoshBAN" panose="02000000000000000000" pitchFamily="2" charset="0"/>
                  </a:rPr>
                  <a:t>H</a:t>
                </a:r>
                <a:r>
                  <a:rPr lang="en-US" sz="3200" baseline="-25000" dirty="0" smtClean="0">
                    <a:latin typeface="Agency FB" panose="020B0503020202020204" pitchFamily="34" charset="0"/>
                    <a:cs typeface="NikoshBAN" panose="02000000000000000000" pitchFamily="2" charset="0"/>
                  </a:rPr>
                  <a:t>4</a:t>
                </a:r>
                <a:r>
                  <a:rPr lang="en-US" sz="3200" dirty="0" smtClean="0">
                    <a:latin typeface="Agency FB" panose="020B0503020202020204" pitchFamily="34" charset="0"/>
                    <a:cs typeface="NikoshBAN" panose="02000000000000000000" pitchFamily="2" charset="0"/>
                  </a:rPr>
                  <a:t>)</a:t>
                </a:r>
                <a:r>
                  <a:rPr lang="bn-IN" sz="3200" dirty="0">
                    <a:latin typeface="Agency FB" panose="020B0503020202020204" pitchFamily="34" charset="0"/>
                    <a:cs typeface="NikoshBAN" panose="02000000000000000000" pitchFamily="2" charset="0"/>
                  </a:rPr>
                  <a:t>,</a:t>
                </a:r>
                <a:r>
                  <a:rPr lang="bn-IN" sz="3200" dirty="0" smtClean="0">
                    <a:latin typeface="Agency FB" panose="020B0503020202020204" pitchFamily="34" charset="0"/>
                    <a:cs typeface="NikoshBAN" panose="02000000000000000000" pitchFamily="2" charset="0"/>
                  </a:rPr>
                  <a:t> সাইক্লোবিউটিন</a:t>
                </a:r>
                <a:r>
                  <a:rPr lang="en-US" sz="3200" dirty="0" smtClean="0">
                    <a:latin typeface="Agency FB" panose="020B050302020202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>
                    <a:latin typeface="Agency FB" panose="020B0503020202020204" pitchFamily="34" charset="0"/>
                    <a:cs typeface="NikoshBAN" panose="02000000000000000000" pitchFamily="2" charset="0"/>
                  </a:rPr>
                  <a:t>(</a:t>
                </a:r>
                <a:r>
                  <a:rPr lang="en-US" sz="3200" dirty="0" smtClean="0">
                    <a:latin typeface="Agency FB" panose="020B0503020202020204" pitchFamily="34" charset="0"/>
                    <a:cs typeface="NikoshBAN" panose="02000000000000000000" pitchFamily="2" charset="0"/>
                  </a:rPr>
                  <a:t>C</a:t>
                </a:r>
                <a:r>
                  <a:rPr lang="en-US" sz="3200" baseline="-25000" dirty="0" smtClean="0">
                    <a:latin typeface="Agency FB" panose="020B0503020202020204" pitchFamily="34" charset="0"/>
                    <a:cs typeface="NikoshBAN" panose="02000000000000000000" pitchFamily="2" charset="0"/>
                  </a:rPr>
                  <a:t>4</a:t>
                </a:r>
                <a:r>
                  <a:rPr lang="en-US" sz="3200" dirty="0" smtClean="0">
                    <a:latin typeface="Agency FB" panose="020B0503020202020204" pitchFamily="34" charset="0"/>
                    <a:cs typeface="NikoshBAN" panose="02000000000000000000" pitchFamily="2" charset="0"/>
                  </a:rPr>
                  <a:t>H</a:t>
                </a:r>
                <a:r>
                  <a:rPr lang="en-US" sz="3200" baseline="-25000" dirty="0" smtClean="0">
                    <a:latin typeface="Agency FB" panose="020B0503020202020204" pitchFamily="34" charset="0"/>
                    <a:cs typeface="NikoshBAN" panose="02000000000000000000" pitchFamily="2" charset="0"/>
                  </a:rPr>
                  <a:t>6</a:t>
                </a:r>
                <a:r>
                  <a:rPr lang="en-US" sz="3200" dirty="0">
                    <a:latin typeface="Agency FB" panose="020B0503020202020204" pitchFamily="34" charset="0"/>
                    <a:cs typeface="NikoshBAN" panose="02000000000000000000" pitchFamily="2" charset="0"/>
                  </a:rPr>
                  <a:t>)</a:t>
                </a:r>
                <a:r>
                  <a:rPr lang="bn-IN" sz="3200" dirty="0" smtClean="0">
                    <a:latin typeface="Agency FB" panose="020B0503020202020204" pitchFamily="34" charset="0"/>
                    <a:cs typeface="NikoshBAN" panose="02000000000000000000" pitchFamily="2" charset="0"/>
                  </a:rPr>
                  <a:t>,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831" y="457200"/>
                <a:ext cx="11082337" cy="3662541"/>
              </a:xfrm>
              <a:prstGeom prst="rect">
                <a:avLst/>
              </a:prstGeom>
              <a:blipFill>
                <a:blip r:embed="rId2"/>
                <a:stretch>
                  <a:fillRect l="-1925" t="-3993" r="-275" b="-4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664368" y="461144"/>
            <a:ext cx="10972800" cy="5939656"/>
            <a:chOff x="2497023" y="257384"/>
            <a:chExt cx="7197952" cy="6139472"/>
          </a:xfrm>
        </p:grpSpPr>
        <p:sp>
          <p:nvSpPr>
            <p:cNvPr id="5" name="Freeform 4"/>
            <p:cNvSpPr/>
            <p:nvPr/>
          </p:nvSpPr>
          <p:spPr>
            <a:xfrm>
              <a:off x="7042122" y="1309314"/>
              <a:ext cx="816262" cy="38846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64728"/>
                  </a:lnTo>
                  <a:lnTo>
                    <a:pt x="816262" y="264728"/>
                  </a:lnTo>
                  <a:lnTo>
                    <a:pt x="816262" y="388466"/>
                  </a:lnTo>
                </a:path>
              </a:pathLst>
            </a:custGeom>
            <a:noFill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Freeform 5"/>
            <p:cNvSpPr/>
            <p:nvPr/>
          </p:nvSpPr>
          <p:spPr>
            <a:xfrm>
              <a:off x="8062451" y="3782590"/>
              <a:ext cx="816262" cy="38846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64728"/>
                  </a:lnTo>
                  <a:lnTo>
                    <a:pt x="816262" y="264728"/>
                  </a:lnTo>
                  <a:lnTo>
                    <a:pt x="816262" y="388466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Freeform 6"/>
            <p:cNvSpPr/>
            <p:nvPr/>
          </p:nvSpPr>
          <p:spPr>
            <a:xfrm>
              <a:off x="7246188" y="3782590"/>
              <a:ext cx="816262" cy="38846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816262" y="0"/>
                  </a:moveTo>
                  <a:lnTo>
                    <a:pt x="816262" y="264728"/>
                  </a:lnTo>
                  <a:lnTo>
                    <a:pt x="0" y="264728"/>
                  </a:lnTo>
                  <a:lnTo>
                    <a:pt x="0" y="388466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Freeform 7"/>
            <p:cNvSpPr/>
            <p:nvPr/>
          </p:nvSpPr>
          <p:spPr>
            <a:xfrm>
              <a:off x="6225859" y="2545952"/>
              <a:ext cx="1836591" cy="38846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64728"/>
                  </a:lnTo>
                  <a:lnTo>
                    <a:pt x="1836591" y="264728"/>
                  </a:lnTo>
                  <a:lnTo>
                    <a:pt x="1836591" y="388466"/>
                  </a:lnTo>
                </a:path>
              </a:pathLst>
            </a:custGeom>
            <a:no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Freeform 8"/>
            <p:cNvSpPr/>
            <p:nvPr/>
          </p:nvSpPr>
          <p:spPr>
            <a:xfrm>
              <a:off x="5613662" y="5019228"/>
              <a:ext cx="816262" cy="38846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64728"/>
                  </a:lnTo>
                  <a:lnTo>
                    <a:pt x="816262" y="264728"/>
                  </a:lnTo>
                  <a:lnTo>
                    <a:pt x="816262" y="388466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4797400" y="5019228"/>
              <a:ext cx="816262" cy="38846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816262" y="0"/>
                  </a:moveTo>
                  <a:lnTo>
                    <a:pt x="816262" y="264728"/>
                  </a:lnTo>
                  <a:lnTo>
                    <a:pt x="0" y="264728"/>
                  </a:lnTo>
                  <a:lnTo>
                    <a:pt x="0" y="388466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4389268" y="3782590"/>
              <a:ext cx="1224394" cy="38846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64728"/>
                  </a:lnTo>
                  <a:lnTo>
                    <a:pt x="1224394" y="264728"/>
                  </a:lnTo>
                  <a:lnTo>
                    <a:pt x="1224394" y="388466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3119154" y="5019228"/>
              <a:ext cx="91440" cy="38846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388466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3164874" y="3782590"/>
              <a:ext cx="1224394" cy="38846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224394" y="0"/>
                  </a:moveTo>
                  <a:lnTo>
                    <a:pt x="1224394" y="264728"/>
                  </a:lnTo>
                  <a:lnTo>
                    <a:pt x="0" y="264728"/>
                  </a:lnTo>
                  <a:lnTo>
                    <a:pt x="0" y="388466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4389268" y="2545952"/>
              <a:ext cx="1836591" cy="38846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836591" y="0"/>
                  </a:moveTo>
                  <a:lnTo>
                    <a:pt x="1836591" y="264728"/>
                  </a:lnTo>
                  <a:lnTo>
                    <a:pt x="0" y="264728"/>
                  </a:lnTo>
                  <a:lnTo>
                    <a:pt x="0" y="388466"/>
                  </a:lnTo>
                </a:path>
              </a:pathLst>
            </a:custGeom>
            <a:no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6225859" y="1309314"/>
              <a:ext cx="816262" cy="38846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816262" y="0"/>
                  </a:moveTo>
                  <a:lnTo>
                    <a:pt x="816262" y="264728"/>
                  </a:lnTo>
                  <a:lnTo>
                    <a:pt x="0" y="264728"/>
                  </a:lnTo>
                  <a:lnTo>
                    <a:pt x="0" y="388466"/>
                  </a:lnTo>
                </a:path>
              </a:pathLst>
            </a:custGeom>
            <a:noFill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Rounded Rectangle 15"/>
            <p:cNvSpPr/>
            <p:nvPr/>
          </p:nvSpPr>
          <p:spPr>
            <a:xfrm>
              <a:off x="3932417" y="257384"/>
              <a:ext cx="3981622" cy="848171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7" name="Freeform 16"/>
            <p:cNvSpPr/>
            <p:nvPr/>
          </p:nvSpPr>
          <p:spPr>
            <a:xfrm>
              <a:off x="4052389" y="442776"/>
              <a:ext cx="3981622" cy="848171"/>
            </a:xfrm>
            <a:custGeom>
              <a:avLst/>
              <a:gdLst>
                <a:gd name="connsiteX0" fmla="*/ 0 w 3981622"/>
                <a:gd name="connsiteY0" fmla="*/ 84817 h 848171"/>
                <a:gd name="connsiteX1" fmla="*/ 84817 w 3981622"/>
                <a:gd name="connsiteY1" fmla="*/ 0 h 848171"/>
                <a:gd name="connsiteX2" fmla="*/ 3896805 w 3981622"/>
                <a:gd name="connsiteY2" fmla="*/ 0 h 848171"/>
                <a:gd name="connsiteX3" fmla="*/ 3981622 w 3981622"/>
                <a:gd name="connsiteY3" fmla="*/ 84817 h 848171"/>
                <a:gd name="connsiteX4" fmla="*/ 3981622 w 3981622"/>
                <a:gd name="connsiteY4" fmla="*/ 763354 h 848171"/>
                <a:gd name="connsiteX5" fmla="*/ 3896805 w 3981622"/>
                <a:gd name="connsiteY5" fmla="*/ 848171 h 848171"/>
                <a:gd name="connsiteX6" fmla="*/ 84817 w 3981622"/>
                <a:gd name="connsiteY6" fmla="*/ 848171 h 848171"/>
                <a:gd name="connsiteX7" fmla="*/ 0 w 3981622"/>
                <a:gd name="connsiteY7" fmla="*/ 763354 h 848171"/>
                <a:gd name="connsiteX8" fmla="*/ 0 w 3981622"/>
                <a:gd name="connsiteY8" fmla="*/ 84817 h 84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81622" h="848171">
                  <a:moveTo>
                    <a:pt x="0" y="84817"/>
                  </a:moveTo>
                  <a:cubicBezTo>
                    <a:pt x="0" y="37974"/>
                    <a:pt x="37974" y="0"/>
                    <a:pt x="84817" y="0"/>
                  </a:cubicBezTo>
                  <a:lnTo>
                    <a:pt x="3896805" y="0"/>
                  </a:lnTo>
                  <a:cubicBezTo>
                    <a:pt x="3943648" y="0"/>
                    <a:pt x="3981622" y="37974"/>
                    <a:pt x="3981622" y="84817"/>
                  </a:cubicBezTo>
                  <a:lnTo>
                    <a:pt x="3981622" y="763354"/>
                  </a:lnTo>
                  <a:cubicBezTo>
                    <a:pt x="3981622" y="810197"/>
                    <a:pt x="3943648" y="848171"/>
                    <a:pt x="3896805" y="848171"/>
                  </a:cubicBezTo>
                  <a:lnTo>
                    <a:pt x="84817" y="848171"/>
                  </a:lnTo>
                  <a:cubicBezTo>
                    <a:pt x="37974" y="848171"/>
                    <a:pt x="0" y="810197"/>
                    <a:pt x="0" y="763354"/>
                  </a:cubicBezTo>
                  <a:lnTo>
                    <a:pt x="0" y="84817"/>
                  </a:lnTo>
                  <a:close/>
                </a:path>
              </a:pathLst>
            </a:custGeom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2002" tIns="162002" rIns="162002" bIns="162002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36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হাইড্রোকার্বন</a:t>
              </a:r>
              <a:endParaRPr lang="en-US" sz="36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5558008" y="1697780"/>
              <a:ext cx="1335702" cy="848171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9" name="Freeform 18"/>
            <p:cNvSpPr/>
            <p:nvPr/>
          </p:nvSpPr>
          <p:spPr>
            <a:xfrm>
              <a:off x="5706420" y="1838771"/>
              <a:ext cx="1335702" cy="848171"/>
            </a:xfrm>
            <a:custGeom>
              <a:avLst/>
              <a:gdLst>
                <a:gd name="connsiteX0" fmla="*/ 0 w 1335702"/>
                <a:gd name="connsiteY0" fmla="*/ 84817 h 848171"/>
                <a:gd name="connsiteX1" fmla="*/ 84817 w 1335702"/>
                <a:gd name="connsiteY1" fmla="*/ 0 h 848171"/>
                <a:gd name="connsiteX2" fmla="*/ 1250885 w 1335702"/>
                <a:gd name="connsiteY2" fmla="*/ 0 h 848171"/>
                <a:gd name="connsiteX3" fmla="*/ 1335702 w 1335702"/>
                <a:gd name="connsiteY3" fmla="*/ 84817 h 848171"/>
                <a:gd name="connsiteX4" fmla="*/ 1335702 w 1335702"/>
                <a:gd name="connsiteY4" fmla="*/ 763354 h 848171"/>
                <a:gd name="connsiteX5" fmla="*/ 1250885 w 1335702"/>
                <a:gd name="connsiteY5" fmla="*/ 848171 h 848171"/>
                <a:gd name="connsiteX6" fmla="*/ 84817 w 1335702"/>
                <a:gd name="connsiteY6" fmla="*/ 848171 h 848171"/>
                <a:gd name="connsiteX7" fmla="*/ 0 w 1335702"/>
                <a:gd name="connsiteY7" fmla="*/ 763354 h 848171"/>
                <a:gd name="connsiteX8" fmla="*/ 0 w 1335702"/>
                <a:gd name="connsiteY8" fmla="*/ 84817 h 84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5702" h="848171">
                  <a:moveTo>
                    <a:pt x="0" y="84817"/>
                  </a:moveTo>
                  <a:cubicBezTo>
                    <a:pt x="0" y="37974"/>
                    <a:pt x="37974" y="0"/>
                    <a:pt x="84817" y="0"/>
                  </a:cubicBezTo>
                  <a:lnTo>
                    <a:pt x="1250885" y="0"/>
                  </a:lnTo>
                  <a:cubicBezTo>
                    <a:pt x="1297728" y="0"/>
                    <a:pt x="1335702" y="37974"/>
                    <a:pt x="1335702" y="84817"/>
                  </a:cubicBezTo>
                  <a:lnTo>
                    <a:pt x="1335702" y="763354"/>
                  </a:lnTo>
                  <a:cubicBezTo>
                    <a:pt x="1335702" y="810197"/>
                    <a:pt x="1297728" y="848171"/>
                    <a:pt x="1250885" y="848171"/>
                  </a:cubicBezTo>
                  <a:lnTo>
                    <a:pt x="84817" y="848171"/>
                  </a:lnTo>
                  <a:cubicBezTo>
                    <a:pt x="37974" y="848171"/>
                    <a:pt x="0" y="810197"/>
                    <a:pt x="0" y="763354"/>
                  </a:cubicBezTo>
                  <a:lnTo>
                    <a:pt x="0" y="84817"/>
                  </a:lnTo>
                  <a:close/>
                </a:path>
              </a:pathLst>
            </a:custGeom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042" tIns="101042" rIns="101042" bIns="101042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0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অ্যালিফেটিক হাইড্রোকার্বন</a:t>
              </a:r>
              <a:endParaRPr lang="en-US" sz="20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3721417" y="2934418"/>
              <a:ext cx="1335702" cy="848171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3869828" y="3075409"/>
              <a:ext cx="1335702" cy="848171"/>
            </a:xfrm>
            <a:custGeom>
              <a:avLst/>
              <a:gdLst>
                <a:gd name="connsiteX0" fmla="*/ 0 w 1335702"/>
                <a:gd name="connsiteY0" fmla="*/ 84817 h 848171"/>
                <a:gd name="connsiteX1" fmla="*/ 84817 w 1335702"/>
                <a:gd name="connsiteY1" fmla="*/ 0 h 848171"/>
                <a:gd name="connsiteX2" fmla="*/ 1250885 w 1335702"/>
                <a:gd name="connsiteY2" fmla="*/ 0 h 848171"/>
                <a:gd name="connsiteX3" fmla="*/ 1335702 w 1335702"/>
                <a:gd name="connsiteY3" fmla="*/ 84817 h 848171"/>
                <a:gd name="connsiteX4" fmla="*/ 1335702 w 1335702"/>
                <a:gd name="connsiteY4" fmla="*/ 763354 h 848171"/>
                <a:gd name="connsiteX5" fmla="*/ 1250885 w 1335702"/>
                <a:gd name="connsiteY5" fmla="*/ 848171 h 848171"/>
                <a:gd name="connsiteX6" fmla="*/ 84817 w 1335702"/>
                <a:gd name="connsiteY6" fmla="*/ 848171 h 848171"/>
                <a:gd name="connsiteX7" fmla="*/ 0 w 1335702"/>
                <a:gd name="connsiteY7" fmla="*/ 763354 h 848171"/>
                <a:gd name="connsiteX8" fmla="*/ 0 w 1335702"/>
                <a:gd name="connsiteY8" fmla="*/ 84817 h 84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5702" h="848171">
                  <a:moveTo>
                    <a:pt x="0" y="84817"/>
                  </a:moveTo>
                  <a:cubicBezTo>
                    <a:pt x="0" y="37974"/>
                    <a:pt x="37974" y="0"/>
                    <a:pt x="84817" y="0"/>
                  </a:cubicBezTo>
                  <a:lnTo>
                    <a:pt x="1250885" y="0"/>
                  </a:lnTo>
                  <a:cubicBezTo>
                    <a:pt x="1297728" y="0"/>
                    <a:pt x="1335702" y="37974"/>
                    <a:pt x="1335702" y="84817"/>
                  </a:cubicBezTo>
                  <a:lnTo>
                    <a:pt x="1335702" y="763354"/>
                  </a:lnTo>
                  <a:cubicBezTo>
                    <a:pt x="1335702" y="810197"/>
                    <a:pt x="1297728" y="848171"/>
                    <a:pt x="1250885" y="848171"/>
                  </a:cubicBezTo>
                  <a:lnTo>
                    <a:pt x="84817" y="848171"/>
                  </a:lnTo>
                  <a:cubicBezTo>
                    <a:pt x="37974" y="848171"/>
                    <a:pt x="0" y="810197"/>
                    <a:pt x="0" y="763354"/>
                  </a:cubicBezTo>
                  <a:lnTo>
                    <a:pt x="0" y="84817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042" tIns="101042" rIns="101042" bIns="101042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0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মুক্ত শিকল হাইড্রোকার্বন</a:t>
              </a:r>
              <a:endParaRPr lang="en-US" sz="20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2497023" y="4171057"/>
              <a:ext cx="1335702" cy="848171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2645434" y="4312047"/>
              <a:ext cx="1335702" cy="848171"/>
            </a:xfrm>
            <a:custGeom>
              <a:avLst/>
              <a:gdLst>
                <a:gd name="connsiteX0" fmla="*/ 0 w 1335702"/>
                <a:gd name="connsiteY0" fmla="*/ 84817 h 848171"/>
                <a:gd name="connsiteX1" fmla="*/ 84817 w 1335702"/>
                <a:gd name="connsiteY1" fmla="*/ 0 h 848171"/>
                <a:gd name="connsiteX2" fmla="*/ 1250885 w 1335702"/>
                <a:gd name="connsiteY2" fmla="*/ 0 h 848171"/>
                <a:gd name="connsiteX3" fmla="*/ 1335702 w 1335702"/>
                <a:gd name="connsiteY3" fmla="*/ 84817 h 848171"/>
                <a:gd name="connsiteX4" fmla="*/ 1335702 w 1335702"/>
                <a:gd name="connsiteY4" fmla="*/ 763354 h 848171"/>
                <a:gd name="connsiteX5" fmla="*/ 1250885 w 1335702"/>
                <a:gd name="connsiteY5" fmla="*/ 848171 h 848171"/>
                <a:gd name="connsiteX6" fmla="*/ 84817 w 1335702"/>
                <a:gd name="connsiteY6" fmla="*/ 848171 h 848171"/>
                <a:gd name="connsiteX7" fmla="*/ 0 w 1335702"/>
                <a:gd name="connsiteY7" fmla="*/ 763354 h 848171"/>
                <a:gd name="connsiteX8" fmla="*/ 0 w 1335702"/>
                <a:gd name="connsiteY8" fmla="*/ 84817 h 84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5702" h="848171">
                  <a:moveTo>
                    <a:pt x="0" y="84817"/>
                  </a:moveTo>
                  <a:cubicBezTo>
                    <a:pt x="0" y="37974"/>
                    <a:pt x="37974" y="0"/>
                    <a:pt x="84817" y="0"/>
                  </a:cubicBezTo>
                  <a:lnTo>
                    <a:pt x="1250885" y="0"/>
                  </a:lnTo>
                  <a:cubicBezTo>
                    <a:pt x="1297728" y="0"/>
                    <a:pt x="1335702" y="37974"/>
                    <a:pt x="1335702" y="84817"/>
                  </a:cubicBezTo>
                  <a:lnTo>
                    <a:pt x="1335702" y="763354"/>
                  </a:lnTo>
                  <a:cubicBezTo>
                    <a:pt x="1335702" y="810197"/>
                    <a:pt x="1297728" y="848171"/>
                    <a:pt x="1250885" y="848171"/>
                  </a:cubicBezTo>
                  <a:lnTo>
                    <a:pt x="84817" y="848171"/>
                  </a:lnTo>
                  <a:cubicBezTo>
                    <a:pt x="37974" y="848171"/>
                    <a:pt x="0" y="810197"/>
                    <a:pt x="0" y="763354"/>
                  </a:cubicBezTo>
                  <a:lnTo>
                    <a:pt x="0" y="84817"/>
                  </a:lnTo>
                  <a:close/>
                </a:path>
              </a:pathLst>
            </a:cu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8662" tIns="108662" rIns="108662" bIns="108662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সম্পৃক্ত</a:t>
              </a:r>
              <a:r>
                <a:rPr lang="en-US" sz="22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2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হাইড্রোকার্বন</a:t>
              </a:r>
              <a:endParaRPr lang="en-US" sz="22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2497023" y="5407695"/>
              <a:ext cx="1335702" cy="848171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2645434" y="5548685"/>
              <a:ext cx="1335702" cy="848171"/>
            </a:xfrm>
            <a:custGeom>
              <a:avLst/>
              <a:gdLst>
                <a:gd name="connsiteX0" fmla="*/ 0 w 1335702"/>
                <a:gd name="connsiteY0" fmla="*/ 84817 h 848171"/>
                <a:gd name="connsiteX1" fmla="*/ 84817 w 1335702"/>
                <a:gd name="connsiteY1" fmla="*/ 0 h 848171"/>
                <a:gd name="connsiteX2" fmla="*/ 1250885 w 1335702"/>
                <a:gd name="connsiteY2" fmla="*/ 0 h 848171"/>
                <a:gd name="connsiteX3" fmla="*/ 1335702 w 1335702"/>
                <a:gd name="connsiteY3" fmla="*/ 84817 h 848171"/>
                <a:gd name="connsiteX4" fmla="*/ 1335702 w 1335702"/>
                <a:gd name="connsiteY4" fmla="*/ 763354 h 848171"/>
                <a:gd name="connsiteX5" fmla="*/ 1250885 w 1335702"/>
                <a:gd name="connsiteY5" fmla="*/ 848171 h 848171"/>
                <a:gd name="connsiteX6" fmla="*/ 84817 w 1335702"/>
                <a:gd name="connsiteY6" fmla="*/ 848171 h 848171"/>
                <a:gd name="connsiteX7" fmla="*/ 0 w 1335702"/>
                <a:gd name="connsiteY7" fmla="*/ 763354 h 848171"/>
                <a:gd name="connsiteX8" fmla="*/ 0 w 1335702"/>
                <a:gd name="connsiteY8" fmla="*/ 84817 h 84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5702" h="848171">
                  <a:moveTo>
                    <a:pt x="0" y="84817"/>
                  </a:moveTo>
                  <a:cubicBezTo>
                    <a:pt x="0" y="37974"/>
                    <a:pt x="37974" y="0"/>
                    <a:pt x="84817" y="0"/>
                  </a:cubicBezTo>
                  <a:lnTo>
                    <a:pt x="1250885" y="0"/>
                  </a:lnTo>
                  <a:cubicBezTo>
                    <a:pt x="1297728" y="0"/>
                    <a:pt x="1335702" y="37974"/>
                    <a:pt x="1335702" y="84817"/>
                  </a:cubicBezTo>
                  <a:lnTo>
                    <a:pt x="1335702" y="763354"/>
                  </a:lnTo>
                  <a:cubicBezTo>
                    <a:pt x="1335702" y="810197"/>
                    <a:pt x="1297728" y="848171"/>
                    <a:pt x="1250885" y="848171"/>
                  </a:cubicBezTo>
                  <a:lnTo>
                    <a:pt x="84817" y="848171"/>
                  </a:lnTo>
                  <a:cubicBezTo>
                    <a:pt x="37974" y="848171"/>
                    <a:pt x="0" y="810197"/>
                    <a:pt x="0" y="763354"/>
                  </a:cubicBezTo>
                  <a:lnTo>
                    <a:pt x="0" y="84817"/>
                  </a:lnTo>
                  <a:close/>
                </a:path>
              </a:pathLst>
            </a:cu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8662" tIns="108662" rIns="108662" bIns="108662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2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অ্যালকেন</a:t>
              </a:r>
              <a:endParaRPr lang="en-US" sz="22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4945811" y="4171057"/>
              <a:ext cx="1335702" cy="848171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7" name="Freeform 26"/>
            <p:cNvSpPr/>
            <p:nvPr/>
          </p:nvSpPr>
          <p:spPr>
            <a:xfrm>
              <a:off x="5094223" y="4312047"/>
              <a:ext cx="1335702" cy="848171"/>
            </a:xfrm>
            <a:custGeom>
              <a:avLst/>
              <a:gdLst>
                <a:gd name="connsiteX0" fmla="*/ 0 w 1335702"/>
                <a:gd name="connsiteY0" fmla="*/ 84817 h 848171"/>
                <a:gd name="connsiteX1" fmla="*/ 84817 w 1335702"/>
                <a:gd name="connsiteY1" fmla="*/ 0 h 848171"/>
                <a:gd name="connsiteX2" fmla="*/ 1250885 w 1335702"/>
                <a:gd name="connsiteY2" fmla="*/ 0 h 848171"/>
                <a:gd name="connsiteX3" fmla="*/ 1335702 w 1335702"/>
                <a:gd name="connsiteY3" fmla="*/ 84817 h 848171"/>
                <a:gd name="connsiteX4" fmla="*/ 1335702 w 1335702"/>
                <a:gd name="connsiteY4" fmla="*/ 763354 h 848171"/>
                <a:gd name="connsiteX5" fmla="*/ 1250885 w 1335702"/>
                <a:gd name="connsiteY5" fmla="*/ 848171 h 848171"/>
                <a:gd name="connsiteX6" fmla="*/ 84817 w 1335702"/>
                <a:gd name="connsiteY6" fmla="*/ 848171 h 848171"/>
                <a:gd name="connsiteX7" fmla="*/ 0 w 1335702"/>
                <a:gd name="connsiteY7" fmla="*/ 763354 h 848171"/>
                <a:gd name="connsiteX8" fmla="*/ 0 w 1335702"/>
                <a:gd name="connsiteY8" fmla="*/ 84817 h 84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5702" h="848171">
                  <a:moveTo>
                    <a:pt x="0" y="84817"/>
                  </a:moveTo>
                  <a:cubicBezTo>
                    <a:pt x="0" y="37974"/>
                    <a:pt x="37974" y="0"/>
                    <a:pt x="84817" y="0"/>
                  </a:cubicBezTo>
                  <a:lnTo>
                    <a:pt x="1250885" y="0"/>
                  </a:lnTo>
                  <a:cubicBezTo>
                    <a:pt x="1297728" y="0"/>
                    <a:pt x="1335702" y="37974"/>
                    <a:pt x="1335702" y="84817"/>
                  </a:cubicBezTo>
                  <a:lnTo>
                    <a:pt x="1335702" y="763354"/>
                  </a:lnTo>
                  <a:cubicBezTo>
                    <a:pt x="1335702" y="810197"/>
                    <a:pt x="1297728" y="848171"/>
                    <a:pt x="1250885" y="848171"/>
                  </a:cubicBezTo>
                  <a:lnTo>
                    <a:pt x="84817" y="848171"/>
                  </a:lnTo>
                  <a:cubicBezTo>
                    <a:pt x="37974" y="848171"/>
                    <a:pt x="0" y="810197"/>
                    <a:pt x="0" y="763354"/>
                  </a:cubicBezTo>
                  <a:lnTo>
                    <a:pt x="0" y="84817"/>
                  </a:lnTo>
                  <a:close/>
                </a:path>
              </a:pathLst>
            </a:cu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8662" tIns="108662" rIns="108662" bIns="108662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2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</a:t>
              </a:r>
              <a:r>
                <a:rPr lang="en-US" sz="22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সম্পৃক্ত</a:t>
              </a:r>
              <a:r>
                <a:rPr lang="en-US" sz="22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2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হাইড্রোকার্বন</a:t>
              </a:r>
              <a:endParaRPr lang="en-US" sz="22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4129548" y="5407695"/>
              <a:ext cx="1335702" cy="848171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9" name="Freeform 28"/>
            <p:cNvSpPr/>
            <p:nvPr/>
          </p:nvSpPr>
          <p:spPr>
            <a:xfrm>
              <a:off x="4277960" y="5548685"/>
              <a:ext cx="1335702" cy="848171"/>
            </a:xfrm>
            <a:custGeom>
              <a:avLst/>
              <a:gdLst>
                <a:gd name="connsiteX0" fmla="*/ 0 w 1335702"/>
                <a:gd name="connsiteY0" fmla="*/ 84817 h 848171"/>
                <a:gd name="connsiteX1" fmla="*/ 84817 w 1335702"/>
                <a:gd name="connsiteY1" fmla="*/ 0 h 848171"/>
                <a:gd name="connsiteX2" fmla="*/ 1250885 w 1335702"/>
                <a:gd name="connsiteY2" fmla="*/ 0 h 848171"/>
                <a:gd name="connsiteX3" fmla="*/ 1335702 w 1335702"/>
                <a:gd name="connsiteY3" fmla="*/ 84817 h 848171"/>
                <a:gd name="connsiteX4" fmla="*/ 1335702 w 1335702"/>
                <a:gd name="connsiteY4" fmla="*/ 763354 h 848171"/>
                <a:gd name="connsiteX5" fmla="*/ 1250885 w 1335702"/>
                <a:gd name="connsiteY5" fmla="*/ 848171 h 848171"/>
                <a:gd name="connsiteX6" fmla="*/ 84817 w 1335702"/>
                <a:gd name="connsiteY6" fmla="*/ 848171 h 848171"/>
                <a:gd name="connsiteX7" fmla="*/ 0 w 1335702"/>
                <a:gd name="connsiteY7" fmla="*/ 763354 h 848171"/>
                <a:gd name="connsiteX8" fmla="*/ 0 w 1335702"/>
                <a:gd name="connsiteY8" fmla="*/ 84817 h 84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5702" h="848171">
                  <a:moveTo>
                    <a:pt x="0" y="84817"/>
                  </a:moveTo>
                  <a:cubicBezTo>
                    <a:pt x="0" y="37974"/>
                    <a:pt x="37974" y="0"/>
                    <a:pt x="84817" y="0"/>
                  </a:cubicBezTo>
                  <a:lnTo>
                    <a:pt x="1250885" y="0"/>
                  </a:lnTo>
                  <a:cubicBezTo>
                    <a:pt x="1297728" y="0"/>
                    <a:pt x="1335702" y="37974"/>
                    <a:pt x="1335702" y="84817"/>
                  </a:cubicBezTo>
                  <a:lnTo>
                    <a:pt x="1335702" y="763354"/>
                  </a:lnTo>
                  <a:cubicBezTo>
                    <a:pt x="1335702" y="810197"/>
                    <a:pt x="1297728" y="848171"/>
                    <a:pt x="1250885" y="848171"/>
                  </a:cubicBezTo>
                  <a:lnTo>
                    <a:pt x="84817" y="848171"/>
                  </a:lnTo>
                  <a:cubicBezTo>
                    <a:pt x="37974" y="848171"/>
                    <a:pt x="0" y="810197"/>
                    <a:pt x="0" y="763354"/>
                  </a:cubicBezTo>
                  <a:lnTo>
                    <a:pt x="0" y="84817"/>
                  </a:lnTo>
                  <a:close/>
                </a:path>
              </a:pathLst>
            </a:cu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8662" tIns="108662" rIns="108662" bIns="108662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2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অ্যালকিন</a:t>
              </a:r>
              <a:endParaRPr lang="en-US" sz="2200" kern="1200" dirty="0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5762074" y="5407695"/>
              <a:ext cx="1335702" cy="848171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5910485" y="5548685"/>
              <a:ext cx="1335702" cy="848171"/>
            </a:xfrm>
            <a:custGeom>
              <a:avLst/>
              <a:gdLst>
                <a:gd name="connsiteX0" fmla="*/ 0 w 1335702"/>
                <a:gd name="connsiteY0" fmla="*/ 84817 h 848171"/>
                <a:gd name="connsiteX1" fmla="*/ 84817 w 1335702"/>
                <a:gd name="connsiteY1" fmla="*/ 0 h 848171"/>
                <a:gd name="connsiteX2" fmla="*/ 1250885 w 1335702"/>
                <a:gd name="connsiteY2" fmla="*/ 0 h 848171"/>
                <a:gd name="connsiteX3" fmla="*/ 1335702 w 1335702"/>
                <a:gd name="connsiteY3" fmla="*/ 84817 h 848171"/>
                <a:gd name="connsiteX4" fmla="*/ 1335702 w 1335702"/>
                <a:gd name="connsiteY4" fmla="*/ 763354 h 848171"/>
                <a:gd name="connsiteX5" fmla="*/ 1250885 w 1335702"/>
                <a:gd name="connsiteY5" fmla="*/ 848171 h 848171"/>
                <a:gd name="connsiteX6" fmla="*/ 84817 w 1335702"/>
                <a:gd name="connsiteY6" fmla="*/ 848171 h 848171"/>
                <a:gd name="connsiteX7" fmla="*/ 0 w 1335702"/>
                <a:gd name="connsiteY7" fmla="*/ 763354 h 848171"/>
                <a:gd name="connsiteX8" fmla="*/ 0 w 1335702"/>
                <a:gd name="connsiteY8" fmla="*/ 84817 h 84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5702" h="848171">
                  <a:moveTo>
                    <a:pt x="0" y="84817"/>
                  </a:moveTo>
                  <a:cubicBezTo>
                    <a:pt x="0" y="37974"/>
                    <a:pt x="37974" y="0"/>
                    <a:pt x="84817" y="0"/>
                  </a:cubicBezTo>
                  <a:lnTo>
                    <a:pt x="1250885" y="0"/>
                  </a:lnTo>
                  <a:cubicBezTo>
                    <a:pt x="1297728" y="0"/>
                    <a:pt x="1335702" y="37974"/>
                    <a:pt x="1335702" y="84817"/>
                  </a:cubicBezTo>
                  <a:lnTo>
                    <a:pt x="1335702" y="763354"/>
                  </a:lnTo>
                  <a:cubicBezTo>
                    <a:pt x="1335702" y="810197"/>
                    <a:pt x="1297728" y="848171"/>
                    <a:pt x="1250885" y="848171"/>
                  </a:cubicBezTo>
                  <a:lnTo>
                    <a:pt x="84817" y="848171"/>
                  </a:lnTo>
                  <a:cubicBezTo>
                    <a:pt x="37974" y="848171"/>
                    <a:pt x="0" y="810197"/>
                    <a:pt x="0" y="763354"/>
                  </a:cubicBezTo>
                  <a:lnTo>
                    <a:pt x="0" y="84817"/>
                  </a:lnTo>
                  <a:close/>
                </a:path>
              </a:pathLst>
            </a:cu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8662" tIns="108662" rIns="108662" bIns="108662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2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অ্যালকাইন</a:t>
              </a:r>
              <a:endParaRPr lang="en-US" sz="2200" kern="1200" dirty="0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7394599" y="2934418"/>
              <a:ext cx="1335702" cy="848171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543011" y="3075409"/>
              <a:ext cx="1335702" cy="848171"/>
            </a:xfrm>
            <a:custGeom>
              <a:avLst/>
              <a:gdLst>
                <a:gd name="connsiteX0" fmla="*/ 0 w 1335702"/>
                <a:gd name="connsiteY0" fmla="*/ 84817 h 848171"/>
                <a:gd name="connsiteX1" fmla="*/ 84817 w 1335702"/>
                <a:gd name="connsiteY1" fmla="*/ 0 h 848171"/>
                <a:gd name="connsiteX2" fmla="*/ 1250885 w 1335702"/>
                <a:gd name="connsiteY2" fmla="*/ 0 h 848171"/>
                <a:gd name="connsiteX3" fmla="*/ 1335702 w 1335702"/>
                <a:gd name="connsiteY3" fmla="*/ 84817 h 848171"/>
                <a:gd name="connsiteX4" fmla="*/ 1335702 w 1335702"/>
                <a:gd name="connsiteY4" fmla="*/ 763354 h 848171"/>
                <a:gd name="connsiteX5" fmla="*/ 1250885 w 1335702"/>
                <a:gd name="connsiteY5" fmla="*/ 848171 h 848171"/>
                <a:gd name="connsiteX6" fmla="*/ 84817 w 1335702"/>
                <a:gd name="connsiteY6" fmla="*/ 848171 h 848171"/>
                <a:gd name="connsiteX7" fmla="*/ 0 w 1335702"/>
                <a:gd name="connsiteY7" fmla="*/ 763354 h 848171"/>
                <a:gd name="connsiteX8" fmla="*/ 0 w 1335702"/>
                <a:gd name="connsiteY8" fmla="*/ 84817 h 84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5702" h="848171">
                  <a:moveTo>
                    <a:pt x="0" y="84817"/>
                  </a:moveTo>
                  <a:cubicBezTo>
                    <a:pt x="0" y="37974"/>
                    <a:pt x="37974" y="0"/>
                    <a:pt x="84817" y="0"/>
                  </a:cubicBezTo>
                  <a:lnTo>
                    <a:pt x="1250885" y="0"/>
                  </a:lnTo>
                  <a:cubicBezTo>
                    <a:pt x="1297728" y="0"/>
                    <a:pt x="1335702" y="37974"/>
                    <a:pt x="1335702" y="84817"/>
                  </a:cubicBezTo>
                  <a:lnTo>
                    <a:pt x="1335702" y="763354"/>
                  </a:lnTo>
                  <a:cubicBezTo>
                    <a:pt x="1335702" y="810197"/>
                    <a:pt x="1297728" y="848171"/>
                    <a:pt x="1250885" y="848171"/>
                  </a:cubicBezTo>
                  <a:lnTo>
                    <a:pt x="84817" y="848171"/>
                  </a:lnTo>
                  <a:cubicBezTo>
                    <a:pt x="37974" y="848171"/>
                    <a:pt x="0" y="810197"/>
                    <a:pt x="0" y="763354"/>
                  </a:cubicBezTo>
                  <a:lnTo>
                    <a:pt x="0" y="84817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042" tIns="101042" rIns="101042" bIns="101042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0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বদ্ধ শিকল হাইড্রোকার্বন</a:t>
              </a:r>
              <a:endParaRPr lang="en-US" sz="20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6578337" y="4171057"/>
              <a:ext cx="1335702" cy="848171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6726748" y="4312047"/>
              <a:ext cx="1335702" cy="848171"/>
            </a:xfrm>
            <a:custGeom>
              <a:avLst/>
              <a:gdLst>
                <a:gd name="connsiteX0" fmla="*/ 0 w 1335702"/>
                <a:gd name="connsiteY0" fmla="*/ 84817 h 848171"/>
                <a:gd name="connsiteX1" fmla="*/ 84817 w 1335702"/>
                <a:gd name="connsiteY1" fmla="*/ 0 h 848171"/>
                <a:gd name="connsiteX2" fmla="*/ 1250885 w 1335702"/>
                <a:gd name="connsiteY2" fmla="*/ 0 h 848171"/>
                <a:gd name="connsiteX3" fmla="*/ 1335702 w 1335702"/>
                <a:gd name="connsiteY3" fmla="*/ 84817 h 848171"/>
                <a:gd name="connsiteX4" fmla="*/ 1335702 w 1335702"/>
                <a:gd name="connsiteY4" fmla="*/ 763354 h 848171"/>
                <a:gd name="connsiteX5" fmla="*/ 1250885 w 1335702"/>
                <a:gd name="connsiteY5" fmla="*/ 848171 h 848171"/>
                <a:gd name="connsiteX6" fmla="*/ 84817 w 1335702"/>
                <a:gd name="connsiteY6" fmla="*/ 848171 h 848171"/>
                <a:gd name="connsiteX7" fmla="*/ 0 w 1335702"/>
                <a:gd name="connsiteY7" fmla="*/ 763354 h 848171"/>
                <a:gd name="connsiteX8" fmla="*/ 0 w 1335702"/>
                <a:gd name="connsiteY8" fmla="*/ 84817 h 84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5702" h="848171">
                  <a:moveTo>
                    <a:pt x="0" y="84817"/>
                  </a:moveTo>
                  <a:cubicBezTo>
                    <a:pt x="0" y="37974"/>
                    <a:pt x="37974" y="0"/>
                    <a:pt x="84817" y="0"/>
                  </a:cubicBezTo>
                  <a:lnTo>
                    <a:pt x="1250885" y="0"/>
                  </a:lnTo>
                  <a:cubicBezTo>
                    <a:pt x="1297728" y="0"/>
                    <a:pt x="1335702" y="37974"/>
                    <a:pt x="1335702" y="84817"/>
                  </a:cubicBezTo>
                  <a:lnTo>
                    <a:pt x="1335702" y="763354"/>
                  </a:lnTo>
                  <a:cubicBezTo>
                    <a:pt x="1335702" y="810197"/>
                    <a:pt x="1297728" y="848171"/>
                    <a:pt x="1250885" y="848171"/>
                  </a:cubicBezTo>
                  <a:lnTo>
                    <a:pt x="84817" y="848171"/>
                  </a:lnTo>
                  <a:cubicBezTo>
                    <a:pt x="37974" y="848171"/>
                    <a:pt x="0" y="810197"/>
                    <a:pt x="0" y="763354"/>
                  </a:cubicBezTo>
                  <a:lnTo>
                    <a:pt x="0" y="84817"/>
                  </a:lnTo>
                  <a:close/>
                </a:path>
              </a:pathLst>
            </a:cu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042" tIns="101042" rIns="101042" bIns="101042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সম্পৃক্ত</a:t>
              </a:r>
              <a:r>
                <a:rPr lang="en-US" sz="20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0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বদ্ধ শিকল হাইড্রোকার্বন</a:t>
              </a:r>
              <a:endParaRPr lang="en-US" sz="20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8210862" y="4171057"/>
              <a:ext cx="1335702" cy="848171"/>
            </a:xfrm>
            <a:prstGeom prst="roundRect">
              <a:avLst>
                <a:gd name="adj" fmla="val 10000"/>
              </a:avLst>
            </a:prstGeom>
            <a:solidFill>
              <a:srgbClr val="FF0000"/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7" name="Freeform 36"/>
            <p:cNvSpPr/>
            <p:nvPr/>
          </p:nvSpPr>
          <p:spPr>
            <a:xfrm>
              <a:off x="8359273" y="4312047"/>
              <a:ext cx="1335702" cy="848171"/>
            </a:xfrm>
            <a:custGeom>
              <a:avLst/>
              <a:gdLst>
                <a:gd name="connsiteX0" fmla="*/ 0 w 1335702"/>
                <a:gd name="connsiteY0" fmla="*/ 84817 h 848171"/>
                <a:gd name="connsiteX1" fmla="*/ 84817 w 1335702"/>
                <a:gd name="connsiteY1" fmla="*/ 0 h 848171"/>
                <a:gd name="connsiteX2" fmla="*/ 1250885 w 1335702"/>
                <a:gd name="connsiteY2" fmla="*/ 0 h 848171"/>
                <a:gd name="connsiteX3" fmla="*/ 1335702 w 1335702"/>
                <a:gd name="connsiteY3" fmla="*/ 84817 h 848171"/>
                <a:gd name="connsiteX4" fmla="*/ 1335702 w 1335702"/>
                <a:gd name="connsiteY4" fmla="*/ 763354 h 848171"/>
                <a:gd name="connsiteX5" fmla="*/ 1250885 w 1335702"/>
                <a:gd name="connsiteY5" fmla="*/ 848171 h 848171"/>
                <a:gd name="connsiteX6" fmla="*/ 84817 w 1335702"/>
                <a:gd name="connsiteY6" fmla="*/ 848171 h 848171"/>
                <a:gd name="connsiteX7" fmla="*/ 0 w 1335702"/>
                <a:gd name="connsiteY7" fmla="*/ 763354 h 848171"/>
                <a:gd name="connsiteX8" fmla="*/ 0 w 1335702"/>
                <a:gd name="connsiteY8" fmla="*/ 84817 h 84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5702" h="848171">
                  <a:moveTo>
                    <a:pt x="0" y="84817"/>
                  </a:moveTo>
                  <a:cubicBezTo>
                    <a:pt x="0" y="37974"/>
                    <a:pt x="37974" y="0"/>
                    <a:pt x="84817" y="0"/>
                  </a:cubicBezTo>
                  <a:lnTo>
                    <a:pt x="1250885" y="0"/>
                  </a:lnTo>
                  <a:cubicBezTo>
                    <a:pt x="1297728" y="0"/>
                    <a:pt x="1335702" y="37974"/>
                    <a:pt x="1335702" y="84817"/>
                  </a:cubicBezTo>
                  <a:lnTo>
                    <a:pt x="1335702" y="763354"/>
                  </a:lnTo>
                  <a:cubicBezTo>
                    <a:pt x="1335702" y="810197"/>
                    <a:pt x="1297728" y="848171"/>
                    <a:pt x="1250885" y="848171"/>
                  </a:cubicBezTo>
                  <a:lnTo>
                    <a:pt x="84817" y="848171"/>
                  </a:lnTo>
                  <a:cubicBezTo>
                    <a:pt x="37974" y="848171"/>
                    <a:pt x="0" y="810197"/>
                    <a:pt x="0" y="763354"/>
                  </a:cubicBezTo>
                  <a:lnTo>
                    <a:pt x="0" y="84817"/>
                  </a:lnTo>
                  <a:close/>
                </a:path>
              </a:pathLst>
            </a:cu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042" tIns="101042" rIns="101042" bIns="101042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অসম্পৃক্ত</a:t>
              </a:r>
              <a:r>
                <a:rPr lang="en-US" sz="20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0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বদ্ধ শিকল  হাইড্রোকার্বন</a:t>
              </a:r>
              <a:endParaRPr lang="en-US" sz="20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7190534" y="1697780"/>
              <a:ext cx="1335702" cy="848171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9" name="Freeform 38"/>
            <p:cNvSpPr/>
            <p:nvPr/>
          </p:nvSpPr>
          <p:spPr>
            <a:xfrm>
              <a:off x="7338945" y="1838771"/>
              <a:ext cx="1335702" cy="848171"/>
            </a:xfrm>
            <a:custGeom>
              <a:avLst/>
              <a:gdLst>
                <a:gd name="connsiteX0" fmla="*/ 0 w 1335702"/>
                <a:gd name="connsiteY0" fmla="*/ 84817 h 848171"/>
                <a:gd name="connsiteX1" fmla="*/ 84817 w 1335702"/>
                <a:gd name="connsiteY1" fmla="*/ 0 h 848171"/>
                <a:gd name="connsiteX2" fmla="*/ 1250885 w 1335702"/>
                <a:gd name="connsiteY2" fmla="*/ 0 h 848171"/>
                <a:gd name="connsiteX3" fmla="*/ 1335702 w 1335702"/>
                <a:gd name="connsiteY3" fmla="*/ 84817 h 848171"/>
                <a:gd name="connsiteX4" fmla="*/ 1335702 w 1335702"/>
                <a:gd name="connsiteY4" fmla="*/ 763354 h 848171"/>
                <a:gd name="connsiteX5" fmla="*/ 1250885 w 1335702"/>
                <a:gd name="connsiteY5" fmla="*/ 848171 h 848171"/>
                <a:gd name="connsiteX6" fmla="*/ 84817 w 1335702"/>
                <a:gd name="connsiteY6" fmla="*/ 848171 h 848171"/>
                <a:gd name="connsiteX7" fmla="*/ 0 w 1335702"/>
                <a:gd name="connsiteY7" fmla="*/ 763354 h 848171"/>
                <a:gd name="connsiteX8" fmla="*/ 0 w 1335702"/>
                <a:gd name="connsiteY8" fmla="*/ 84817 h 84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5702" h="848171">
                  <a:moveTo>
                    <a:pt x="0" y="84817"/>
                  </a:moveTo>
                  <a:cubicBezTo>
                    <a:pt x="0" y="37974"/>
                    <a:pt x="37974" y="0"/>
                    <a:pt x="84817" y="0"/>
                  </a:cubicBezTo>
                  <a:lnTo>
                    <a:pt x="1250885" y="0"/>
                  </a:lnTo>
                  <a:cubicBezTo>
                    <a:pt x="1297728" y="0"/>
                    <a:pt x="1335702" y="37974"/>
                    <a:pt x="1335702" y="84817"/>
                  </a:cubicBezTo>
                  <a:lnTo>
                    <a:pt x="1335702" y="763354"/>
                  </a:lnTo>
                  <a:cubicBezTo>
                    <a:pt x="1335702" y="810197"/>
                    <a:pt x="1297728" y="848171"/>
                    <a:pt x="1250885" y="848171"/>
                  </a:cubicBezTo>
                  <a:lnTo>
                    <a:pt x="84817" y="848171"/>
                  </a:lnTo>
                  <a:cubicBezTo>
                    <a:pt x="37974" y="848171"/>
                    <a:pt x="0" y="810197"/>
                    <a:pt x="0" y="763354"/>
                  </a:cubicBezTo>
                  <a:lnTo>
                    <a:pt x="0" y="84817"/>
                  </a:lnTo>
                  <a:close/>
                </a:path>
              </a:pathLst>
            </a:custGeom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042" tIns="101042" rIns="101042" bIns="101042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0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অ্যারোমেটিক হাইড্রোকার্বন</a:t>
              </a:r>
              <a:endParaRPr lang="en-US" sz="20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075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2" r="18788" b="24550"/>
          <a:stretch/>
        </p:blipFill>
        <p:spPr>
          <a:xfrm>
            <a:off x="6096000" y="457200"/>
            <a:ext cx="5486400" cy="5964379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500063" y="284231"/>
            <a:ext cx="559593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হাইড্রোকার্বন </a:t>
            </a:r>
            <a:r>
              <a:rPr lang="en-US" sz="4000" dirty="0" smtClean="0">
                <a:solidFill>
                  <a:srgbClr val="FF0000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(Hydrocarbons)</a:t>
            </a:r>
            <a:endParaRPr lang="en-US" sz="40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solidFill>
                  <a:srgbClr val="FF0000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অ্যারোমেটিক </a:t>
            </a:r>
            <a:r>
              <a:rPr lang="bn-IN" sz="3200" dirty="0">
                <a:solidFill>
                  <a:srgbClr val="FF0000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হাইড্রোকার্বন</a:t>
            </a:r>
          </a:p>
          <a:p>
            <a:endParaRPr lang="en-US" sz="3200" dirty="0" smtClean="0">
              <a:latin typeface="Agency FB" panose="020B0503020202020204" pitchFamily="34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অ্যারোমেটিক যৌগগুলো সাধারণত</a:t>
            </a:r>
            <a:r>
              <a:rPr lang="en-US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 5,6 </a:t>
            </a:r>
            <a:r>
              <a:rPr lang="bn-IN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কিংবা</a:t>
            </a:r>
            <a:r>
              <a:rPr lang="en-US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 7</a:t>
            </a:r>
            <a:r>
              <a:rPr lang="bn-IN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 সদস্যের সমতলীয় যৌগ।</a:t>
            </a:r>
          </a:p>
          <a:p>
            <a:r>
              <a:rPr lang="bn-IN" sz="3200" dirty="0">
                <a:latin typeface="Agency FB" panose="020B0503020202020204" pitchFamily="34" charset="0"/>
                <a:cs typeface="NikoshBAN" panose="02000000000000000000" pitchFamily="2" charset="0"/>
              </a:rPr>
              <a:t>অ্যারোমেটিক </a:t>
            </a:r>
            <a:r>
              <a:rPr lang="bn-IN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যৌগগুলোতে একান্তর দ্বিবন্ধন বিদ্যমান থাকে।</a:t>
            </a:r>
          </a:p>
          <a:p>
            <a:r>
              <a:rPr lang="bn-IN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যেমন- বেনজিন </a:t>
            </a:r>
            <a:r>
              <a:rPr lang="en-US" sz="3200" dirty="0">
                <a:latin typeface="Agency FB" panose="020B0503020202020204" pitchFamily="34" charset="0"/>
                <a:cs typeface="NikoshBAN" panose="02000000000000000000" pitchFamily="2" charset="0"/>
              </a:rPr>
              <a:t>(</a:t>
            </a:r>
            <a:r>
              <a:rPr lang="en-US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C</a:t>
            </a:r>
            <a:r>
              <a:rPr lang="en-US" sz="3200" baseline="-250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6</a:t>
            </a:r>
            <a:r>
              <a:rPr lang="en-US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H</a:t>
            </a:r>
            <a:r>
              <a:rPr lang="en-US" sz="3200" baseline="-250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6</a:t>
            </a:r>
            <a:r>
              <a:rPr lang="en-US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),</a:t>
            </a:r>
            <a:r>
              <a:rPr lang="bn-IN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 ন্যাপথালিন </a:t>
            </a:r>
            <a:r>
              <a:rPr lang="en-US" sz="3200" dirty="0">
                <a:latin typeface="Agency FB" panose="020B0503020202020204" pitchFamily="34" charset="0"/>
                <a:cs typeface="NikoshBAN" panose="02000000000000000000" pitchFamily="2" charset="0"/>
              </a:rPr>
              <a:t>(</a:t>
            </a:r>
            <a:r>
              <a:rPr lang="en-US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C</a:t>
            </a:r>
            <a:r>
              <a:rPr lang="en-US" sz="3200" baseline="-250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10</a:t>
            </a:r>
            <a:r>
              <a:rPr lang="en-US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H</a:t>
            </a:r>
            <a:r>
              <a:rPr lang="en-US" sz="3200" baseline="-250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8</a:t>
            </a:r>
            <a:r>
              <a:rPr lang="en-US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)</a:t>
            </a:r>
            <a:r>
              <a:rPr lang="bn-IN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6096000" y="457200"/>
            <a:ext cx="5486400" cy="5943600"/>
          </a:xfrm>
          <a:prstGeom prst="rect">
            <a:avLst/>
          </a:prstGeom>
          <a:solidFill>
            <a:srgbClr val="00B0F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43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57200"/>
            <a:ext cx="12192000" cy="8286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09600" y="457200"/>
            <a:ext cx="1107757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সমগোত্রীয় শ্রেণি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(Homologous):</a:t>
            </a:r>
          </a:p>
          <a:p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সকল যৌগের কার্যকরী মূলক একই হওয়ায় তাদের ভৌত ও রাসায়নিক ধর্মের গভীর মিল থাকে তারা একই শ্রেণি ভুক্ত। তাদের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সমগোত্রীয় শ্রেণি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বলে।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যেমনঃ অ্যালকোহলের সমগোত্রীয় সকল সদস্যের সাধারণ সংকেত </a:t>
            </a:r>
            <a:r>
              <a:rPr lang="en-US" sz="36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C</a:t>
            </a:r>
            <a:r>
              <a:rPr lang="en-US" sz="3600" baseline="-250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n</a:t>
            </a:r>
            <a:r>
              <a:rPr lang="en-US" sz="36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H</a:t>
            </a:r>
            <a:r>
              <a:rPr lang="en-US" sz="3600" baseline="-250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2n+1</a:t>
            </a:r>
            <a:r>
              <a:rPr lang="en-US" sz="36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-OH</a:t>
            </a:r>
            <a:endParaRPr lang="en-US" sz="3600" dirty="0">
              <a:latin typeface="Agency FB" panose="020B0503020202020204" pitchFamily="34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5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43067"/>
            <a:ext cx="12192000" cy="8286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981181"/>
              </p:ext>
            </p:extLst>
          </p:nvPr>
        </p:nvGraphicFramePr>
        <p:xfrm>
          <a:off x="609600" y="2103120"/>
          <a:ext cx="10972800" cy="429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81923">
                  <a:extLst>
                    <a:ext uri="{9D8B030D-6E8A-4147-A177-3AD203B41FA5}">
                      <a16:colId xmlns:a16="http://schemas.microsoft.com/office/drawing/2014/main" val="3495315703"/>
                    </a:ext>
                  </a:extLst>
                </a:gridCol>
                <a:gridCol w="2377880">
                  <a:extLst>
                    <a:ext uri="{9D8B030D-6E8A-4147-A177-3AD203B41FA5}">
                      <a16:colId xmlns:a16="http://schemas.microsoft.com/office/drawing/2014/main" val="2013184540"/>
                    </a:ext>
                  </a:extLst>
                </a:gridCol>
                <a:gridCol w="5812997">
                  <a:extLst>
                    <a:ext uri="{9D8B030D-6E8A-4147-A177-3AD203B41FA5}">
                      <a16:colId xmlns:a16="http://schemas.microsoft.com/office/drawing/2014/main" val="15481076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solidFill>
                            <a:schemeClr val="bg1"/>
                          </a:solidFill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সমগোত্রীয়</a:t>
                      </a:r>
                      <a:r>
                        <a:rPr lang="bn-IN" sz="2400" baseline="0" dirty="0" smtClean="0">
                          <a:solidFill>
                            <a:schemeClr val="bg1"/>
                          </a:solidFill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 শ্রেণি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Agency FB" panose="020B0503020202020204" pitchFamily="34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solidFill>
                            <a:schemeClr val="bg1"/>
                          </a:solidFill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সাধারণ</a:t>
                      </a:r>
                      <a:r>
                        <a:rPr lang="bn-IN" sz="2400" baseline="0" dirty="0" smtClean="0">
                          <a:solidFill>
                            <a:schemeClr val="bg1"/>
                          </a:solidFill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 সংকেত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Agency FB" panose="020B0503020202020204" pitchFamily="34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solidFill>
                            <a:schemeClr val="bg1"/>
                          </a:solidFill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সদস্যের</a:t>
                      </a:r>
                      <a:r>
                        <a:rPr lang="bn-IN" sz="2400" baseline="0" dirty="0" smtClean="0">
                          <a:solidFill>
                            <a:schemeClr val="bg1"/>
                          </a:solidFill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 নাম সংকেত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Agency FB" panose="020B0503020202020204" pitchFamily="34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675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IN" sz="240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অ্যালকেন</a:t>
                      </a:r>
                      <a:endParaRPr lang="en-US" sz="2400" dirty="0">
                        <a:latin typeface="Agency FB" panose="020B0503020202020204" pitchFamily="34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C</a:t>
                      </a:r>
                      <a:r>
                        <a:rPr lang="en-US" sz="2400" baseline="-250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n</a:t>
                      </a:r>
                      <a:r>
                        <a:rPr lang="en-US" sz="24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H</a:t>
                      </a:r>
                      <a:r>
                        <a:rPr lang="en-US" sz="2400" baseline="-250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2n+2</a:t>
                      </a:r>
                      <a:endParaRPr lang="en-US" sz="2400" dirty="0">
                        <a:latin typeface="Agency FB" panose="020B0503020202020204" pitchFamily="34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মিথেন</a:t>
                      </a:r>
                      <a:r>
                        <a:rPr lang="en-US" sz="24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(</a:t>
                      </a:r>
                      <a:r>
                        <a:rPr lang="en-US" sz="24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CH</a:t>
                      </a:r>
                      <a:r>
                        <a:rPr lang="en-US" sz="2400" baseline="-250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4</a:t>
                      </a:r>
                      <a:r>
                        <a:rPr lang="en-US" sz="24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)</a:t>
                      </a:r>
                      <a:r>
                        <a:rPr lang="bn-IN" sz="24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,</a:t>
                      </a:r>
                      <a:r>
                        <a:rPr lang="bn-IN" sz="240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 ইথেন</a:t>
                      </a:r>
                      <a:r>
                        <a:rPr lang="en-US" sz="240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 (</a:t>
                      </a:r>
                      <a:r>
                        <a:rPr lang="en-US" sz="24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C</a:t>
                      </a:r>
                      <a:r>
                        <a:rPr lang="en-US" sz="2400" baseline="-250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2</a:t>
                      </a:r>
                      <a:r>
                        <a:rPr lang="en-US" sz="24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H</a:t>
                      </a:r>
                      <a:r>
                        <a:rPr lang="en-US" sz="2400" baseline="-250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6</a:t>
                      </a:r>
                      <a:r>
                        <a:rPr lang="en-US" sz="24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)</a:t>
                      </a:r>
                      <a:r>
                        <a:rPr lang="bn-IN" sz="240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,</a:t>
                      </a:r>
                      <a:endParaRPr lang="en-US" sz="2400" baseline="0" dirty="0" smtClean="0">
                        <a:latin typeface="Agency FB" panose="020B0503020202020204" pitchFamily="34" charset="0"/>
                        <a:cs typeface="NikoshBAN" panose="02000000000000000000" pitchFamily="2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প্রোপেন</a:t>
                      </a:r>
                      <a:r>
                        <a:rPr lang="en-US" sz="240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 (</a:t>
                      </a:r>
                      <a:r>
                        <a:rPr lang="en-US" sz="24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C</a:t>
                      </a:r>
                      <a:r>
                        <a:rPr lang="en-US" sz="2400" baseline="-250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3</a:t>
                      </a:r>
                      <a:r>
                        <a:rPr lang="en-US" sz="24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H</a:t>
                      </a:r>
                      <a:r>
                        <a:rPr lang="en-US" sz="2400" baseline="-250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8</a:t>
                      </a:r>
                      <a:r>
                        <a:rPr lang="en-US" sz="24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)</a:t>
                      </a:r>
                      <a:r>
                        <a:rPr lang="bn-IN" sz="240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,বিউটেন</a:t>
                      </a:r>
                      <a:r>
                        <a:rPr lang="en-US" sz="240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 (</a:t>
                      </a:r>
                      <a:r>
                        <a:rPr lang="en-US" sz="24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C</a:t>
                      </a:r>
                      <a:r>
                        <a:rPr lang="en-US" sz="2400" baseline="-250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4</a:t>
                      </a:r>
                      <a:r>
                        <a:rPr lang="en-US" sz="24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H</a:t>
                      </a:r>
                      <a:r>
                        <a:rPr lang="en-US" sz="2400" baseline="-250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10</a:t>
                      </a:r>
                      <a:r>
                        <a:rPr lang="en-US" sz="24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49267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অ্যালকিন</a:t>
                      </a:r>
                      <a:endParaRPr lang="en-US" sz="2400" dirty="0" smtClean="0">
                        <a:latin typeface="Agency FB" panose="020B0503020202020204" pitchFamily="34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C</a:t>
                      </a:r>
                      <a:r>
                        <a:rPr lang="en-US" sz="2400" baseline="-250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n</a:t>
                      </a:r>
                      <a:r>
                        <a:rPr lang="en-US" sz="24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H</a:t>
                      </a:r>
                      <a:r>
                        <a:rPr lang="en-US" sz="2400" baseline="-250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2n</a:t>
                      </a:r>
                      <a:endParaRPr lang="en-US" sz="2400" dirty="0">
                        <a:latin typeface="Agency FB" panose="020B0503020202020204" pitchFamily="34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ইথিন</a:t>
                      </a:r>
                      <a:r>
                        <a:rPr lang="en-US" sz="24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(</a:t>
                      </a:r>
                      <a:r>
                        <a:rPr lang="en-US" sz="24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C</a:t>
                      </a:r>
                      <a:r>
                        <a:rPr lang="en-US" sz="2400" baseline="-250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2</a:t>
                      </a:r>
                      <a:r>
                        <a:rPr lang="en-US" sz="24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H</a:t>
                      </a:r>
                      <a:r>
                        <a:rPr lang="en-US" sz="2400" baseline="-250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4</a:t>
                      </a:r>
                      <a:r>
                        <a:rPr lang="en-US" sz="24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)</a:t>
                      </a:r>
                      <a:r>
                        <a:rPr lang="bn-IN" sz="24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,</a:t>
                      </a:r>
                      <a:r>
                        <a:rPr lang="bn-IN" sz="240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 প্রোপিন</a:t>
                      </a:r>
                      <a:r>
                        <a:rPr lang="en-US" sz="240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 (</a:t>
                      </a:r>
                      <a:r>
                        <a:rPr lang="en-US" sz="24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C</a:t>
                      </a:r>
                      <a:r>
                        <a:rPr lang="en-US" sz="2400" baseline="-250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3</a:t>
                      </a:r>
                      <a:r>
                        <a:rPr lang="en-US" sz="24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H</a:t>
                      </a:r>
                      <a:r>
                        <a:rPr lang="en-US" sz="2400" baseline="-250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6</a:t>
                      </a:r>
                      <a:r>
                        <a:rPr lang="en-US" sz="24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)</a:t>
                      </a:r>
                      <a:r>
                        <a:rPr lang="bn-IN" sz="240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, বিউটিন</a:t>
                      </a:r>
                      <a:r>
                        <a:rPr lang="en-US" sz="240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 (</a:t>
                      </a:r>
                      <a:r>
                        <a:rPr lang="en-US" sz="24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C</a:t>
                      </a:r>
                      <a:r>
                        <a:rPr lang="en-US" sz="2400" baseline="-250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4</a:t>
                      </a:r>
                      <a:r>
                        <a:rPr lang="en-US" sz="24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H</a:t>
                      </a:r>
                      <a:r>
                        <a:rPr lang="en-US" sz="2400" baseline="-250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8</a:t>
                      </a:r>
                      <a:r>
                        <a:rPr lang="en-US" sz="24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65267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অ্যালকাইন</a:t>
                      </a:r>
                      <a:endParaRPr lang="en-US" sz="2400" dirty="0" smtClean="0">
                        <a:latin typeface="Agency FB" panose="020B0503020202020204" pitchFamily="34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C</a:t>
                      </a:r>
                      <a:r>
                        <a:rPr lang="en-US" sz="2400" baseline="-250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n</a:t>
                      </a:r>
                      <a:r>
                        <a:rPr lang="en-US" sz="24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H</a:t>
                      </a:r>
                      <a:r>
                        <a:rPr lang="en-US" sz="2400" baseline="-250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2n</a:t>
                      </a:r>
                      <a:r>
                        <a:rPr lang="bn-IN" sz="2400" baseline="-250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-</a:t>
                      </a:r>
                      <a:r>
                        <a:rPr lang="en-US" sz="2400" baseline="-250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2</a:t>
                      </a:r>
                      <a:endParaRPr lang="en-US" sz="2400" dirty="0">
                        <a:latin typeface="Agency FB" panose="020B0503020202020204" pitchFamily="34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ইথাইন</a:t>
                      </a:r>
                      <a:r>
                        <a:rPr lang="en-US" sz="24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(</a:t>
                      </a:r>
                      <a:r>
                        <a:rPr lang="en-US" sz="24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C</a:t>
                      </a:r>
                      <a:r>
                        <a:rPr lang="en-US" sz="2400" baseline="-250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2</a:t>
                      </a:r>
                      <a:r>
                        <a:rPr lang="en-US" sz="24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H</a:t>
                      </a:r>
                      <a:r>
                        <a:rPr lang="en-US" sz="2400" baseline="-250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2</a:t>
                      </a:r>
                      <a:r>
                        <a:rPr lang="en-US" sz="24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)</a:t>
                      </a:r>
                      <a:r>
                        <a:rPr lang="bn-IN" sz="24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,</a:t>
                      </a:r>
                      <a:r>
                        <a:rPr lang="bn-IN" sz="240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 প্রোপাইন</a:t>
                      </a:r>
                      <a:r>
                        <a:rPr lang="en-US" sz="240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 (</a:t>
                      </a:r>
                      <a:r>
                        <a:rPr lang="en-US" sz="24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C</a:t>
                      </a:r>
                      <a:r>
                        <a:rPr lang="en-US" sz="2400" baseline="-250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3</a:t>
                      </a:r>
                      <a:r>
                        <a:rPr lang="en-US" sz="24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H</a:t>
                      </a:r>
                      <a:r>
                        <a:rPr lang="en-US" sz="2400" baseline="-250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4</a:t>
                      </a:r>
                      <a:r>
                        <a:rPr lang="en-US" sz="24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)</a:t>
                      </a:r>
                      <a:r>
                        <a:rPr lang="bn-IN" sz="240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,বিউটাইন</a:t>
                      </a:r>
                      <a:r>
                        <a:rPr lang="en-US" sz="240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 (</a:t>
                      </a:r>
                      <a:r>
                        <a:rPr lang="en-US" sz="24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C</a:t>
                      </a:r>
                      <a:r>
                        <a:rPr lang="en-US" sz="2400" baseline="-250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4</a:t>
                      </a:r>
                      <a:r>
                        <a:rPr lang="en-US" sz="24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H</a:t>
                      </a:r>
                      <a:r>
                        <a:rPr lang="en-US" sz="2400" baseline="-250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6</a:t>
                      </a:r>
                      <a:r>
                        <a:rPr lang="en-US" sz="24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6252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অ্যালকোহল</a:t>
                      </a:r>
                      <a:endParaRPr lang="en-US" sz="2400" dirty="0" smtClean="0">
                        <a:latin typeface="Agency FB" panose="020B0503020202020204" pitchFamily="34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C</a:t>
                      </a:r>
                      <a:r>
                        <a:rPr lang="en-US" sz="2400" baseline="-250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n</a:t>
                      </a:r>
                      <a:r>
                        <a:rPr lang="en-US" sz="24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H</a:t>
                      </a:r>
                      <a:r>
                        <a:rPr lang="en-US" sz="2400" baseline="-250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2n+1</a:t>
                      </a:r>
                      <a:r>
                        <a:rPr lang="en-US" sz="24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OH</a:t>
                      </a:r>
                      <a:endParaRPr lang="en-US" sz="2400" dirty="0">
                        <a:latin typeface="Agency FB" panose="020B0503020202020204" pitchFamily="34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মিথানল</a:t>
                      </a:r>
                      <a:r>
                        <a:rPr lang="en-US" sz="24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(</a:t>
                      </a:r>
                      <a:r>
                        <a:rPr lang="en-US" sz="24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CH</a:t>
                      </a:r>
                      <a:r>
                        <a:rPr lang="en-US" sz="2400" baseline="-250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3</a:t>
                      </a:r>
                      <a:r>
                        <a:rPr lang="en-US" sz="24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OH)</a:t>
                      </a:r>
                      <a:r>
                        <a:rPr lang="bn-IN" sz="24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,</a:t>
                      </a:r>
                      <a:r>
                        <a:rPr lang="bn-IN" sz="240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 ইথানল</a:t>
                      </a:r>
                      <a:r>
                        <a:rPr lang="en-US" sz="240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 (</a:t>
                      </a:r>
                      <a:r>
                        <a:rPr lang="en-US" sz="24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C</a:t>
                      </a:r>
                      <a:r>
                        <a:rPr lang="en-US" sz="2400" baseline="-250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2</a:t>
                      </a:r>
                      <a:r>
                        <a:rPr lang="en-US" sz="24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H</a:t>
                      </a:r>
                      <a:r>
                        <a:rPr lang="en-US" sz="2400" baseline="-250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5</a:t>
                      </a:r>
                      <a:r>
                        <a:rPr lang="en-US" sz="24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OH)</a:t>
                      </a:r>
                      <a:r>
                        <a:rPr lang="bn-IN" sz="240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,</a:t>
                      </a:r>
                      <a:endParaRPr lang="en-US" sz="2400" baseline="0" dirty="0" smtClean="0">
                        <a:latin typeface="Agency FB" panose="020B0503020202020204" pitchFamily="34" charset="0"/>
                        <a:cs typeface="NikoshBAN" panose="02000000000000000000" pitchFamily="2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প্রোপানল</a:t>
                      </a:r>
                      <a:r>
                        <a:rPr lang="en-US" sz="240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 (</a:t>
                      </a:r>
                      <a:r>
                        <a:rPr lang="en-US" sz="24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C</a:t>
                      </a:r>
                      <a:r>
                        <a:rPr lang="en-US" sz="2400" baseline="-250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3</a:t>
                      </a:r>
                      <a:r>
                        <a:rPr lang="en-US" sz="24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H</a:t>
                      </a:r>
                      <a:r>
                        <a:rPr lang="en-US" sz="2400" baseline="-250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7</a:t>
                      </a:r>
                      <a:r>
                        <a:rPr lang="en-US" sz="24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OH)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5314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অ্যালডিহাইড</a:t>
                      </a:r>
                      <a:endParaRPr lang="en-US" sz="2400" dirty="0" smtClean="0">
                        <a:latin typeface="Agency FB" panose="020B0503020202020204" pitchFamily="34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C</a:t>
                      </a:r>
                      <a:r>
                        <a:rPr lang="en-US" sz="2400" baseline="-250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n</a:t>
                      </a:r>
                      <a:r>
                        <a:rPr lang="en-US" sz="24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H</a:t>
                      </a:r>
                      <a:r>
                        <a:rPr lang="en-US" sz="2400" baseline="-250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2n+1</a:t>
                      </a:r>
                      <a:r>
                        <a:rPr lang="en-US" sz="24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CHO</a:t>
                      </a:r>
                      <a:endParaRPr lang="en-US" sz="2400" dirty="0">
                        <a:latin typeface="Agency FB" panose="020B0503020202020204" pitchFamily="34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ইথান্যাল</a:t>
                      </a:r>
                      <a:r>
                        <a:rPr lang="en-US" sz="24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(</a:t>
                      </a:r>
                      <a:r>
                        <a:rPr lang="en-US" sz="24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CH</a:t>
                      </a:r>
                      <a:r>
                        <a:rPr lang="en-US" sz="2400" baseline="-250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3</a:t>
                      </a:r>
                      <a:r>
                        <a:rPr lang="en-US" sz="24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CHO)</a:t>
                      </a:r>
                      <a:r>
                        <a:rPr lang="bn-IN" sz="24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,</a:t>
                      </a:r>
                      <a:r>
                        <a:rPr lang="en-US" sz="24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24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প্রোপান্যাল</a:t>
                      </a:r>
                      <a:r>
                        <a:rPr lang="en-US" sz="24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(</a:t>
                      </a:r>
                      <a:r>
                        <a:rPr lang="en-US" sz="24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C</a:t>
                      </a:r>
                      <a:r>
                        <a:rPr lang="en-US" sz="2400" baseline="-250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2</a:t>
                      </a:r>
                      <a:r>
                        <a:rPr lang="en-US" sz="24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H</a:t>
                      </a:r>
                      <a:r>
                        <a:rPr lang="en-US" sz="2400" baseline="-250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5</a:t>
                      </a:r>
                      <a:r>
                        <a:rPr lang="en-US" sz="24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CHO)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97171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কার্বক্সিলিক</a:t>
                      </a:r>
                      <a:r>
                        <a:rPr lang="bn-IN" sz="240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 এসিড</a:t>
                      </a:r>
                      <a:endParaRPr lang="en-US" sz="2400" dirty="0">
                        <a:latin typeface="Agency FB" panose="020B0503020202020204" pitchFamily="34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C</a:t>
                      </a:r>
                      <a:r>
                        <a:rPr lang="en-US" sz="2400" baseline="-250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n</a:t>
                      </a:r>
                      <a:r>
                        <a:rPr lang="en-US" sz="24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H</a:t>
                      </a:r>
                      <a:r>
                        <a:rPr lang="en-US" sz="2400" baseline="-250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2n+1</a:t>
                      </a:r>
                      <a:r>
                        <a:rPr lang="en-US" sz="24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COOH</a:t>
                      </a:r>
                      <a:endParaRPr lang="en-US" sz="2400" dirty="0">
                        <a:latin typeface="Agency FB" panose="020B0503020202020204" pitchFamily="34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ইথানোয়িক</a:t>
                      </a:r>
                      <a:r>
                        <a:rPr lang="bn-IN" sz="240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 এসিড</a:t>
                      </a:r>
                      <a:r>
                        <a:rPr lang="en-US" sz="240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 (</a:t>
                      </a:r>
                      <a:r>
                        <a:rPr lang="en-US" sz="24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CH</a:t>
                      </a:r>
                      <a:r>
                        <a:rPr lang="en-US" sz="2400" baseline="-250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3</a:t>
                      </a:r>
                      <a:r>
                        <a:rPr lang="en-US" sz="24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COOH)</a:t>
                      </a:r>
                      <a:r>
                        <a:rPr lang="bn-IN" sz="240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,</a:t>
                      </a:r>
                      <a:endParaRPr lang="en-US" sz="2400" baseline="0" dirty="0" smtClean="0">
                        <a:latin typeface="Agency FB" panose="020B0503020202020204" pitchFamily="34" charset="0"/>
                        <a:cs typeface="NikoshBAN" panose="02000000000000000000" pitchFamily="2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প্রোপানোয়িক এসিড</a:t>
                      </a:r>
                      <a:r>
                        <a:rPr lang="en-US" sz="240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 (</a:t>
                      </a:r>
                      <a:r>
                        <a:rPr lang="en-US" sz="24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C</a:t>
                      </a:r>
                      <a:r>
                        <a:rPr lang="en-US" sz="2400" baseline="-250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2</a:t>
                      </a:r>
                      <a:r>
                        <a:rPr lang="en-US" sz="24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H</a:t>
                      </a:r>
                      <a:r>
                        <a:rPr lang="en-US" sz="2400" baseline="-250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5</a:t>
                      </a:r>
                      <a:r>
                        <a:rPr lang="en-US" sz="24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COOH)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233652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374232" y="243067"/>
            <a:ext cx="55483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সমগোত্রীয় শ্রেণি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latin typeface="Agency FB" panose="020B0503020202020204" pitchFamily="34" charset="0"/>
              </a:rPr>
              <a:t>(Homologous):</a:t>
            </a:r>
          </a:p>
        </p:txBody>
      </p:sp>
    </p:spTree>
    <p:extLst>
      <p:ext uri="{BB962C8B-B14F-4D97-AF65-F5344CB8AC3E}">
        <p14:creationId xmlns:p14="http://schemas.microsoft.com/office/powerpoint/2010/main" val="23025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57200"/>
            <a:ext cx="12192000" cy="8286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09600" y="457200"/>
            <a:ext cx="5305425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জৈব যৌগ</a:t>
            </a:r>
          </a:p>
          <a:p>
            <a:pPr marL="514350" indent="-514350">
              <a:buFont typeface="+mj-lt"/>
              <a:buAutoNum type="arabicPeriod"/>
            </a:pPr>
            <a:endParaRPr lang="bn-IN" sz="3200" dirty="0" smtClean="0">
              <a:latin typeface="Agency FB" panose="020B0503020202020204" pitchFamily="34" charset="0"/>
              <a:cs typeface="NikoshBAN" panose="020000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bn-IN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সাধারণত জৈব যৌগে কার্বন অবশ্যই থাকবে। যেমনঃ মিথেন </a:t>
            </a:r>
            <a:r>
              <a:rPr lang="en-US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(CH</a:t>
            </a:r>
            <a:r>
              <a:rPr lang="en-US" sz="3200" baseline="-250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4</a:t>
            </a:r>
            <a:r>
              <a:rPr lang="en-US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bn-IN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জৈব যৌগের বিক্রিয়া হতে সাধারণত আনেক সময় লাগে।</a:t>
            </a:r>
          </a:p>
          <a:p>
            <a:pPr marL="514350" indent="-514350">
              <a:buFont typeface="+mj-lt"/>
              <a:buAutoNum type="arabicPeriod"/>
            </a:pPr>
            <a:r>
              <a:rPr lang="bn-IN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জৈব যৌগ সমূহ সাধারণত সমযোজী বন্ধনের মাধ্যমে গঠিত হয়।</a:t>
            </a:r>
            <a:endParaRPr lang="en-US" sz="3200" dirty="0">
              <a:latin typeface="Agency FB" panose="020B0503020202020204" pitchFamily="34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99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57200"/>
            <a:ext cx="12192000" cy="8286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457200"/>
            <a:ext cx="530542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অজৈব যৌগ</a:t>
            </a:r>
          </a:p>
          <a:p>
            <a:pPr marL="514350" indent="-514350">
              <a:buFont typeface="+mj-lt"/>
              <a:buAutoNum type="arabicPeriod"/>
            </a:pPr>
            <a:endParaRPr lang="bn-IN" sz="3200" dirty="0" smtClean="0">
              <a:latin typeface="Agency FB" panose="020B0503020202020204" pitchFamily="34" charset="0"/>
              <a:cs typeface="NikoshBAN" panose="020000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bn-IN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দু-একটি ব্যতিক্রম ছাড়া সাধারণত অজৈব যৌগে কার্বন থাকে না। যেমনঃ হাইড্রোজেন সালফাইড </a:t>
            </a:r>
            <a:r>
              <a:rPr lang="en-US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(H</a:t>
            </a:r>
            <a:r>
              <a:rPr lang="en-US" sz="3200" baseline="-250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2</a:t>
            </a:r>
            <a:r>
              <a:rPr lang="en-US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S)</a:t>
            </a:r>
            <a:r>
              <a:rPr lang="bn-IN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endParaRPr lang="en-US" sz="3200" dirty="0" smtClean="0">
              <a:latin typeface="Agency FB" panose="020B0503020202020204" pitchFamily="34" charset="0"/>
              <a:cs typeface="NikoshBAN" panose="020000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bn-IN" sz="3200" dirty="0">
                <a:latin typeface="Agency FB" panose="020B0503020202020204" pitchFamily="34" charset="0"/>
                <a:cs typeface="NikoshBAN" panose="02000000000000000000" pitchFamily="2" charset="0"/>
              </a:rPr>
              <a:t>অ</a:t>
            </a:r>
            <a:r>
              <a:rPr lang="bn-IN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জৈব যৌগের বিক্রিয়া হতে সাধারণত আনেক কম সময় লাগে।</a:t>
            </a:r>
          </a:p>
          <a:p>
            <a:pPr marL="514350" indent="-514350">
              <a:buFont typeface="+mj-lt"/>
              <a:buAutoNum type="arabicPeriod"/>
            </a:pPr>
            <a:r>
              <a:rPr lang="bn-IN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অজৈব যৌগসমূহ সাধারণত আয়নিক বা সমযোজী বন্ধনের মাধ্যমে গঠিত হয়।</a:t>
            </a:r>
            <a:endParaRPr lang="en-US" sz="3200" dirty="0">
              <a:latin typeface="Agency FB" panose="020B0503020202020204" pitchFamily="34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33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40516"/>
            <a:ext cx="12192000" cy="7453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Group 70"/>
          <p:cNvGrpSpPr/>
          <p:nvPr/>
        </p:nvGrpSpPr>
        <p:grpSpPr>
          <a:xfrm>
            <a:off x="609600" y="4434367"/>
            <a:ext cx="3274789" cy="1964585"/>
            <a:chOff x="7341746" y="3863556"/>
            <a:chExt cx="4288009" cy="2436618"/>
          </a:xfrm>
        </p:grpSpPr>
        <p:grpSp>
          <p:nvGrpSpPr>
            <p:cNvPr id="50" name="Group 49"/>
            <p:cNvGrpSpPr/>
            <p:nvPr/>
          </p:nvGrpSpPr>
          <p:grpSpPr>
            <a:xfrm>
              <a:off x="7341746" y="3863556"/>
              <a:ext cx="1501621" cy="2081663"/>
              <a:chOff x="7958033" y="3671827"/>
              <a:chExt cx="1501621" cy="2081663"/>
            </a:xfrm>
            <a:scene3d>
              <a:camera prst="orthographicFront">
                <a:rot lat="600000" lon="3000000" rev="0"/>
              </a:camera>
              <a:lightRig rig="threePt" dir="t"/>
            </a:scene3d>
          </p:grpSpPr>
          <p:grpSp>
            <p:nvGrpSpPr>
              <p:cNvPr id="51" name="Group 50"/>
              <p:cNvGrpSpPr/>
              <p:nvPr/>
            </p:nvGrpSpPr>
            <p:grpSpPr>
              <a:xfrm>
                <a:off x="8771929" y="3671827"/>
                <a:ext cx="687725" cy="2081663"/>
                <a:chOff x="6300971" y="3972286"/>
                <a:chExt cx="687725" cy="2081663"/>
              </a:xfrm>
            </p:grpSpPr>
            <p:sp>
              <p:nvSpPr>
                <p:cNvPr id="55" name="Freeform 54"/>
                <p:cNvSpPr/>
                <p:nvPr/>
              </p:nvSpPr>
              <p:spPr>
                <a:xfrm>
                  <a:off x="6501866" y="3972286"/>
                  <a:ext cx="283471" cy="3549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471" h="354955">
                      <a:moveTo>
                        <a:pt x="141735" y="0"/>
                      </a:moveTo>
                      <a:cubicBezTo>
                        <a:pt x="180353" y="0"/>
                        <a:pt x="213630" y="16638"/>
                        <a:pt x="241566" y="49915"/>
                      </a:cubicBezTo>
                      <a:cubicBezTo>
                        <a:pt x="269502" y="83192"/>
                        <a:pt x="283471" y="123248"/>
                        <a:pt x="283471" y="170082"/>
                      </a:cubicBezTo>
                      <a:cubicBezTo>
                        <a:pt x="283471" y="217738"/>
                        <a:pt x="269502" y="260465"/>
                        <a:pt x="241566" y="298261"/>
                      </a:cubicBezTo>
                      <a:cubicBezTo>
                        <a:pt x="213630" y="336057"/>
                        <a:pt x="180353" y="354955"/>
                        <a:pt x="141735" y="354955"/>
                      </a:cubicBezTo>
                      <a:cubicBezTo>
                        <a:pt x="103117" y="354955"/>
                        <a:pt x="69840" y="336057"/>
                        <a:pt x="41904" y="298261"/>
                      </a:cubicBezTo>
                      <a:cubicBezTo>
                        <a:pt x="13968" y="260465"/>
                        <a:pt x="0" y="217738"/>
                        <a:pt x="0" y="170082"/>
                      </a:cubicBezTo>
                      <a:cubicBezTo>
                        <a:pt x="0" y="123248"/>
                        <a:pt x="13762" y="83192"/>
                        <a:pt x="41288" y="49915"/>
                      </a:cubicBezTo>
                      <a:cubicBezTo>
                        <a:pt x="68813" y="16638"/>
                        <a:pt x="102296" y="0"/>
                        <a:pt x="141735" y="0"/>
                      </a:cubicBezTo>
                      <a:close/>
                    </a:path>
                  </a:pathLst>
                </a:cu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Freeform 55"/>
                <p:cNvSpPr/>
                <p:nvPr/>
              </p:nvSpPr>
              <p:spPr>
                <a:xfrm>
                  <a:off x="6300971" y="4344496"/>
                  <a:ext cx="687725" cy="1709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725" h="1709453">
                      <a:moveTo>
                        <a:pt x="178710" y="0"/>
                      </a:moveTo>
                      <a:lnTo>
                        <a:pt x="510248" y="0"/>
                      </a:lnTo>
                      <a:cubicBezTo>
                        <a:pt x="628566" y="0"/>
                        <a:pt x="687725" y="53407"/>
                        <a:pt x="687725" y="160222"/>
                      </a:cubicBezTo>
                      <a:lnTo>
                        <a:pt x="687725" y="817136"/>
                      </a:lnTo>
                      <a:cubicBezTo>
                        <a:pt x="687725" y="873830"/>
                        <a:pt x="665951" y="902177"/>
                        <a:pt x="622404" y="902177"/>
                      </a:cubicBezTo>
                      <a:cubicBezTo>
                        <a:pt x="578856" y="902177"/>
                        <a:pt x="557082" y="873830"/>
                        <a:pt x="557082" y="817136"/>
                      </a:cubicBezTo>
                      <a:lnTo>
                        <a:pt x="557082" y="244031"/>
                      </a:lnTo>
                      <a:lnTo>
                        <a:pt x="525037" y="244031"/>
                      </a:lnTo>
                      <a:lnTo>
                        <a:pt x="525037" y="1624412"/>
                      </a:lnTo>
                      <a:cubicBezTo>
                        <a:pt x="525037" y="1681106"/>
                        <a:pt x="498334" y="1709453"/>
                        <a:pt x="444926" y="1709453"/>
                      </a:cubicBezTo>
                      <a:cubicBezTo>
                        <a:pt x="391519" y="1709453"/>
                        <a:pt x="364815" y="1681106"/>
                        <a:pt x="364815" y="1624412"/>
                      </a:cubicBezTo>
                      <a:lnTo>
                        <a:pt x="364815" y="807276"/>
                      </a:lnTo>
                      <a:lnTo>
                        <a:pt x="322910" y="807276"/>
                      </a:lnTo>
                      <a:lnTo>
                        <a:pt x="322910" y="1624412"/>
                      </a:lnTo>
                      <a:cubicBezTo>
                        <a:pt x="322910" y="1681106"/>
                        <a:pt x="296207" y="1709453"/>
                        <a:pt x="242799" y="1709453"/>
                      </a:cubicBezTo>
                      <a:cubicBezTo>
                        <a:pt x="189391" y="1709453"/>
                        <a:pt x="162687" y="1681106"/>
                        <a:pt x="162687" y="1624412"/>
                      </a:cubicBezTo>
                      <a:lnTo>
                        <a:pt x="162687" y="244031"/>
                      </a:lnTo>
                      <a:lnTo>
                        <a:pt x="130643" y="244031"/>
                      </a:lnTo>
                      <a:lnTo>
                        <a:pt x="130643" y="817136"/>
                      </a:lnTo>
                      <a:cubicBezTo>
                        <a:pt x="130643" y="873830"/>
                        <a:pt x="108869" y="902177"/>
                        <a:pt x="65321" y="902177"/>
                      </a:cubicBezTo>
                      <a:cubicBezTo>
                        <a:pt x="21774" y="902177"/>
                        <a:pt x="0" y="873830"/>
                        <a:pt x="0" y="817136"/>
                      </a:cubicBezTo>
                      <a:lnTo>
                        <a:pt x="0" y="160222"/>
                      </a:lnTo>
                      <a:cubicBezTo>
                        <a:pt x="0" y="53407"/>
                        <a:pt x="59570" y="0"/>
                        <a:pt x="178710" y="0"/>
                      </a:cubicBezTo>
                      <a:close/>
                    </a:path>
                  </a:pathLst>
                </a:cu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2" name="Group 51"/>
              <p:cNvGrpSpPr/>
              <p:nvPr/>
            </p:nvGrpSpPr>
            <p:grpSpPr>
              <a:xfrm>
                <a:off x="7958033" y="3671827"/>
                <a:ext cx="687725" cy="2081663"/>
                <a:chOff x="6300971" y="3972286"/>
                <a:chExt cx="687725" cy="2081663"/>
              </a:xfrm>
            </p:grpSpPr>
            <p:sp>
              <p:nvSpPr>
                <p:cNvPr id="53" name="Freeform 52"/>
                <p:cNvSpPr/>
                <p:nvPr/>
              </p:nvSpPr>
              <p:spPr>
                <a:xfrm>
                  <a:off x="6501866" y="3972286"/>
                  <a:ext cx="283471" cy="3549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471" h="354955">
                      <a:moveTo>
                        <a:pt x="141735" y="0"/>
                      </a:moveTo>
                      <a:cubicBezTo>
                        <a:pt x="180353" y="0"/>
                        <a:pt x="213630" y="16638"/>
                        <a:pt x="241566" y="49915"/>
                      </a:cubicBezTo>
                      <a:cubicBezTo>
                        <a:pt x="269502" y="83192"/>
                        <a:pt x="283471" y="123248"/>
                        <a:pt x="283471" y="170082"/>
                      </a:cubicBezTo>
                      <a:cubicBezTo>
                        <a:pt x="283471" y="217738"/>
                        <a:pt x="269502" y="260465"/>
                        <a:pt x="241566" y="298261"/>
                      </a:cubicBezTo>
                      <a:cubicBezTo>
                        <a:pt x="213630" y="336057"/>
                        <a:pt x="180353" y="354955"/>
                        <a:pt x="141735" y="354955"/>
                      </a:cubicBezTo>
                      <a:cubicBezTo>
                        <a:pt x="103117" y="354955"/>
                        <a:pt x="69840" y="336057"/>
                        <a:pt x="41904" y="298261"/>
                      </a:cubicBezTo>
                      <a:cubicBezTo>
                        <a:pt x="13968" y="260465"/>
                        <a:pt x="0" y="217738"/>
                        <a:pt x="0" y="170082"/>
                      </a:cubicBezTo>
                      <a:cubicBezTo>
                        <a:pt x="0" y="123248"/>
                        <a:pt x="13762" y="83192"/>
                        <a:pt x="41288" y="49915"/>
                      </a:cubicBezTo>
                      <a:cubicBezTo>
                        <a:pt x="68813" y="16638"/>
                        <a:pt x="102296" y="0"/>
                        <a:pt x="141735" y="0"/>
                      </a:cubicBezTo>
                      <a:close/>
                    </a:path>
                  </a:pathLst>
                </a:custGeom>
                <a:solidFill>
                  <a:srgbClr val="66FF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Freeform 53"/>
                <p:cNvSpPr/>
                <p:nvPr/>
              </p:nvSpPr>
              <p:spPr>
                <a:xfrm>
                  <a:off x="6300971" y="4344496"/>
                  <a:ext cx="687725" cy="1709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725" h="1709453">
                      <a:moveTo>
                        <a:pt x="178710" y="0"/>
                      </a:moveTo>
                      <a:lnTo>
                        <a:pt x="510248" y="0"/>
                      </a:lnTo>
                      <a:cubicBezTo>
                        <a:pt x="628566" y="0"/>
                        <a:pt x="687725" y="53407"/>
                        <a:pt x="687725" y="160222"/>
                      </a:cubicBezTo>
                      <a:lnTo>
                        <a:pt x="687725" y="817136"/>
                      </a:lnTo>
                      <a:cubicBezTo>
                        <a:pt x="687725" y="873830"/>
                        <a:pt x="665951" y="902177"/>
                        <a:pt x="622404" y="902177"/>
                      </a:cubicBezTo>
                      <a:cubicBezTo>
                        <a:pt x="578856" y="902177"/>
                        <a:pt x="557082" y="873830"/>
                        <a:pt x="557082" y="817136"/>
                      </a:cubicBezTo>
                      <a:lnTo>
                        <a:pt x="557082" y="244031"/>
                      </a:lnTo>
                      <a:lnTo>
                        <a:pt x="525037" y="244031"/>
                      </a:lnTo>
                      <a:lnTo>
                        <a:pt x="525037" y="1624412"/>
                      </a:lnTo>
                      <a:cubicBezTo>
                        <a:pt x="525037" y="1681106"/>
                        <a:pt x="498334" y="1709453"/>
                        <a:pt x="444926" y="1709453"/>
                      </a:cubicBezTo>
                      <a:cubicBezTo>
                        <a:pt x="391519" y="1709453"/>
                        <a:pt x="364815" y="1681106"/>
                        <a:pt x="364815" y="1624412"/>
                      </a:cubicBezTo>
                      <a:lnTo>
                        <a:pt x="364815" y="807276"/>
                      </a:lnTo>
                      <a:lnTo>
                        <a:pt x="322910" y="807276"/>
                      </a:lnTo>
                      <a:lnTo>
                        <a:pt x="322910" y="1624412"/>
                      </a:lnTo>
                      <a:cubicBezTo>
                        <a:pt x="322910" y="1681106"/>
                        <a:pt x="296207" y="1709453"/>
                        <a:pt x="242799" y="1709453"/>
                      </a:cubicBezTo>
                      <a:cubicBezTo>
                        <a:pt x="189391" y="1709453"/>
                        <a:pt x="162687" y="1681106"/>
                        <a:pt x="162687" y="1624412"/>
                      </a:cubicBezTo>
                      <a:lnTo>
                        <a:pt x="162687" y="244031"/>
                      </a:lnTo>
                      <a:lnTo>
                        <a:pt x="130643" y="244031"/>
                      </a:lnTo>
                      <a:lnTo>
                        <a:pt x="130643" y="817136"/>
                      </a:lnTo>
                      <a:cubicBezTo>
                        <a:pt x="130643" y="873830"/>
                        <a:pt x="108869" y="902177"/>
                        <a:pt x="65321" y="902177"/>
                      </a:cubicBezTo>
                      <a:cubicBezTo>
                        <a:pt x="21774" y="902177"/>
                        <a:pt x="0" y="873830"/>
                        <a:pt x="0" y="817136"/>
                      </a:cubicBezTo>
                      <a:lnTo>
                        <a:pt x="0" y="160222"/>
                      </a:lnTo>
                      <a:cubicBezTo>
                        <a:pt x="0" y="53407"/>
                        <a:pt x="59570" y="0"/>
                        <a:pt x="178710" y="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7" name="Group 56"/>
            <p:cNvGrpSpPr/>
            <p:nvPr/>
          </p:nvGrpSpPr>
          <p:grpSpPr>
            <a:xfrm>
              <a:off x="10128134" y="3863556"/>
              <a:ext cx="1501621" cy="2081663"/>
              <a:chOff x="7958033" y="3671827"/>
              <a:chExt cx="1501621" cy="2081663"/>
            </a:xfrm>
            <a:scene3d>
              <a:camera prst="isometricRightUp"/>
              <a:lightRig rig="threePt" dir="t"/>
            </a:scene3d>
          </p:grpSpPr>
          <p:grpSp>
            <p:nvGrpSpPr>
              <p:cNvPr id="58" name="Group 57"/>
              <p:cNvGrpSpPr/>
              <p:nvPr/>
            </p:nvGrpSpPr>
            <p:grpSpPr>
              <a:xfrm>
                <a:off x="8771929" y="3671827"/>
                <a:ext cx="687725" cy="2081663"/>
                <a:chOff x="6300971" y="3972286"/>
                <a:chExt cx="687725" cy="2081663"/>
              </a:xfrm>
            </p:grpSpPr>
            <p:sp>
              <p:nvSpPr>
                <p:cNvPr id="62" name="Freeform 61"/>
                <p:cNvSpPr/>
                <p:nvPr/>
              </p:nvSpPr>
              <p:spPr>
                <a:xfrm>
                  <a:off x="6501866" y="3972286"/>
                  <a:ext cx="283471" cy="3549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471" h="354955">
                      <a:moveTo>
                        <a:pt x="141735" y="0"/>
                      </a:moveTo>
                      <a:cubicBezTo>
                        <a:pt x="180353" y="0"/>
                        <a:pt x="213630" y="16638"/>
                        <a:pt x="241566" y="49915"/>
                      </a:cubicBezTo>
                      <a:cubicBezTo>
                        <a:pt x="269502" y="83192"/>
                        <a:pt x="283471" y="123248"/>
                        <a:pt x="283471" y="170082"/>
                      </a:cubicBezTo>
                      <a:cubicBezTo>
                        <a:pt x="283471" y="217738"/>
                        <a:pt x="269502" y="260465"/>
                        <a:pt x="241566" y="298261"/>
                      </a:cubicBezTo>
                      <a:cubicBezTo>
                        <a:pt x="213630" y="336057"/>
                        <a:pt x="180353" y="354955"/>
                        <a:pt x="141735" y="354955"/>
                      </a:cubicBezTo>
                      <a:cubicBezTo>
                        <a:pt x="103117" y="354955"/>
                        <a:pt x="69840" y="336057"/>
                        <a:pt x="41904" y="298261"/>
                      </a:cubicBezTo>
                      <a:cubicBezTo>
                        <a:pt x="13968" y="260465"/>
                        <a:pt x="0" y="217738"/>
                        <a:pt x="0" y="170082"/>
                      </a:cubicBezTo>
                      <a:cubicBezTo>
                        <a:pt x="0" y="123248"/>
                        <a:pt x="13762" y="83192"/>
                        <a:pt x="41288" y="49915"/>
                      </a:cubicBezTo>
                      <a:cubicBezTo>
                        <a:pt x="68813" y="16638"/>
                        <a:pt x="102296" y="0"/>
                        <a:pt x="141735" y="0"/>
                      </a:cubicBezTo>
                      <a:close/>
                    </a:path>
                  </a:pathLst>
                </a:cu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Freeform 62"/>
                <p:cNvSpPr/>
                <p:nvPr/>
              </p:nvSpPr>
              <p:spPr>
                <a:xfrm>
                  <a:off x="6300971" y="4344496"/>
                  <a:ext cx="687725" cy="1709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725" h="1709453">
                      <a:moveTo>
                        <a:pt x="178710" y="0"/>
                      </a:moveTo>
                      <a:lnTo>
                        <a:pt x="510248" y="0"/>
                      </a:lnTo>
                      <a:cubicBezTo>
                        <a:pt x="628566" y="0"/>
                        <a:pt x="687725" y="53407"/>
                        <a:pt x="687725" y="160222"/>
                      </a:cubicBezTo>
                      <a:lnTo>
                        <a:pt x="687725" y="817136"/>
                      </a:lnTo>
                      <a:cubicBezTo>
                        <a:pt x="687725" y="873830"/>
                        <a:pt x="665951" y="902177"/>
                        <a:pt x="622404" y="902177"/>
                      </a:cubicBezTo>
                      <a:cubicBezTo>
                        <a:pt x="578856" y="902177"/>
                        <a:pt x="557082" y="873830"/>
                        <a:pt x="557082" y="817136"/>
                      </a:cubicBezTo>
                      <a:lnTo>
                        <a:pt x="557082" y="244031"/>
                      </a:lnTo>
                      <a:lnTo>
                        <a:pt x="525037" y="244031"/>
                      </a:lnTo>
                      <a:lnTo>
                        <a:pt x="525037" y="1624412"/>
                      </a:lnTo>
                      <a:cubicBezTo>
                        <a:pt x="525037" y="1681106"/>
                        <a:pt x="498334" y="1709453"/>
                        <a:pt x="444926" y="1709453"/>
                      </a:cubicBezTo>
                      <a:cubicBezTo>
                        <a:pt x="391519" y="1709453"/>
                        <a:pt x="364815" y="1681106"/>
                        <a:pt x="364815" y="1624412"/>
                      </a:cubicBezTo>
                      <a:lnTo>
                        <a:pt x="364815" y="807276"/>
                      </a:lnTo>
                      <a:lnTo>
                        <a:pt x="322910" y="807276"/>
                      </a:lnTo>
                      <a:lnTo>
                        <a:pt x="322910" y="1624412"/>
                      </a:lnTo>
                      <a:cubicBezTo>
                        <a:pt x="322910" y="1681106"/>
                        <a:pt x="296207" y="1709453"/>
                        <a:pt x="242799" y="1709453"/>
                      </a:cubicBezTo>
                      <a:cubicBezTo>
                        <a:pt x="189391" y="1709453"/>
                        <a:pt x="162687" y="1681106"/>
                        <a:pt x="162687" y="1624412"/>
                      </a:cubicBezTo>
                      <a:lnTo>
                        <a:pt x="162687" y="244031"/>
                      </a:lnTo>
                      <a:lnTo>
                        <a:pt x="130643" y="244031"/>
                      </a:lnTo>
                      <a:lnTo>
                        <a:pt x="130643" y="817136"/>
                      </a:lnTo>
                      <a:cubicBezTo>
                        <a:pt x="130643" y="873830"/>
                        <a:pt x="108869" y="902177"/>
                        <a:pt x="65321" y="902177"/>
                      </a:cubicBezTo>
                      <a:cubicBezTo>
                        <a:pt x="21774" y="902177"/>
                        <a:pt x="0" y="873830"/>
                        <a:pt x="0" y="817136"/>
                      </a:cubicBezTo>
                      <a:lnTo>
                        <a:pt x="0" y="160222"/>
                      </a:lnTo>
                      <a:cubicBezTo>
                        <a:pt x="0" y="53407"/>
                        <a:pt x="59570" y="0"/>
                        <a:pt x="178710" y="0"/>
                      </a:cubicBezTo>
                      <a:close/>
                    </a:path>
                  </a:pathLst>
                </a:cu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9" name="Group 58"/>
              <p:cNvGrpSpPr/>
              <p:nvPr/>
            </p:nvGrpSpPr>
            <p:grpSpPr>
              <a:xfrm>
                <a:off x="7958033" y="3671827"/>
                <a:ext cx="687725" cy="2081663"/>
                <a:chOff x="6300971" y="3972286"/>
                <a:chExt cx="687725" cy="2081663"/>
              </a:xfrm>
            </p:grpSpPr>
            <p:sp>
              <p:nvSpPr>
                <p:cNvPr id="60" name="Freeform 59"/>
                <p:cNvSpPr/>
                <p:nvPr/>
              </p:nvSpPr>
              <p:spPr>
                <a:xfrm>
                  <a:off x="6501866" y="3972286"/>
                  <a:ext cx="283471" cy="3549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471" h="354955">
                      <a:moveTo>
                        <a:pt x="141735" y="0"/>
                      </a:moveTo>
                      <a:cubicBezTo>
                        <a:pt x="180353" y="0"/>
                        <a:pt x="213630" y="16638"/>
                        <a:pt x="241566" y="49915"/>
                      </a:cubicBezTo>
                      <a:cubicBezTo>
                        <a:pt x="269502" y="83192"/>
                        <a:pt x="283471" y="123248"/>
                        <a:pt x="283471" y="170082"/>
                      </a:cubicBezTo>
                      <a:cubicBezTo>
                        <a:pt x="283471" y="217738"/>
                        <a:pt x="269502" y="260465"/>
                        <a:pt x="241566" y="298261"/>
                      </a:cubicBezTo>
                      <a:cubicBezTo>
                        <a:pt x="213630" y="336057"/>
                        <a:pt x="180353" y="354955"/>
                        <a:pt x="141735" y="354955"/>
                      </a:cubicBezTo>
                      <a:cubicBezTo>
                        <a:pt x="103117" y="354955"/>
                        <a:pt x="69840" y="336057"/>
                        <a:pt x="41904" y="298261"/>
                      </a:cubicBezTo>
                      <a:cubicBezTo>
                        <a:pt x="13968" y="260465"/>
                        <a:pt x="0" y="217738"/>
                        <a:pt x="0" y="170082"/>
                      </a:cubicBezTo>
                      <a:cubicBezTo>
                        <a:pt x="0" y="123248"/>
                        <a:pt x="13762" y="83192"/>
                        <a:pt x="41288" y="49915"/>
                      </a:cubicBezTo>
                      <a:cubicBezTo>
                        <a:pt x="68813" y="16638"/>
                        <a:pt x="102296" y="0"/>
                        <a:pt x="141735" y="0"/>
                      </a:cubicBezTo>
                      <a:close/>
                    </a:path>
                  </a:pathLst>
                </a:custGeom>
                <a:solidFill>
                  <a:srgbClr val="66FF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Freeform 60"/>
                <p:cNvSpPr/>
                <p:nvPr/>
              </p:nvSpPr>
              <p:spPr>
                <a:xfrm>
                  <a:off x="6300971" y="4344496"/>
                  <a:ext cx="687725" cy="1709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725" h="1709453">
                      <a:moveTo>
                        <a:pt x="178710" y="0"/>
                      </a:moveTo>
                      <a:lnTo>
                        <a:pt x="510248" y="0"/>
                      </a:lnTo>
                      <a:cubicBezTo>
                        <a:pt x="628566" y="0"/>
                        <a:pt x="687725" y="53407"/>
                        <a:pt x="687725" y="160222"/>
                      </a:cubicBezTo>
                      <a:lnTo>
                        <a:pt x="687725" y="817136"/>
                      </a:lnTo>
                      <a:cubicBezTo>
                        <a:pt x="687725" y="873830"/>
                        <a:pt x="665951" y="902177"/>
                        <a:pt x="622404" y="902177"/>
                      </a:cubicBezTo>
                      <a:cubicBezTo>
                        <a:pt x="578856" y="902177"/>
                        <a:pt x="557082" y="873830"/>
                        <a:pt x="557082" y="817136"/>
                      </a:cubicBezTo>
                      <a:lnTo>
                        <a:pt x="557082" y="244031"/>
                      </a:lnTo>
                      <a:lnTo>
                        <a:pt x="525037" y="244031"/>
                      </a:lnTo>
                      <a:lnTo>
                        <a:pt x="525037" y="1624412"/>
                      </a:lnTo>
                      <a:cubicBezTo>
                        <a:pt x="525037" y="1681106"/>
                        <a:pt x="498334" y="1709453"/>
                        <a:pt x="444926" y="1709453"/>
                      </a:cubicBezTo>
                      <a:cubicBezTo>
                        <a:pt x="391519" y="1709453"/>
                        <a:pt x="364815" y="1681106"/>
                        <a:pt x="364815" y="1624412"/>
                      </a:cubicBezTo>
                      <a:lnTo>
                        <a:pt x="364815" y="807276"/>
                      </a:lnTo>
                      <a:lnTo>
                        <a:pt x="322910" y="807276"/>
                      </a:lnTo>
                      <a:lnTo>
                        <a:pt x="322910" y="1624412"/>
                      </a:lnTo>
                      <a:cubicBezTo>
                        <a:pt x="322910" y="1681106"/>
                        <a:pt x="296207" y="1709453"/>
                        <a:pt x="242799" y="1709453"/>
                      </a:cubicBezTo>
                      <a:cubicBezTo>
                        <a:pt x="189391" y="1709453"/>
                        <a:pt x="162687" y="1681106"/>
                        <a:pt x="162687" y="1624412"/>
                      </a:cubicBezTo>
                      <a:lnTo>
                        <a:pt x="162687" y="244031"/>
                      </a:lnTo>
                      <a:lnTo>
                        <a:pt x="130643" y="244031"/>
                      </a:lnTo>
                      <a:lnTo>
                        <a:pt x="130643" y="817136"/>
                      </a:lnTo>
                      <a:cubicBezTo>
                        <a:pt x="130643" y="873830"/>
                        <a:pt x="108869" y="902177"/>
                        <a:pt x="65321" y="902177"/>
                      </a:cubicBezTo>
                      <a:cubicBezTo>
                        <a:pt x="21774" y="902177"/>
                        <a:pt x="0" y="873830"/>
                        <a:pt x="0" y="817136"/>
                      </a:cubicBezTo>
                      <a:lnTo>
                        <a:pt x="0" y="160222"/>
                      </a:lnTo>
                      <a:cubicBezTo>
                        <a:pt x="0" y="53407"/>
                        <a:pt x="59570" y="0"/>
                        <a:pt x="178710" y="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64" name="Group 63"/>
            <p:cNvGrpSpPr/>
            <p:nvPr/>
          </p:nvGrpSpPr>
          <p:grpSpPr>
            <a:xfrm>
              <a:off x="8640008" y="4218511"/>
              <a:ext cx="1501621" cy="2081663"/>
              <a:chOff x="7958033" y="3671827"/>
              <a:chExt cx="1501621" cy="2081663"/>
            </a:xfrm>
          </p:grpSpPr>
          <p:grpSp>
            <p:nvGrpSpPr>
              <p:cNvPr id="65" name="Group 64"/>
              <p:cNvGrpSpPr/>
              <p:nvPr/>
            </p:nvGrpSpPr>
            <p:grpSpPr>
              <a:xfrm>
                <a:off x="8771929" y="3671827"/>
                <a:ext cx="687725" cy="2081663"/>
                <a:chOff x="6300971" y="3972286"/>
                <a:chExt cx="687725" cy="2081663"/>
              </a:xfrm>
              <a:scene3d>
                <a:camera prst="isometricOffAxis1Right"/>
                <a:lightRig rig="threePt" dir="t"/>
              </a:scene3d>
            </p:grpSpPr>
            <p:sp>
              <p:nvSpPr>
                <p:cNvPr id="69" name="Freeform 68"/>
                <p:cNvSpPr/>
                <p:nvPr/>
              </p:nvSpPr>
              <p:spPr>
                <a:xfrm>
                  <a:off x="6501866" y="3972286"/>
                  <a:ext cx="283471" cy="3549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471" h="354955">
                      <a:moveTo>
                        <a:pt x="141735" y="0"/>
                      </a:moveTo>
                      <a:cubicBezTo>
                        <a:pt x="180353" y="0"/>
                        <a:pt x="213630" y="16638"/>
                        <a:pt x="241566" y="49915"/>
                      </a:cubicBezTo>
                      <a:cubicBezTo>
                        <a:pt x="269502" y="83192"/>
                        <a:pt x="283471" y="123248"/>
                        <a:pt x="283471" y="170082"/>
                      </a:cubicBezTo>
                      <a:cubicBezTo>
                        <a:pt x="283471" y="217738"/>
                        <a:pt x="269502" y="260465"/>
                        <a:pt x="241566" y="298261"/>
                      </a:cubicBezTo>
                      <a:cubicBezTo>
                        <a:pt x="213630" y="336057"/>
                        <a:pt x="180353" y="354955"/>
                        <a:pt x="141735" y="354955"/>
                      </a:cubicBezTo>
                      <a:cubicBezTo>
                        <a:pt x="103117" y="354955"/>
                        <a:pt x="69840" y="336057"/>
                        <a:pt x="41904" y="298261"/>
                      </a:cubicBezTo>
                      <a:cubicBezTo>
                        <a:pt x="13968" y="260465"/>
                        <a:pt x="0" y="217738"/>
                        <a:pt x="0" y="170082"/>
                      </a:cubicBezTo>
                      <a:cubicBezTo>
                        <a:pt x="0" y="123248"/>
                        <a:pt x="13762" y="83192"/>
                        <a:pt x="41288" y="49915"/>
                      </a:cubicBezTo>
                      <a:cubicBezTo>
                        <a:pt x="68813" y="16638"/>
                        <a:pt x="102296" y="0"/>
                        <a:pt x="141735" y="0"/>
                      </a:cubicBezTo>
                      <a:close/>
                    </a:path>
                  </a:pathLst>
                </a:cu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Freeform 69"/>
                <p:cNvSpPr/>
                <p:nvPr/>
              </p:nvSpPr>
              <p:spPr>
                <a:xfrm>
                  <a:off x="6300971" y="4344496"/>
                  <a:ext cx="687725" cy="1709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725" h="1709453">
                      <a:moveTo>
                        <a:pt x="178710" y="0"/>
                      </a:moveTo>
                      <a:lnTo>
                        <a:pt x="510248" y="0"/>
                      </a:lnTo>
                      <a:cubicBezTo>
                        <a:pt x="628566" y="0"/>
                        <a:pt x="687725" y="53407"/>
                        <a:pt x="687725" y="160222"/>
                      </a:cubicBezTo>
                      <a:lnTo>
                        <a:pt x="687725" y="817136"/>
                      </a:lnTo>
                      <a:cubicBezTo>
                        <a:pt x="687725" y="873830"/>
                        <a:pt x="665951" y="902177"/>
                        <a:pt x="622404" y="902177"/>
                      </a:cubicBezTo>
                      <a:cubicBezTo>
                        <a:pt x="578856" y="902177"/>
                        <a:pt x="557082" y="873830"/>
                        <a:pt x="557082" y="817136"/>
                      </a:cubicBezTo>
                      <a:lnTo>
                        <a:pt x="557082" y="244031"/>
                      </a:lnTo>
                      <a:lnTo>
                        <a:pt x="525037" y="244031"/>
                      </a:lnTo>
                      <a:lnTo>
                        <a:pt x="525037" y="1624412"/>
                      </a:lnTo>
                      <a:cubicBezTo>
                        <a:pt x="525037" y="1681106"/>
                        <a:pt x="498334" y="1709453"/>
                        <a:pt x="444926" y="1709453"/>
                      </a:cubicBezTo>
                      <a:cubicBezTo>
                        <a:pt x="391519" y="1709453"/>
                        <a:pt x="364815" y="1681106"/>
                        <a:pt x="364815" y="1624412"/>
                      </a:cubicBezTo>
                      <a:lnTo>
                        <a:pt x="364815" y="807276"/>
                      </a:lnTo>
                      <a:lnTo>
                        <a:pt x="322910" y="807276"/>
                      </a:lnTo>
                      <a:lnTo>
                        <a:pt x="322910" y="1624412"/>
                      </a:lnTo>
                      <a:cubicBezTo>
                        <a:pt x="322910" y="1681106"/>
                        <a:pt x="296207" y="1709453"/>
                        <a:pt x="242799" y="1709453"/>
                      </a:cubicBezTo>
                      <a:cubicBezTo>
                        <a:pt x="189391" y="1709453"/>
                        <a:pt x="162687" y="1681106"/>
                        <a:pt x="162687" y="1624412"/>
                      </a:cubicBezTo>
                      <a:lnTo>
                        <a:pt x="162687" y="244031"/>
                      </a:lnTo>
                      <a:lnTo>
                        <a:pt x="130643" y="244031"/>
                      </a:lnTo>
                      <a:lnTo>
                        <a:pt x="130643" y="817136"/>
                      </a:lnTo>
                      <a:cubicBezTo>
                        <a:pt x="130643" y="873830"/>
                        <a:pt x="108869" y="902177"/>
                        <a:pt x="65321" y="902177"/>
                      </a:cubicBezTo>
                      <a:cubicBezTo>
                        <a:pt x="21774" y="902177"/>
                        <a:pt x="0" y="873830"/>
                        <a:pt x="0" y="817136"/>
                      </a:cubicBezTo>
                      <a:lnTo>
                        <a:pt x="0" y="160222"/>
                      </a:lnTo>
                      <a:cubicBezTo>
                        <a:pt x="0" y="53407"/>
                        <a:pt x="59570" y="0"/>
                        <a:pt x="178710" y="0"/>
                      </a:cubicBezTo>
                      <a:close/>
                    </a:path>
                  </a:pathLst>
                </a:cu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6" name="Group 65"/>
              <p:cNvGrpSpPr/>
              <p:nvPr/>
            </p:nvGrpSpPr>
            <p:grpSpPr>
              <a:xfrm>
                <a:off x="7958033" y="3671827"/>
                <a:ext cx="687725" cy="2081663"/>
                <a:chOff x="6300971" y="3972286"/>
                <a:chExt cx="687725" cy="2081663"/>
              </a:xfrm>
              <a:scene3d>
                <a:camera prst="isometricOffAxis1Left">
                  <a:rot lat="600000" lon="2400000" rev="0"/>
                </a:camera>
                <a:lightRig rig="threePt" dir="t"/>
              </a:scene3d>
            </p:grpSpPr>
            <p:sp>
              <p:nvSpPr>
                <p:cNvPr id="67" name="Freeform 66"/>
                <p:cNvSpPr/>
                <p:nvPr/>
              </p:nvSpPr>
              <p:spPr>
                <a:xfrm>
                  <a:off x="6501866" y="3972286"/>
                  <a:ext cx="283471" cy="3549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471" h="354955">
                      <a:moveTo>
                        <a:pt x="141735" y="0"/>
                      </a:moveTo>
                      <a:cubicBezTo>
                        <a:pt x="180353" y="0"/>
                        <a:pt x="213630" y="16638"/>
                        <a:pt x="241566" y="49915"/>
                      </a:cubicBezTo>
                      <a:cubicBezTo>
                        <a:pt x="269502" y="83192"/>
                        <a:pt x="283471" y="123248"/>
                        <a:pt x="283471" y="170082"/>
                      </a:cubicBezTo>
                      <a:cubicBezTo>
                        <a:pt x="283471" y="217738"/>
                        <a:pt x="269502" y="260465"/>
                        <a:pt x="241566" y="298261"/>
                      </a:cubicBezTo>
                      <a:cubicBezTo>
                        <a:pt x="213630" y="336057"/>
                        <a:pt x="180353" y="354955"/>
                        <a:pt x="141735" y="354955"/>
                      </a:cubicBezTo>
                      <a:cubicBezTo>
                        <a:pt x="103117" y="354955"/>
                        <a:pt x="69840" y="336057"/>
                        <a:pt x="41904" y="298261"/>
                      </a:cubicBezTo>
                      <a:cubicBezTo>
                        <a:pt x="13968" y="260465"/>
                        <a:pt x="0" y="217738"/>
                        <a:pt x="0" y="170082"/>
                      </a:cubicBezTo>
                      <a:cubicBezTo>
                        <a:pt x="0" y="123248"/>
                        <a:pt x="13762" y="83192"/>
                        <a:pt x="41288" y="49915"/>
                      </a:cubicBezTo>
                      <a:cubicBezTo>
                        <a:pt x="68813" y="16638"/>
                        <a:pt x="102296" y="0"/>
                        <a:pt x="141735" y="0"/>
                      </a:cubicBezTo>
                      <a:close/>
                    </a:path>
                  </a:pathLst>
                </a:custGeom>
                <a:solidFill>
                  <a:srgbClr val="66FF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67"/>
                <p:cNvSpPr/>
                <p:nvPr/>
              </p:nvSpPr>
              <p:spPr>
                <a:xfrm>
                  <a:off x="6300971" y="4344496"/>
                  <a:ext cx="687725" cy="1709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725" h="1709453">
                      <a:moveTo>
                        <a:pt x="178710" y="0"/>
                      </a:moveTo>
                      <a:lnTo>
                        <a:pt x="510248" y="0"/>
                      </a:lnTo>
                      <a:cubicBezTo>
                        <a:pt x="628566" y="0"/>
                        <a:pt x="687725" y="53407"/>
                        <a:pt x="687725" y="160222"/>
                      </a:cubicBezTo>
                      <a:lnTo>
                        <a:pt x="687725" y="817136"/>
                      </a:lnTo>
                      <a:cubicBezTo>
                        <a:pt x="687725" y="873830"/>
                        <a:pt x="665951" y="902177"/>
                        <a:pt x="622404" y="902177"/>
                      </a:cubicBezTo>
                      <a:cubicBezTo>
                        <a:pt x="578856" y="902177"/>
                        <a:pt x="557082" y="873830"/>
                        <a:pt x="557082" y="817136"/>
                      </a:cubicBezTo>
                      <a:lnTo>
                        <a:pt x="557082" y="244031"/>
                      </a:lnTo>
                      <a:lnTo>
                        <a:pt x="525037" y="244031"/>
                      </a:lnTo>
                      <a:lnTo>
                        <a:pt x="525037" y="1624412"/>
                      </a:lnTo>
                      <a:cubicBezTo>
                        <a:pt x="525037" y="1681106"/>
                        <a:pt x="498334" y="1709453"/>
                        <a:pt x="444926" y="1709453"/>
                      </a:cubicBezTo>
                      <a:cubicBezTo>
                        <a:pt x="391519" y="1709453"/>
                        <a:pt x="364815" y="1681106"/>
                        <a:pt x="364815" y="1624412"/>
                      </a:cubicBezTo>
                      <a:lnTo>
                        <a:pt x="364815" y="807276"/>
                      </a:lnTo>
                      <a:lnTo>
                        <a:pt x="322910" y="807276"/>
                      </a:lnTo>
                      <a:lnTo>
                        <a:pt x="322910" y="1624412"/>
                      </a:lnTo>
                      <a:cubicBezTo>
                        <a:pt x="322910" y="1681106"/>
                        <a:pt x="296207" y="1709453"/>
                        <a:pt x="242799" y="1709453"/>
                      </a:cubicBezTo>
                      <a:cubicBezTo>
                        <a:pt x="189391" y="1709453"/>
                        <a:pt x="162687" y="1681106"/>
                        <a:pt x="162687" y="1624412"/>
                      </a:cubicBezTo>
                      <a:lnTo>
                        <a:pt x="162687" y="244031"/>
                      </a:lnTo>
                      <a:lnTo>
                        <a:pt x="130643" y="244031"/>
                      </a:lnTo>
                      <a:lnTo>
                        <a:pt x="130643" y="817136"/>
                      </a:lnTo>
                      <a:cubicBezTo>
                        <a:pt x="130643" y="873830"/>
                        <a:pt x="108869" y="902177"/>
                        <a:pt x="65321" y="902177"/>
                      </a:cubicBezTo>
                      <a:cubicBezTo>
                        <a:pt x="21774" y="902177"/>
                        <a:pt x="0" y="873830"/>
                        <a:pt x="0" y="817136"/>
                      </a:cubicBezTo>
                      <a:lnTo>
                        <a:pt x="0" y="160222"/>
                      </a:lnTo>
                      <a:cubicBezTo>
                        <a:pt x="0" y="53407"/>
                        <a:pt x="59570" y="0"/>
                        <a:pt x="178710" y="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" name="Rectangle 1"/>
          <p:cNvSpPr/>
          <p:nvPr/>
        </p:nvSpPr>
        <p:spPr>
          <a:xfrm>
            <a:off x="518260" y="340516"/>
            <a:ext cx="41823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</a:p>
          <a:p>
            <a:endParaRPr lang="bn-IN" sz="3600" cap="all" dirty="0" smtClean="0">
              <a:ln w="3175" cmpd="sng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600" cap="all" dirty="0">
              <a:ln w="3175" cmpd="sng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cap="all" dirty="0" smtClean="0">
                <a:ln w="3175" cmpd="sng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জৈব যৌগ ও অজৈব যৌগের মধ্যে চারটি পার্থক্য লিখ।</a:t>
            </a:r>
            <a:endParaRPr lang="en-US" sz="36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7396217"/>
              </p:ext>
            </p:extLst>
          </p:nvPr>
        </p:nvGraphicFramePr>
        <p:xfrm>
          <a:off x="6095999" y="457202"/>
          <a:ext cx="5864941" cy="59911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0510">
                  <a:extLst>
                    <a:ext uri="{9D8B030D-6E8A-4147-A177-3AD203B41FA5}">
                      <a16:colId xmlns:a16="http://schemas.microsoft.com/office/drawing/2014/main" val="1406925134"/>
                    </a:ext>
                  </a:extLst>
                </a:gridCol>
                <a:gridCol w="2491342">
                  <a:extLst>
                    <a:ext uri="{9D8B030D-6E8A-4147-A177-3AD203B41FA5}">
                      <a16:colId xmlns:a16="http://schemas.microsoft.com/office/drawing/2014/main" val="3639582941"/>
                    </a:ext>
                  </a:extLst>
                </a:gridCol>
                <a:gridCol w="2713089">
                  <a:extLst>
                    <a:ext uri="{9D8B030D-6E8A-4147-A177-3AD203B41FA5}">
                      <a16:colId xmlns:a16="http://schemas.microsoft.com/office/drawing/2014/main" val="2439762810"/>
                    </a:ext>
                  </a:extLst>
                </a:gridCol>
              </a:tblGrid>
              <a:tr h="1198233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cap="all" dirty="0" smtClean="0">
                          <a:ln w="3175" cmpd="sng"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জৈব যৌগ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cap="all" dirty="0" smtClean="0">
                          <a:ln w="3175" cmpd="sng"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অজৈব যৌগের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144745"/>
                  </a:ext>
                </a:extLst>
              </a:tr>
              <a:tr h="1198233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০১।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bn-IN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2793360"/>
                  </a:ext>
                </a:extLst>
              </a:tr>
              <a:tr h="1198233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০২।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2624170"/>
                  </a:ext>
                </a:extLst>
              </a:tr>
              <a:tr h="1198233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০৩।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1578384"/>
                  </a:ext>
                </a:extLst>
              </a:tr>
              <a:tr h="1198233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০৪।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372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652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110990" y="0"/>
            <a:ext cx="608101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1"/>
          <p:cNvSpPr/>
          <p:nvPr/>
        </p:nvSpPr>
        <p:spPr>
          <a:xfrm>
            <a:off x="6096000" y="0"/>
            <a:ext cx="6073809" cy="6858000"/>
          </a:xfrm>
          <a:prstGeom prst="rect">
            <a:avLst/>
          </a:prstGeom>
          <a:solidFill>
            <a:srgbClr val="42F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9600" y="2974280"/>
            <a:ext cx="455331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2800" dirty="0" smtClean="0">
              <a:ln w="3175" cmpd="sng">
                <a:noFill/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 smtClean="0">
                <a:ln w="3175" cmpd="sng">
                  <a:noFill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 </a:t>
            </a:r>
            <a:r>
              <a:rPr lang="bn-IN" sz="2800" dirty="0">
                <a:ln w="3175" cmpd="sng">
                  <a:noFill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 </a:t>
            </a:r>
            <a:r>
              <a:rPr lang="bn-IN" sz="2800" dirty="0" smtClean="0">
                <a:ln w="3175" cmpd="sng">
                  <a:noFill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dirty="0">
              <a:ln w="3175" cmpd="sng">
                <a:noFill/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>
                <a:ln w="3175" cmpd="sng">
                  <a:noFill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রসায়ন</a:t>
            </a:r>
          </a:p>
          <a:p>
            <a:pPr algn="ctr"/>
            <a:r>
              <a:rPr lang="bn-IN" sz="2800" dirty="0">
                <a:ln w="3175" cmpd="sng">
                  <a:noFill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একাদশ অধ্যায়-খনিজ সম্পদঃ জীবাশ্ম</a:t>
            </a:r>
          </a:p>
          <a:p>
            <a:pPr algn="ctr"/>
            <a:r>
              <a:rPr lang="bn-IN" sz="2800" dirty="0">
                <a:ln w="3175" cmpd="sng">
                  <a:noFill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 </a:t>
            </a:r>
            <a:r>
              <a:rPr lang="bn-IN" sz="2800" dirty="0" smtClean="0">
                <a:ln w="3175" cmpd="sng">
                  <a:noFill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হাইড্রোকার্বন </a:t>
            </a:r>
            <a:r>
              <a:rPr lang="en-US" sz="2800" dirty="0" smtClean="0">
                <a:ln w="3175" cmpd="sng">
                  <a:noFill/>
                </a:ln>
                <a:solidFill>
                  <a:srgbClr val="FF0000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(Hydrocarbons</a:t>
            </a:r>
            <a:r>
              <a:rPr lang="bn-IN" sz="2800" dirty="0" smtClean="0">
                <a:ln w="3175" cmpd="sng">
                  <a:noFill/>
                </a:ln>
                <a:solidFill>
                  <a:srgbClr val="FF0000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)</a:t>
            </a:r>
            <a:endParaRPr lang="bn-IN" sz="2800" dirty="0">
              <a:ln w="3175" cmpd="sng">
                <a:noFill/>
              </a:ln>
              <a:solidFill>
                <a:srgbClr val="FF0000"/>
              </a:solidFill>
              <a:latin typeface="Agency FB" panose="020B0503020202020204" pitchFamily="34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 smtClean="0">
                <a:ln w="3175" cmpd="sng">
                  <a:noFill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4৫ </a:t>
            </a:r>
            <a:r>
              <a:rPr lang="bn-IN" sz="2800" dirty="0">
                <a:ln w="3175" cmpd="sng">
                  <a:noFill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61802" y="3889530"/>
            <a:ext cx="5136107" cy="2193293"/>
          </a:xfrm>
        </p:spPr>
        <p:txBody>
          <a:bodyPr>
            <a:noAutofit/>
          </a:bodyPr>
          <a:lstStyle/>
          <a:p>
            <a:pPr algn="ctr"/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ওয়ালীউল্লাহ</a:t>
            </a:r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এস-সি, বি </a:t>
            </a:r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এড </a:t>
            </a:r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বিজ্ঞান</a:t>
            </a:r>
            <a:b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দিঘলীয়া এ জেড উচ্চ বিদ্যালয় ও কলেজ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2"/>
          <a:srcRect b="15492"/>
          <a:stretch/>
        </p:blipFill>
        <p:spPr>
          <a:xfrm>
            <a:off x="7829502" y="745132"/>
            <a:ext cx="3000709" cy="3094803"/>
          </a:xfrm>
          <a:prstGeom prst="ellipse">
            <a:avLst/>
          </a:prstGeom>
          <a:ln w="38100">
            <a:solidFill>
              <a:srgbClr val="2A2B25"/>
            </a:solidFill>
          </a:ln>
          <a:effectLst>
            <a:reflection blurRad="6350" stA="50000" endA="275" endPos="40000" dist="1016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1939488" y="360412"/>
            <a:ext cx="23886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611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 L -0.49974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8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29880"/>
            <a:ext cx="12192000" cy="9079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172075" y="0"/>
            <a:ext cx="6410325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9600" y="289679"/>
            <a:ext cx="25042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2618" y="2271712"/>
            <a:ext cx="53292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অসম্পৃক্ত হাইড্রোকার্বন বলতে কী বোঝায়?</a:t>
            </a:r>
          </a:p>
          <a:p>
            <a:pPr marL="514350" indent="-514350">
              <a:buFont typeface="+mj-lt"/>
              <a:buAutoNum type="arabicPeriod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সম্পৃক্ত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 অসম্পৃক্ত হাইড্রোকার্বনের মধ্যে কিভাবে পার্থক্য করা যায়? </a:t>
            </a:r>
          </a:p>
        </p:txBody>
      </p:sp>
    </p:spTree>
    <p:extLst>
      <p:ext uri="{BB962C8B-B14F-4D97-AF65-F5344CB8AC3E}">
        <p14:creationId xmlns:p14="http://schemas.microsoft.com/office/powerpoint/2010/main" val="296855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79018" y="1558612"/>
            <a:ext cx="441338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  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4363" y="419102"/>
            <a:ext cx="5481637" cy="5981170"/>
          </a:xfrm>
          <a:prstGeom prst="rect">
            <a:avLst/>
          </a:prstGeom>
          <a:solidFill>
            <a:schemeClr val="accent3">
              <a:lumMod val="40000"/>
              <a:lumOff val="60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80"/>
          </a:p>
        </p:txBody>
      </p:sp>
      <p:sp>
        <p:nvSpPr>
          <p:cNvPr id="6" name="Rectangle 5"/>
          <p:cNvSpPr/>
          <p:nvPr/>
        </p:nvSpPr>
        <p:spPr>
          <a:xfrm>
            <a:off x="6096000" y="419102"/>
            <a:ext cx="5481637" cy="5981170"/>
          </a:xfrm>
          <a:prstGeom prst="rect">
            <a:avLst/>
          </a:prstGeom>
          <a:solidFill>
            <a:srgbClr val="92D05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80"/>
          </a:p>
        </p:txBody>
      </p:sp>
      <p:sp>
        <p:nvSpPr>
          <p:cNvPr id="4" name="Rectangle 3"/>
          <p:cNvSpPr/>
          <p:nvPr/>
        </p:nvSpPr>
        <p:spPr>
          <a:xfrm>
            <a:off x="614363" y="418042"/>
            <a:ext cx="10972800" cy="5982230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80"/>
          </a:p>
        </p:txBody>
      </p:sp>
      <p:grpSp>
        <p:nvGrpSpPr>
          <p:cNvPr id="8" name="Group 7"/>
          <p:cNvGrpSpPr/>
          <p:nvPr/>
        </p:nvGrpSpPr>
        <p:grpSpPr>
          <a:xfrm>
            <a:off x="3764726" y="3031439"/>
            <a:ext cx="4430005" cy="2436618"/>
            <a:chOff x="7341746" y="3863556"/>
            <a:chExt cx="4288009" cy="2436618"/>
          </a:xfrm>
        </p:grpSpPr>
        <p:grpSp>
          <p:nvGrpSpPr>
            <p:cNvPr id="9" name="Group 8"/>
            <p:cNvGrpSpPr/>
            <p:nvPr/>
          </p:nvGrpSpPr>
          <p:grpSpPr>
            <a:xfrm>
              <a:off x="7341746" y="3863556"/>
              <a:ext cx="1501621" cy="2081663"/>
              <a:chOff x="7958033" y="3671827"/>
              <a:chExt cx="1501621" cy="2081663"/>
            </a:xfrm>
            <a:scene3d>
              <a:camera prst="orthographicFront">
                <a:rot lat="600000" lon="3000000" rev="0"/>
              </a:camera>
              <a:lightRig rig="threePt" dir="t"/>
            </a:scene3d>
          </p:grpSpPr>
          <p:grpSp>
            <p:nvGrpSpPr>
              <p:cNvPr id="24" name="Group 23"/>
              <p:cNvGrpSpPr/>
              <p:nvPr/>
            </p:nvGrpSpPr>
            <p:grpSpPr>
              <a:xfrm>
                <a:off x="8771929" y="3671827"/>
                <a:ext cx="687725" cy="2081663"/>
                <a:chOff x="6300971" y="3972286"/>
                <a:chExt cx="687725" cy="2081663"/>
              </a:xfrm>
            </p:grpSpPr>
            <p:sp>
              <p:nvSpPr>
                <p:cNvPr id="28" name="Freeform 27"/>
                <p:cNvSpPr/>
                <p:nvPr/>
              </p:nvSpPr>
              <p:spPr>
                <a:xfrm>
                  <a:off x="6501866" y="3972286"/>
                  <a:ext cx="283471" cy="3549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471" h="354955">
                      <a:moveTo>
                        <a:pt x="141735" y="0"/>
                      </a:moveTo>
                      <a:cubicBezTo>
                        <a:pt x="180353" y="0"/>
                        <a:pt x="213630" y="16638"/>
                        <a:pt x="241566" y="49915"/>
                      </a:cubicBezTo>
                      <a:cubicBezTo>
                        <a:pt x="269502" y="83192"/>
                        <a:pt x="283471" y="123248"/>
                        <a:pt x="283471" y="170082"/>
                      </a:cubicBezTo>
                      <a:cubicBezTo>
                        <a:pt x="283471" y="217738"/>
                        <a:pt x="269502" y="260465"/>
                        <a:pt x="241566" y="298261"/>
                      </a:cubicBezTo>
                      <a:cubicBezTo>
                        <a:pt x="213630" y="336057"/>
                        <a:pt x="180353" y="354955"/>
                        <a:pt x="141735" y="354955"/>
                      </a:cubicBezTo>
                      <a:cubicBezTo>
                        <a:pt x="103117" y="354955"/>
                        <a:pt x="69840" y="336057"/>
                        <a:pt x="41904" y="298261"/>
                      </a:cubicBezTo>
                      <a:cubicBezTo>
                        <a:pt x="13968" y="260465"/>
                        <a:pt x="0" y="217738"/>
                        <a:pt x="0" y="170082"/>
                      </a:cubicBezTo>
                      <a:cubicBezTo>
                        <a:pt x="0" y="123248"/>
                        <a:pt x="13762" y="83192"/>
                        <a:pt x="41288" y="49915"/>
                      </a:cubicBezTo>
                      <a:cubicBezTo>
                        <a:pt x="68813" y="16638"/>
                        <a:pt x="102296" y="0"/>
                        <a:pt x="141735" y="0"/>
                      </a:cubicBezTo>
                      <a:close/>
                    </a:path>
                  </a:pathLst>
                </a:cu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80"/>
                </a:p>
              </p:txBody>
            </p:sp>
            <p:sp>
              <p:nvSpPr>
                <p:cNvPr id="29" name="Freeform 28"/>
                <p:cNvSpPr/>
                <p:nvPr/>
              </p:nvSpPr>
              <p:spPr>
                <a:xfrm>
                  <a:off x="6300971" y="4344496"/>
                  <a:ext cx="687725" cy="1709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725" h="1709453">
                      <a:moveTo>
                        <a:pt x="178710" y="0"/>
                      </a:moveTo>
                      <a:lnTo>
                        <a:pt x="510248" y="0"/>
                      </a:lnTo>
                      <a:cubicBezTo>
                        <a:pt x="628566" y="0"/>
                        <a:pt x="687725" y="53407"/>
                        <a:pt x="687725" y="160222"/>
                      </a:cubicBezTo>
                      <a:lnTo>
                        <a:pt x="687725" y="817136"/>
                      </a:lnTo>
                      <a:cubicBezTo>
                        <a:pt x="687725" y="873830"/>
                        <a:pt x="665951" y="902177"/>
                        <a:pt x="622404" y="902177"/>
                      </a:cubicBezTo>
                      <a:cubicBezTo>
                        <a:pt x="578856" y="902177"/>
                        <a:pt x="557082" y="873830"/>
                        <a:pt x="557082" y="817136"/>
                      </a:cubicBezTo>
                      <a:lnTo>
                        <a:pt x="557082" y="244031"/>
                      </a:lnTo>
                      <a:lnTo>
                        <a:pt x="525037" y="244031"/>
                      </a:lnTo>
                      <a:lnTo>
                        <a:pt x="525037" y="1624412"/>
                      </a:lnTo>
                      <a:cubicBezTo>
                        <a:pt x="525037" y="1681106"/>
                        <a:pt x="498334" y="1709453"/>
                        <a:pt x="444926" y="1709453"/>
                      </a:cubicBezTo>
                      <a:cubicBezTo>
                        <a:pt x="391519" y="1709453"/>
                        <a:pt x="364815" y="1681106"/>
                        <a:pt x="364815" y="1624412"/>
                      </a:cubicBezTo>
                      <a:lnTo>
                        <a:pt x="364815" y="807276"/>
                      </a:lnTo>
                      <a:lnTo>
                        <a:pt x="322910" y="807276"/>
                      </a:lnTo>
                      <a:lnTo>
                        <a:pt x="322910" y="1624412"/>
                      </a:lnTo>
                      <a:cubicBezTo>
                        <a:pt x="322910" y="1681106"/>
                        <a:pt x="296207" y="1709453"/>
                        <a:pt x="242799" y="1709453"/>
                      </a:cubicBezTo>
                      <a:cubicBezTo>
                        <a:pt x="189391" y="1709453"/>
                        <a:pt x="162687" y="1681106"/>
                        <a:pt x="162687" y="1624412"/>
                      </a:cubicBezTo>
                      <a:lnTo>
                        <a:pt x="162687" y="244031"/>
                      </a:lnTo>
                      <a:lnTo>
                        <a:pt x="130643" y="244031"/>
                      </a:lnTo>
                      <a:lnTo>
                        <a:pt x="130643" y="817136"/>
                      </a:lnTo>
                      <a:cubicBezTo>
                        <a:pt x="130643" y="873830"/>
                        <a:pt x="108869" y="902177"/>
                        <a:pt x="65321" y="902177"/>
                      </a:cubicBezTo>
                      <a:cubicBezTo>
                        <a:pt x="21774" y="902177"/>
                        <a:pt x="0" y="873830"/>
                        <a:pt x="0" y="817136"/>
                      </a:cubicBezTo>
                      <a:lnTo>
                        <a:pt x="0" y="160222"/>
                      </a:lnTo>
                      <a:cubicBezTo>
                        <a:pt x="0" y="53407"/>
                        <a:pt x="59570" y="0"/>
                        <a:pt x="178710" y="0"/>
                      </a:cubicBezTo>
                      <a:close/>
                    </a:path>
                  </a:pathLst>
                </a:cu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80"/>
                </a:p>
              </p:txBody>
            </p:sp>
          </p:grpSp>
          <p:grpSp>
            <p:nvGrpSpPr>
              <p:cNvPr id="25" name="Group 24"/>
              <p:cNvGrpSpPr/>
              <p:nvPr/>
            </p:nvGrpSpPr>
            <p:grpSpPr>
              <a:xfrm>
                <a:off x="7958033" y="3671827"/>
                <a:ext cx="687725" cy="2081663"/>
                <a:chOff x="6300971" y="3972286"/>
                <a:chExt cx="687725" cy="2081663"/>
              </a:xfrm>
            </p:grpSpPr>
            <p:sp>
              <p:nvSpPr>
                <p:cNvPr id="26" name="Freeform 25"/>
                <p:cNvSpPr/>
                <p:nvPr/>
              </p:nvSpPr>
              <p:spPr>
                <a:xfrm>
                  <a:off x="6501866" y="3972286"/>
                  <a:ext cx="283471" cy="3549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471" h="354955">
                      <a:moveTo>
                        <a:pt x="141735" y="0"/>
                      </a:moveTo>
                      <a:cubicBezTo>
                        <a:pt x="180353" y="0"/>
                        <a:pt x="213630" y="16638"/>
                        <a:pt x="241566" y="49915"/>
                      </a:cubicBezTo>
                      <a:cubicBezTo>
                        <a:pt x="269502" y="83192"/>
                        <a:pt x="283471" y="123248"/>
                        <a:pt x="283471" y="170082"/>
                      </a:cubicBezTo>
                      <a:cubicBezTo>
                        <a:pt x="283471" y="217738"/>
                        <a:pt x="269502" y="260465"/>
                        <a:pt x="241566" y="298261"/>
                      </a:cubicBezTo>
                      <a:cubicBezTo>
                        <a:pt x="213630" y="336057"/>
                        <a:pt x="180353" y="354955"/>
                        <a:pt x="141735" y="354955"/>
                      </a:cubicBezTo>
                      <a:cubicBezTo>
                        <a:pt x="103117" y="354955"/>
                        <a:pt x="69840" y="336057"/>
                        <a:pt x="41904" y="298261"/>
                      </a:cubicBezTo>
                      <a:cubicBezTo>
                        <a:pt x="13968" y="260465"/>
                        <a:pt x="0" y="217738"/>
                        <a:pt x="0" y="170082"/>
                      </a:cubicBezTo>
                      <a:cubicBezTo>
                        <a:pt x="0" y="123248"/>
                        <a:pt x="13762" y="83192"/>
                        <a:pt x="41288" y="49915"/>
                      </a:cubicBezTo>
                      <a:cubicBezTo>
                        <a:pt x="68813" y="16638"/>
                        <a:pt x="102296" y="0"/>
                        <a:pt x="141735" y="0"/>
                      </a:cubicBezTo>
                      <a:close/>
                    </a:path>
                  </a:pathLst>
                </a:custGeom>
                <a:solidFill>
                  <a:srgbClr val="66FF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80"/>
                </a:p>
              </p:txBody>
            </p:sp>
            <p:sp>
              <p:nvSpPr>
                <p:cNvPr id="27" name="Freeform 26"/>
                <p:cNvSpPr/>
                <p:nvPr/>
              </p:nvSpPr>
              <p:spPr>
                <a:xfrm>
                  <a:off x="6300971" y="4344496"/>
                  <a:ext cx="687725" cy="1709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725" h="1709453">
                      <a:moveTo>
                        <a:pt x="178710" y="0"/>
                      </a:moveTo>
                      <a:lnTo>
                        <a:pt x="510248" y="0"/>
                      </a:lnTo>
                      <a:cubicBezTo>
                        <a:pt x="628566" y="0"/>
                        <a:pt x="687725" y="53407"/>
                        <a:pt x="687725" y="160222"/>
                      </a:cubicBezTo>
                      <a:lnTo>
                        <a:pt x="687725" y="817136"/>
                      </a:lnTo>
                      <a:cubicBezTo>
                        <a:pt x="687725" y="873830"/>
                        <a:pt x="665951" y="902177"/>
                        <a:pt x="622404" y="902177"/>
                      </a:cubicBezTo>
                      <a:cubicBezTo>
                        <a:pt x="578856" y="902177"/>
                        <a:pt x="557082" y="873830"/>
                        <a:pt x="557082" y="817136"/>
                      </a:cubicBezTo>
                      <a:lnTo>
                        <a:pt x="557082" y="244031"/>
                      </a:lnTo>
                      <a:lnTo>
                        <a:pt x="525037" y="244031"/>
                      </a:lnTo>
                      <a:lnTo>
                        <a:pt x="525037" y="1624412"/>
                      </a:lnTo>
                      <a:cubicBezTo>
                        <a:pt x="525037" y="1681106"/>
                        <a:pt x="498334" y="1709453"/>
                        <a:pt x="444926" y="1709453"/>
                      </a:cubicBezTo>
                      <a:cubicBezTo>
                        <a:pt x="391519" y="1709453"/>
                        <a:pt x="364815" y="1681106"/>
                        <a:pt x="364815" y="1624412"/>
                      </a:cubicBezTo>
                      <a:lnTo>
                        <a:pt x="364815" y="807276"/>
                      </a:lnTo>
                      <a:lnTo>
                        <a:pt x="322910" y="807276"/>
                      </a:lnTo>
                      <a:lnTo>
                        <a:pt x="322910" y="1624412"/>
                      </a:lnTo>
                      <a:cubicBezTo>
                        <a:pt x="322910" y="1681106"/>
                        <a:pt x="296207" y="1709453"/>
                        <a:pt x="242799" y="1709453"/>
                      </a:cubicBezTo>
                      <a:cubicBezTo>
                        <a:pt x="189391" y="1709453"/>
                        <a:pt x="162687" y="1681106"/>
                        <a:pt x="162687" y="1624412"/>
                      </a:cubicBezTo>
                      <a:lnTo>
                        <a:pt x="162687" y="244031"/>
                      </a:lnTo>
                      <a:lnTo>
                        <a:pt x="130643" y="244031"/>
                      </a:lnTo>
                      <a:lnTo>
                        <a:pt x="130643" y="817136"/>
                      </a:lnTo>
                      <a:cubicBezTo>
                        <a:pt x="130643" y="873830"/>
                        <a:pt x="108869" y="902177"/>
                        <a:pt x="65321" y="902177"/>
                      </a:cubicBezTo>
                      <a:cubicBezTo>
                        <a:pt x="21774" y="902177"/>
                        <a:pt x="0" y="873830"/>
                        <a:pt x="0" y="817136"/>
                      </a:cubicBezTo>
                      <a:lnTo>
                        <a:pt x="0" y="160222"/>
                      </a:lnTo>
                      <a:cubicBezTo>
                        <a:pt x="0" y="53407"/>
                        <a:pt x="59570" y="0"/>
                        <a:pt x="178710" y="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80"/>
                </a:p>
              </p:txBody>
            </p:sp>
          </p:grpSp>
        </p:grpSp>
        <p:grpSp>
          <p:nvGrpSpPr>
            <p:cNvPr id="10" name="Group 9"/>
            <p:cNvGrpSpPr/>
            <p:nvPr/>
          </p:nvGrpSpPr>
          <p:grpSpPr>
            <a:xfrm>
              <a:off x="10128134" y="3863556"/>
              <a:ext cx="1501621" cy="2081663"/>
              <a:chOff x="7958033" y="3671827"/>
              <a:chExt cx="1501621" cy="2081663"/>
            </a:xfrm>
            <a:scene3d>
              <a:camera prst="isometricRightUp"/>
              <a:lightRig rig="threePt" dir="t"/>
            </a:scene3d>
          </p:grpSpPr>
          <p:grpSp>
            <p:nvGrpSpPr>
              <p:cNvPr id="18" name="Group 17"/>
              <p:cNvGrpSpPr/>
              <p:nvPr/>
            </p:nvGrpSpPr>
            <p:grpSpPr>
              <a:xfrm>
                <a:off x="8771929" y="3671827"/>
                <a:ext cx="687725" cy="2081663"/>
                <a:chOff x="6300971" y="3972286"/>
                <a:chExt cx="687725" cy="2081663"/>
              </a:xfrm>
            </p:grpSpPr>
            <p:sp>
              <p:nvSpPr>
                <p:cNvPr id="22" name="Freeform 21"/>
                <p:cNvSpPr/>
                <p:nvPr/>
              </p:nvSpPr>
              <p:spPr>
                <a:xfrm>
                  <a:off x="6501866" y="3972286"/>
                  <a:ext cx="283471" cy="3549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471" h="354955">
                      <a:moveTo>
                        <a:pt x="141735" y="0"/>
                      </a:moveTo>
                      <a:cubicBezTo>
                        <a:pt x="180353" y="0"/>
                        <a:pt x="213630" y="16638"/>
                        <a:pt x="241566" y="49915"/>
                      </a:cubicBezTo>
                      <a:cubicBezTo>
                        <a:pt x="269502" y="83192"/>
                        <a:pt x="283471" y="123248"/>
                        <a:pt x="283471" y="170082"/>
                      </a:cubicBezTo>
                      <a:cubicBezTo>
                        <a:pt x="283471" y="217738"/>
                        <a:pt x="269502" y="260465"/>
                        <a:pt x="241566" y="298261"/>
                      </a:cubicBezTo>
                      <a:cubicBezTo>
                        <a:pt x="213630" y="336057"/>
                        <a:pt x="180353" y="354955"/>
                        <a:pt x="141735" y="354955"/>
                      </a:cubicBezTo>
                      <a:cubicBezTo>
                        <a:pt x="103117" y="354955"/>
                        <a:pt x="69840" y="336057"/>
                        <a:pt x="41904" y="298261"/>
                      </a:cubicBezTo>
                      <a:cubicBezTo>
                        <a:pt x="13968" y="260465"/>
                        <a:pt x="0" y="217738"/>
                        <a:pt x="0" y="170082"/>
                      </a:cubicBezTo>
                      <a:cubicBezTo>
                        <a:pt x="0" y="123248"/>
                        <a:pt x="13762" y="83192"/>
                        <a:pt x="41288" y="49915"/>
                      </a:cubicBezTo>
                      <a:cubicBezTo>
                        <a:pt x="68813" y="16638"/>
                        <a:pt x="102296" y="0"/>
                        <a:pt x="141735" y="0"/>
                      </a:cubicBezTo>
                      <a:close/>
                    </a:path>
                  </a:pathLst>
                </a:cu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80"/>
                </a:p>
              </p:txBody>
            </p:sp>
            <p:sp>
              <p:nvSpPr>
                <p:cNvPr id="23" name="Freeform 22"/>
                <p:cNvSpPr/>
                <p:nvPr/>
              </p:nvSpPr>
              <p:spPr>
                <a:xfrm>
                  <a:off x="6300971" y="4344496"/>
                  <a:ext cx="687725" cy="1709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725" h="1709453">
                      <a:moveTo>
                        <a:pt x="178710" y="0"/>
                      </a:moveTo>
                      <a:lnTo>
                        <a:pt x="510248" y="0"/>
                      </a:lnTo>
                      <a:cubicBezTo>
                        <a:pt x="628566" y="0"/>
                        <a:pt x="687725" y="53407"/>
                        <a:pt x="687725" y="160222"/>
                      </a:cubicBezTo>
                      <a:lnTo>
                        <a:pt x="687725" y="817136"/>
                      </a:lnTo>
                      <a:cubicBezTo>
                        <a:pt x="687725" y="873830"/>
                        <a:pt x="665951" y="902177"/>
                        <a:pt x="622404" y="902177"/>
                      </a:cubicBezTo>
                      <a:cubicBezTo>
                        <a:pt x="578856" y="902177"/>
                        <a:pt x="557082" y="873830"/>
                        <a:pt x="557082" y="817136"/>
                      </a:cubicBezTo>
                      <a:lnTo>
                        <a:pt x="557082" y="244031"/>
                      </a:lnTo>
                      <a:lnTo>
                        <a:pt x="525037" y="244031"/>
                      </a:lnTo>
                      <a:lnTo>
                        <a:pt x="525037" y="1624412"/>
                      </a:lnTo>
                      <a:cubicBezTo>
                        <a:pt x="525037" y="1681106"/>
                        <a:pt x="498334" y="1709453"/>
                        <a:pt x="444926" y="1709453"/>
                      </a:cubicBezTo>
                      <a:cubicBezTo>
                        <a:pt x="391519" y="1709453"/>
                        <a:pt x="364815" y="1681106"/>
                        <a:pt x="364815" y="1624412"/>
                      </a:cubicBezTo>
                      <a:lnTo>
                        <a:pt x="364815" y="807276"/>
                      </a:lnTo>
                      <a:lnTo>
                        <a:pt x="322910" y="807276"/>
                      </a:lnTo>
                      <a:lnTo>
                        <a:pt x="322910" y="1624412"/>
                      </a:lnTo>
                      <a:cubicBezTo>
                        <a:pt x="322910" y="1681106"/>
                        <a:pt x="296207" y="1709453"/>
                        <a:pt x="242799" y="1709453"/>
                      </a:cubicBezTo>
                      <a:cubicBezTo>
                        <a:pt x="189391" y="1709453"/>
                        <a:pt x="162687" y="1681106"/>
                        <a:pt x="162687" y="1624412"/>
                      </a:cubicBezTo>
                      <a:lnTo>
                        <a:pt x="162687" y="244031"/>
                      </a:lnTo>
                      <a:lnTo>
                        <a:pt x="130643" y="244031"/>
                      </a:lnTo>
                      <a:lnTo>
                        <a:pt x="130643" y="817136"/>
                      </a:lnTo>
                      <a:cubicBezTo>
                        <a:pt x="130643" y="873830"/>
                        <a:pt x="108869" y="902177"/>
                        <a:pt x="65321" y="902177"/>
                      </a:cubicBezTo>
                      <a:cubicBezTo>
                        <a:pt x="21774" y="902177"/>
                        <a:pt x="0" y="873830"/>
                        <a:pt x="0" y="817136"/>
                      </a:cubicBezTo>
                      <a:lnTo>
                        <a:pt x="0" y="160222"/>
                      </a:lnTo>
                      <a:cubicBezTo>
                        <a:pt x="0" y="53407"/>
                        <a:pt x="59570" y="0"/>
                        <a:pt x="178710" y="0"/>
                      </a:cubicBezTo>
                      <a:close/>
                    </a:path>
                  </a:pathLst>
                </a:cu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80"/>
                </a:p>
              </p:txBody>
            </p:sp>
          </p:grpSp>
          <p:grpSp>
            <p:nvGrpSpPr>
              <p:cNvPr id="19" name="Group 18"/>
              <p:cNvGrpSpPr/>
              <p:nvPr/>
            </p:nvGrpSpPr>
            <p:grpSpPr>
              <a:xfrm>
                <a:off x="7958033" y="3671827"/>
                <a:ext cx="687725" cy="2081663"/>
                <a:chOff x="6300971" y="3972286"/>
                <a:chExt cx="687725" cy="2081663"/>
              </a:xfrm>
            </p:grpSpPr>
            <p:sp>
              <p:nvSpPr>
                <p:cNvPr id="20" name="Freeform 19"/>
                <p:cNvSpPr/>
                <p:nvPr/>
              </p:nvSpPr>
              <p:spPr>
                <a:xfrm>
                  <a:off x="6501866" y="3972286"/>
                  <a:ext cx="283471" cy="3549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471" h="354955">
                      <a:moveTo>
                        <a:pt x="141735" y="0"/>
                      </a:moveTo>
                      <a:cubicBezTo>
                        <a:pt x="180353" y="0"/>
                        <a:pt x="213630" y="16638"/>
                        <a:pt x="241566" y="49915"/>
                      </a:cubicBezTo>
                      <a:cubicBezTo>
                        <a:pt x="269502" y="83192"/>
                        <a:pt x="283471" y="123248"/>
                        <a:pt x="283471" y="170082"/>
                      </a:cubicBezTo>
                      <a:cubicBezTo>
                        <a:pt x="283471" y="217738"/>
                        <a:pt x="269502" y="260465"/>
                        <a:pt x="241566" y="298261"/>
                      </a:cubicBezTo>
                      <a:cubicBezTo>
                        <a:pt x="213630" y="336057"/>
                        <a:pt x="180353" y="354955"/>
                        <a:pt x="141735" y="354955"/>
                      </a:cubicBezTo>
                      <a:cubicBezTo>
                        <a:pt x="103117" y="354955"/>
                        <a:pt x="69840" y="336057"/>
                        <a:pt x="41904" y="298261"/>
                      </a:cubicBezTo>
                      <a:cubicBezTo>
                        <a:pt x="13968" y="260465"/>
                        <a:pt x="0" y="217738"/>
                        <a:pt x="0" y="170082"/>
                      </a:cubicBezTo>
                      <a:cubicBezTo>
                        <a:pt x="0" y="123248"/>
                        <a:pt x="13762" y="83192"/>
                        <a:pt x="41288" y="49915"/>
                      </a:cubicBezTo>
                      <a:cubicBezTo>
                        <a:pt x="68813" y="16638"/>
                        <a:pt x="102296" y="0"/>
                        <a:pt x="141735" y="0"/>
                      </a:cubicBezTo>
                      <a:close/>
                    </a:path>
                  </a:pathLst>
                </a:custGeom>
                <a:solidFill>
                  <a:srgbClr val="66FF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80"/>
                </a:p>
              </p:txBody>
            </p:sp>
            <p:sp>
              <p:nvSpPr>
                <p:cNvPr id="21" name="Freeform 20"/>
                <p:cNvSpPr/>
                <p:nvPr/>
              </p:nvSpPr>
              <p:spPr>
                <a:xfrm>
                  <a:off x="6300971" y="4344496"/>
                  <a:ext cx="687725" cy="1709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725" h="1709453">
                      <a:moveTo>
                        <a:pt x="178710" y="0"/>
                      </a:moveTo>
                      <a:lnTo>
                        <a:pt x="510248" y="0"/>
                      </a:lnTo>
                      <a:cubicBezTo>
                        <a:pt x="628566" y="0"/>
                        <a:pt x="687725" y="53407"/>
                        <a:pt x="687725" y="160222"/>
                      </a:cubicBezTo>
                      <a:lnTo>
                        <a:pt x="687725" y="817136"/>
                      </a:lnTo>
                      <a:cubicBezTo>
                        <a:pt x="687725" y="873830"/>
                        <a:pt x="665951" y="902177"/>
                        <a:pt x="622404" y="902177"/>
                      </a:cubicBezTo>
                      <a:cubicBezTo>
                        <a:pt x="578856" y="902177"/>
                        <a:pt x="557082" y="873830"/>
                        <a:pt x="557082" y="817136"/>
                      </a:cubicBezTo>
                      <a:lnTo>
                        <a:pt x="557082" y="244031"/>
                      </a:lnTo>
                      <a:lnTo>
                        <a:pt x="525037" y="244031"/>
                      </a:lnTo>
                      <a:lnTo>
                        <a:pt x="525037" y="1624412"/>
                      </a:lnTo>
                      <a:cubicBezTo>
                        <a:pt x="525037" y="1681106"/>
                        <a:pt x="498334" y="1709453"/>
                        <a:pt x="444926" y="1709453"/>
                      </a:cubicBezTo>
                      <a:cubicBezTo>
                        <a:pt x="391519" y="1709453"/>
                        <a:pt x="364815" y="1681106"/>
                        <a:pt x="364815" y="1624412"/>
                      </a:cubicBezTo>
                      <a:lnTo>
                        <a:pt x="364815" y="807276"/>
                      </a:lnTo>
                      <a:lnTo>
                        <a:pt x="322910" y="807276"/>
                      </a:lnTo>
                      <a:lnTo>
                        <a:pt x="322910" y="1624412"/>
                      </a:lnTo>
                      <a:cubicBezTo>
                        <a:pt x="322910" y="1681106"/>
                        <a:pt x="296207" y="1709453"/>
                        <a:pt x="242799" y="1709453"/>
                      </a:cubicBezTo>
                      <a:cubicBezTo>
                        <a:pt x="189391" y="1709453"/>
                        <a:pt x="162687" y="1681106"/>
                        <a:pt x="162687" y="1624412"/>
                      </a:cubicBezTo>
                      <a:lnTo>
                        <a:pt x="162687" y="244031"/>
                      </a:lnTo>
                      <a:lnTo>
                        <a:pt x="130643" y="244031"/>
                      </a:lnTo>
                      <a:lnTo>
                        <a:pt x="130643" y="817136"/>
                      </a:lnTo>
                      <a:cubicBezTo>
                        <a:pt x="130643" y="873830"/>
                        <a:pt x="108869" y="902177"/>
                        <a:pt x="65321" y="902177"/>
                      </a:cubicBezTo>
                      <a:cubicBezTo>
                        <a:pt x="21774" y="902177"/>
                        <a:pt x="0" y="873830"/>
                        <a:pt x="0" y="817136"/>
                      </a:cubicBezTo>
                      <a:lnTo>
                        <a:pt x="0" y="160222"/>
                      </a:lnTo>
                      <a:cubicBezTo>
                        <a:pt x="0" y="53407"/>
                        <a:pt x="59570" y="0"/>
                        <a:pt x="178710" y="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80"/>
                </a:p>
              </p:txBody>
            </p:sp>
          </p:grpSp>
        </p:grpSp>
        <p:grpSp>
          <p:nvGrpSpPr>
            <p:cNvPr id="11" name="Group 10"/>
            <p:cNvGrpSpPr/>
            <p:nvPr/>
          </p:nvGrpSpPr>
          <p:grpSpPr>
            <a:xfrm>
              <a:off x="8640008" y="4218511"/>
              <a:ext cx="1501621" cy="2081663"/>
              <a:chOff x="7958033" y="3671827"/>
              <a:chExt cx="1501621" cy="2081663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8771929" y="3671827"/>
                <a:ext cx="687725" cy="2081663"/>
                <a:chOff x="6300971" y="3972286"/>
                <a:chExt cx="687725" cy="2081663"/>
              </a:xfrm>
              <a:scene3d>
                <a:camera prst="isometricOffAxis1Right"/>
                <a:lightRig rig="threePt" dir="t"/>
              </a:scene3d>
            </p:grpSpPr>
            <p:sp>
              <p:nvSpPr>
                <p:cNvPr id="16" name="Freeform 15"/>
                <p:cNvSpPr/>
                <p:nvPr/>
              </p:nvSpPr>
              <p:spPr>
                <a:xfrm>
                  <a:off x="6501866" y="3972286"/>
                  <a:ext cx="283471" cy="3549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471" h="354955">
                      <a:moveTo>
                        <a:pt x="141735" y="0"/>
                      </a:moveTo>
                      <a:cubicBezTo>
                        <a:pt x="180353" y="0"/>
                        <a:pt x="213630" y="16638"/>
                        <a:pt x="241566" y="49915"/>
                      </a:cubicBezTo>
                      <a:cubicBezTo>
                        <a:pt x="269502" y="83192"/>
                        <a:pt x="283471" y="123248"/>
                        <a:pt x="283471" y="170082"/>
                      </a:cubicBezTo>
                      <a:cubicBezTo>
                        <a:pt x="283471" y="217738"/>
                        <a:pt x="269502" y="260465"/>
                        <a:pt x="241566" y="298261"/>
                      </a:cubicBezTo>
                      <a:cubicBezTo>
                        <a:pt x="213630" y="336057"/>
                        <a:pt x="180353" y="354955"/>
                        <a:pt x="141735" y="354955"/>
                      </a:cubicBezTo>
                      <a:cubicBezTo>
                        <a:pt x="103117" y="354955"/>
                        <a:pt x="69840" y="336057"/>
                        <a:pt x="41904" y="298261"/>
                      </a:cubicBezTo>
                      <a:cubicBezTo>
                        <a:pt x="13968" y="260465"/>
                        <a:pt x="0" y="217738"/>
                        <a:pt x="0" y="170082"/>
                      </a:cubicBezTo>
                      <a:cubicBezTo>
                        <a:pt x="0" y="123248"/>
                        <a:pt x="13762" y="83192"/>
                        <a:pt x="41288" y="49915"/>
                      </a:cubicBezTo>
                      <a:cubicBezTo>
                        <a:pt x="68813" y="16638"/>
                        <a:pt x="102296" y="0"/>
                        <a:pt x="141735" y="0"/>
                      </a:cubicBezTo>
                      <a:close/>
                    </a:path>
                  </a:pathLst>
                </a:cu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80"/>
                </a:p>
              </p:txBody>
            </p:sp>
            <p:sp>
              <p:nvSpPr>
                <p:cNvPr id="17" name="Freeform 16"/>
                <p:cNvSpPr/>
                <p:nvPr/>
              </p:nvSpPr>
              <p:spPr>
                <a:xfrm>
                  <a:off x="6300971" y="4344496"/>
                  <a:ext cx="687725" cy="1709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725" h="1709453">
                      <a:moveTo>
                        <a:pt x="178710" y="0"/>
                      </a:moveTo>
                      <a:lnTo>
                        <a:pt x="510248" y="0"/>
                      </a:lnTo>
                      <a:cubicBezTo>
                        <a:pt x="628566" y="0"/>
                        <a:pt x="687725" y="53407"/>
                        <a:pt x="687725" y="160222"/>
                      </a:cubicBezTo>
                      <a:lnTo>
                        <a:pt x="687725" y="817136"/>
                      </a:lnTo>
                      <a:cubicBezTo>
                        <a:pt x="687725" y="873830"/>
                        <a:pt x="665951" y="902177"/>
                        <a:pt x="622404" y="902177"/>
                      </a:cubicBezTo>
                      <a:cubicBezTo>
                        <a:pt x="578856" y="902177"/>
                        <a:pt x="557082" y="873830"/>
                        <a:pt x="557082" y="817136"/>
                      </a:cubicBezTo>
                      <a:lnTo>
                        <a:pt x="557082" y="244031"/>
                      </a:lnTo>
                      <a:lnTo>
                        <a:pt x="525037" y="244031"/>
                      </a:lnTo>
                      <a:lnTo>
                        <a:pt x="525037" y="1624412"/>
                      </a:lnTo>
                      <a:cubicBezTo>
                        <a:pt x="525037" y="1681106"/>
                        <a:pt x="498334" y="1709453"/>
                        <a:pt x="444926" y="1709453"/>
                      </a:cubicBezTo>
                      <a:cubicBezTo>
                        <a:pt x="391519" y="1709453"/>
                        <a:pt x="364815" y="1681106"/>
                        <a:pt x="364815" y="1624412"/>
                      </a:cubicBezTo>
                      <a:lnTo>
                        <a:pt x="364815" y="807276"/>
                      </a:lnTo>
                      <a:lnTo>
                        <a:pt x="322910" y="807276"/>
                      </a:lnTo>
                      <a:lnTo>
                        <a:pt x="322910" y="1624412"/>
                      </a:lnTo>
                      <a:cubicBezTo>
                        <a:pt x="322910" y="1681106"/>
                        <a:pt x="296207" y="1709453"/>
                        <a:pt x="242799" y="1709453"/>
                      </a:cubicBezTo>
                      <a:cubicBezTo>
                        <a:pt x="189391" y="1709453"/>
                        <a:pt x="162687" y="1681106"/>
                        <a:pt x="162687" y="1624412"/>
                      </a:cubicBezTo>
                      <a:lnTo>
                        <a:pt x="162687" y="244031"/>
                      </a:lnTo>
                      <a:lnTo>
                        <a:pt x="130643" y="244031"/>
                      </a:lnTo>
                      <a:lnTo>
                        <a:pt x="130643" y="817136"/>
                      </a:lnTo>
                      <a:cubicBezTo>
                        <a:pt x="130643" y="873830"/>
                        <a:pt x="108869" y="902177"/>
                        <a:pt x="65321" y="902177"/>
                      </a:cubicBezTo>
                      <a:cubicBezTo>
                        <a:pt x="21774" y="902177"/>
                        <a:pt x="0" y="873830"/>
                        <a:pt x="0" y="817136"/>
                      </a:cubicBezTo>
                      <a:lnTo>
                        <a:pt x="0" y="160222"/>
                      </a:lnTo>
                      <a:cubicBezTo>
                        <a:pt x="0" y="53407"/>
                        <a:pt x="59570" y="0"/>
                        <a:pt x="178710" y="0"/>
                      </a:cubicBezTo>
                      <a:close/>
                    </a:path>
                  </a:pathLst>
                </a:cu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80"/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7958033" y="3671827"/>
                <a:ext cx="687725" cy="2081663"/>
                <a:chOff x="6300971" y="3972286"/>
                <a:chExt cx="687725" cy="2081663"/>
              </a:xfrm>
              <a:scene3d>
                <a:camera prst="isometricOffAxis1Left">
                  <a:rot lat="600000" lon="2400000" rev="0"/>
                </a:camera>
                <a:lightRig rig="threePt" dir="t"/>
              </a:scene3d>
            </p:grpSpPr>
            <p:sp>
              <p:nvSpPr>
                <p:cNvPr id="14" name="Freeform 13"/>
                <p:cNvSpPr/>
                <p:nvPr/>
              </p:nvSpPr>
              <p:spPr>
                <a:xfrm>
                  <a:off x="6501866" y="3972286"/>
                  <a:ext cx="283471" cy="3549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471" h="354955">
                      <a:moveTo>
                        <a:pt x="141735" y="0"/>
                      </a:moveTo>
                      <a:cubicBezTo>
                        <a:pt x="180353" y="0"/>
                        <a:pt x="213630" y="16638"/>
                        <a:pt x="241566" y="49915"/>
                      </a:cubicBezTo>
                      <a:cubicBezTo>
                        <a:pt x="269502" y="83192"/>
                        <a:pt x="283471" y="123248"/>
                        <a:pt x="283471" y="170082"/>
                      </a:cubicBezTo>
                      <a:cubicBezTo>
                        <a:pt x="283471" y="217738"/>
                        <a:pt x="269502" y="260465"/>
                        <a:pt x="241566" y="298261"/>
                      </a:cubicBezTo>
                      <a:cubicBezTo>
                        <a:pt x="213630" y="336057"/>
                        <a:pt x="180353" y="354955"/>
                        <a:pt x="141735" y="354955"/>
                      </a:cubicBezTo>
                      <a:cubicBezTo>
                        <a:pt x="103117" y="354955"/>
                        <a:pt x="69840" y="336057"/>
                        <a:pt x="41904" y="298261"/>
                      </a:cubicBezTo>
                      <a:cubicBezTo>
                        <a:pt x="13968" y="260465"/>
                        <a:pt x="0" y="217738"/>
                        <a:pt x="0" y="170082"/>
                      </a:cubicBezTo>
                      <a:cubicBezTo>
                        <a:pt x="0" y="123248"/>
                        <a:pt x="13762" y="83192"/>
                        <a:pt x="41288" y="49915"/>
                      </a:cubicBezTo>
                      <a:cubicBezTo>
                        <a:pt x="68813" y="16638"/>
                        <a:pt x="102296" y="0"/>
                        <a:pt x="141735" y="0"/>
                      </a:cubicBezTo>
                      <a:close/>
                    </a:path>
                  </a:pathLst>
                </a:custGeom>
                <a:solidFill>
                  <a:srgbClr val="66FF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80"/>
                </a:p>
              </p:txBody>
            </p:sp>
            <p:sp>
              <p:nvSpPr>
                <p:cNvPr id="15" name="Freeform 14"/>
                <p:cNvSpPr/>
                <p:nvPr/>
              </p:nvSpPr>
              <p:spPr>
                <a:xfrm>
                  <a:off x="6300971" y="4344496"/>
                  <a:ext cx="687725" cy="1709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725" h="1709453">
                      <a:moveTo>
                        <a:pt x="178710" y="0"/>
                      </a:moveTo>
                      <a:lnTo>
                        <a:pt x="510248" y="0"/>
                      </a:lnTo>
                      <a:cubicBezTo>
                        <a:pt x="628566" y="0"/>
                        <a:pt x="687725" y="53407"/>
                        <a:pt x="687725" y="160222"/>
                      </a:cubicBezTo>
                      <a:lnTo>
                        <a:pt x="687725" y="817136"/>
                      </a:lnTo>
                      <a:cubicBezTo>
                        <a:pt x="687725" y="873830"/>
                        <a:pt x="665951" y="902177"/>
                        <a:pt x="622404" y="902177"/>
                      </a:cubicBezTo>
                      <a:cubicBezTo>
                        <a:pt x="578856" y="902177"/>
                        <a:pt x="557082" y="873830"/>
                        <a:pt x="557082" y="817136"/>
                      </a:cubicBezTo>
                      <a:lnTo>
                        <a:pt x="557082" y="244031"/>
                      </a:lnTo>
                      <a:lnTo>
                        <a:pt x="525037" y="244031"/>
                      </a:lnTo>
                      <a:lnTo>
                        <a:pt x="525037" y="1624412"/>
                      </a:lnTo>
                      <a:cubicBezTo>
                        <a:pt x="525037" y="1681106"/>
                        <a:pt x="498334" y="1709453"/>
                        <a:pt x="444926" y="1709453"/>
                      </a:cubicBezTo>
                      <a:cubicBezTo>
                        <a:pt x="391519" y="1709453"/>
                        <a:pt x="364815" y="1681106"/>
                        <a:pt x="364815" y="1624412"/>
                      </a:cubicBezTo>
                      <a:lnTo>
                        <a:pt x="364815" y="807276"/>
                      </a:lnTo>
                      <a:lnTo>
                        <a:pt x="322910" y="807276"/>
                      </a:lnTo>
                      <a:lnTo>
                        <a:pt x="322910" y="1624412"/>
                      </a:lnTo>
                      <a:cubicBezTo>
                        <a:pt x="322910" y="1681106"/>
                        <a:pt x="296207" y="1709453"/>
                        <a:pt x="242799" y="1709453"/>
                      </a:cubicBezTo>
                      <a:cubicBezTo>
                        <a:pt x="189391" y="1709453"/>
                        <a:pt x="162687" y="1681106"/>
                        <a:pt x="162687" y="1624412"/>
                      </a:cubicBezTo>
                      <a:lnTo>
                        <a:pt x="162687" y="244031"/>
                      </a:lnTo>
                      <a:lnTo>
                        <a:pt x="130643" y="244031"/>
                      </a:lnTo>
                      <a:lnTo>
                        <a:pt x="130643" y="817136"/>
                      </a:lnTo>
                      <a:cubicBezTo>
                        <a:pt x="130643" y="873830"/>
                        <a:pt x="108869" y="902177"/>
                        <a:pt x="65321" y="902177"/>
                      </a:cubicBezTo>
                      <a:cubicBezTo>
                        <a:pt x="21774" y="902177"/>
                        <a:pt x="0" y="873830"/>
                        <a:pt x="0" y="817136"/>
                      </a:cubicBezTo>
                      <a:lnTo>
                        <a:pt x="0" y="160222"/>
                      </a:lnTo>
                      <a:cubicBezTo>
                        <a:pt x="0" y="53407"/>
                        <a:pt x="59570" y="0"/>
                        <a:pt x="178710" y="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80"/>
                </a:p>
              </p:txBody>
            </p:sp>
          </p:grpSp>
        </p:grp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872E93C3-E440-4B7F-B458-5A8BE25F9E52}"/>
              </a:ext>
            </a:extLst>
          </p:cNvPr>
          <p:cNvSpPr txBox="1"/>
          <p:nvPr/>
        </p:nvSpPr>
        <p:spPr>
          <a:xfrm>
            <a:off x="2603138" y="4259391"/>
            <a:ext cx="7533107" cy="64633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b="1" i="1" spc="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শিক্ষক বাতায়ন</a:t>
            </a:r>
            <a:endParaRPr lang="en-US" sz="3600" b="1" i="1" spc="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838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0 L 0.4526 0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30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0 L -0.44961 0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85185E-6 L 0.0013 -0.3518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1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30" grpId="0" animBg="1"/>
      <p:bldP spid="30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9663" y="0"/>
            <a:ext cx="3462337" cy="68585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647701"/>
            <a:ext cx="627017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কৃতজ্ঞতা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স্বীকার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মন্ত্রণালয়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মাওশি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এনসিটিবি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এটুআই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বাতায়ন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কর্মকর্তাবৃন্দ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কন্টেন্ট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সম্পাদক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পরামর্শে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কন্টেণ্ট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সমৃদ্ধ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টিটিসি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পাবনা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শিক্ষকবৃন্দ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41456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1000"/>
                    </a14:imgEffect>
                    <a14:imgEffect>
                      <a14:colorTemperature colorTemp="5277"/>
                    </a14:imgEffect>
                    <a14:imgEffect>
                      <a14:brightnessContrast bright="-30000" contras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8" t="723" r="508" b="1320"/>
          <a:stretch/>
        </p:blipFill>
        <p:spPr>
          <a:xfrm>
            <a:off x="1" y="-7452"/>
            <a:ext cx="12191999" cy="6865452"/>
          </a:xfrm>
          <a:prstGeom prst="rect">
            <a:avLst/>
          </a:prstGeom>
          <a:ln>
            <a:noFill/>
          </a:ln>
        </p:spPr>
      </p:pic>
      <p:sp>
        <p:nvSpPr>
          <p:cNvPr id="12" name="Rectangle 11"/>
          <p:cNvSpPr/>
          <p:nvPr/>
        </p:nvSpPr>
        <p:spPr>
          <a:xfrm>
            <a:off x="862016" y="3850031"/>
            <a:ext cx="877966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হাইড্রোকার্বনের ধারণা </a:t>
            </a:r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 করতে পারবে।</a:t>
            </a:r>
            <a:endParaRPr lang="bn-IN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হাইড্রোকার্বনের </a:t>
            </a:r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ণি</a:t>
            </a:r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বিভাগ </a:t>
            </a:r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 করতে পারবে ।</a:t>
            </a:r>
          </a:p>
          <a:p>
            <a:pPr marL="514350" indent="-514350">
              <a:buFont typeface="+mj-lt"/>
              <a:buAutoNum type="arabicPeriod"/>
            </a:pPr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পরীক্ষার </a:t>
            </a:r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 জৈব ও আজৈব যৌগের মধ্যে পার্থক্য </a:t>
            </a:r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 দেখাতে পারবে </a:t>
            </a:r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-2" y="458041"/>
            <a:ext cx="12191999" cy="14288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0" y="6381936"/>
            <a:ext cx="12191999" cy="14288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" y="1501621"/>
            <a:ext cx="12191999" cy="14288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1339513" y="-6632"/>
            <a:ext cx="0" cy="6854951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1591929" y="-6632"/>
            <a:ext cx="0" cy="6854951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09600" y="-6633"/>
            <a:ext cx="0" cy="6854951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793015" y="613733"/>
            <a:ext cx="17668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-1" y="6291090"/>
            <a:ext cx="12191999" cy="14288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2735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" t="723" r="508" b="1320"/>
          <a:stretch/>
        </p:blipFill>
        <p:spPr>
          <a:xfrm>
            <a:off x="-4" y="3049"/>
            <a:ext cx="12191999" cy="6854951"/>
          </a:xfrm>
          <a:prstGeom prst="rect">
            <a:avLst/>
          </a:prstGeom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352542" y="1738857"/>
            <a:ext cx="9822664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 যাচাই</a:t>
            </a:r>
          </a:p>
          <a:p>
            <a:endParaRPr lang="bn-IN" sz="48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914400" indent="-914400">
              <a:buFont typeface="+mj-lt"/>
              <a:buAutoNum type="arabicPeriod"/>
            </a:pPr>
            <a:endParaRPr lang="bn-IN" sz="44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914400" indent="-914400">
              <a:buFont typeface="+mj-lt"/>
              <a:buAutoNum type="arabicPeriod"/>
            </a:pP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6 </a:t>
            </a:r>
            <a:r>
              <a:rPr lang="bn-IN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পারমাণবিক সংখ্যা বিশিষ্ট মৌলের নাম কি?</a:t>
            </a:r>
          </a:p>
          <a:p>
            <a:pPr marL="914400" indent="-914400">
              <a:buFont typeface="+mj-lt"/>
              <a:buAutoNum type="arabicPeriod"/>
            </a:pPr>
            <a:r>
              <a:rPr lang="bn-IN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কার্বন দ্বারা গঠিত তিনটি যৌগের নাম বলো।</a:t>
            </a:r>
          </a:p>
          <a:p>
            <a:pPr marL="914400" indent="-914400">
              <a:buFont typeface="+mj-lt"/>
              <a:buAutoNum type="arabicPeriod"/>
            </a:pPr>
            <a:r>
              <a:rPr lang="bn-IN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কার্বন ও হাইড্রোজেন দ্বারা গঠিত যৌগকে কি বলে? 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" y="457200"/>
            <a:ext cx="12191999" cy="14288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1310937" y="-13374"/>
            <a:ext cx="0" cy="6854951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1582400" y="-13374"/>
            <a:ext cx="0" cy="6854951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57225" y="3049"/>
            <a:ext cx="0" cy="6854951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-9" y="6400800"/>
            <a:ext cx="12191999" cy="14288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088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448425" y="885825"/>
            <a:ext cx="4695826" cy="2278077"/>
            <a:chOff x="2497023" y="257384"/>
            <a:chExt cx="7197952" cy="6139472"/>
          </a:xfrm>
        </p:grpSpPr>
        <p:sp>
          <p:nvSpPr>
            <p:cNvPr id="5" name="Freeform 4"/>
            <p:cNvSpPr/>
            <p:nvPr/>
          </p:nvSpPr>
          <p:spPr>
            <a:xfrm>
              <a:off x="7042122" y="1309314"/>
              <a:ext cx="816262" cy="38846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64728"/>
                  </a:lnTo>
                  <a:lnTo>
                    <a:pt x="816262" y="264728"/>
                  </a:lnTo>
                  <a:lnTo>
                    <a:pt x="816262" y="388466"/>
                  </a:lnTo>
                </a:path>
              </a:pathLst>
            </a:custGeom>
            <a:noFill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Freeform 5"/>
            <p:cNvSpPr/>
            <p:nvPr/>
          </p:nvSpPr>
          <p:spPr>
            <a:xfrm>
              <a:off x="8062451" y="3782590"/>
              <a:ext cx="816262" cy="38846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64728"/>
                  </a:lnTo>
                  <a:lnTo>
                    <a:pt x="816262" y="264728"/>
                  </a:lnTo>
                  <a:lnTo>
                    <a:pt x="816262" y="388466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Freeform 6"/>
            <p:cNvSpPr/>
            <p:nvPr/>
          </p:nvSpPr>
          <p:spPr>
            <a:xfrm>
              <a:off x="7246188" y="3782590"/>
              <a:ext cx="816262" cy="38846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816262" y="0"/>
                  </a:moveTo>
                  <a:lnTo>
                    <a:pt x="816262" y="264728"/>
                  </a:lnTo>
                  <a:lnTo>
                    <a:pt x="0" y="264728"/>
                  </a:lnTo>
                  <a:lnTo>
                    <a:pt x="0" y="388466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Freeform 7"/>
            <p:cNvSpPr/>
            <p:nvPr/>
          </p:nvSpPr>
          <p:spPr>
            <a:xfrm>
              <a:off x="6225859" y="2545952"/>
              <a:ext cx="1836591" cy="38846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64728"/>
                  </a:lnTo>
                  <a:lnTo>
                    <a:pt x="1836591" y="264728"/>
                  </a:lnTo>
                  <a:lnTo>
                    <a:pt x="1836591" y="388466"/>
                  </a:lnTo>
                </a:path>
              </a:pathLst>
            </a:custGeom>
            <a:no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Freeform 8"/>
            <p:cNvSpPr/>
            <p:nvPr/>
          </p:nvSpPr>
          <p:spPr>
            <a:xfrm>
              <a:off x="5613662" y="5019228"/>
              <a:ext cx="816262" cy="38846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64728"/>
                  </a:lnTo>
                  <a:lnTo>
                    <a:pt x="816262" y="264728"/>
                  </a:lnTo>
                  <a:lnTo>
                    <a:pt x="816262" y="388466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4797400" y="5019228"/>
              <a:ext cx="816262" cy="38846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816262" y="0"/>
                  </a:moveTo>
                  <a:lnTo>
                    <a:pt x="816262" y="264728"/>
                  </a:lnTo>
                  <a:lnTo>
                    <a:pt x="0" y="264728"/>
                  </a:lnTo>
                  <a:lnTo>
                    <a:pt x="0" y="388466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4389268" y="3782590"/>
              <a:ext cx="1224394" cy="38846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64728"/>
                  </a:lnTo>
                  <a:lnTo>
                    <a:pt x="1224394" y="264728"/>
                  </a:lnTo>
                  <a:lnTo>
                    <a:pt x="1224394" y="388466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3119154" y="5019228"/>
              <a:ext cx="91440" cy="38846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388466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3164874" y="3782590"/>
              <a:ext cx="1224394" cy="38846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224394" y="0"/>
                  </a:moveTo>
                  <a:lnTo>
                    <a:pt x="1224394" y="264728"/>
                  </a:lnTo>
                  <a:lnTo>
                    <a:pt x="0" y="264728"/>
                  </a:lnTo>
                  <a:lnTo>
                    <a:pt x="0" y="388466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4389268" y="2545952"/>
              <a:ext cx="1836591" cy="38846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836591" y="0"/>
                  </a:moveTo>
                  <a:lnTo>
                    <a:pt x="1836591" y="264728"/>
                  </a:lnTo>
                  <a:lnTo>
                    <a:pt x="0" y="264728"/>
                  </a:lnTo>
                  <a:lnTo>
                    <a:pt x="0" y="388466"/>
                  </a:lnTo>
                </a:path>
              </a:pathLst>
            </a:custGeom>
            <a:no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6225859" y="1309314"/>
              <a:ext cx="816262" cy="38846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816262" y="0"/>
                  </a:moveTo>
                  <a:lnTo>
                    <a:pt x="816262" y="264728"/>
                  </a:lnTo>
                  <a:lnTo>
                    <a:pt x="0" y="264728"/>
                  </a:lnTo>
                  <a:lnTo>
                    <a:pt x="0" y="388466"/>
                  </a:lnTo>
                </a:path>
              </a:pathLst>
            </a:custGeom>
            <a:noFill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Rounded Rectangle 15"/>
            <p:cNvSpPr/>
            <p:nvPr/>
          </p:nvSpPr>
          <p:spPr>
            <a:xfrm>
              <a:off x="3932417" y="257384"/>
              <a:ext cx="3981622" cy="848171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7" name="Freeform 16"/>
            <p:cNvSpPr/>
            <p:nvPr/>
          </p:nvSpPr>
          <p:spPr>
            <a:xfrm>
              <a:off x="4052389" y="442776"/>
              <a:ext cx="3981622" cy="848171"/>
            </a:xfrm>
            <a:custGeom>
              <a:avLst/>
              <a:gdLst>
                <a:gd name="connsiteX0" fmla="*/ 0 w 3981622"/>
                <a:gd name="connsiteY0" fmla="*/ 84817 h 848171"/>
                <a:gd name="connsiteX1" fmla="*/ 84817 w 3981622"/>
                <a:gd name="connsiteY1" fmla="*/ 0 h 848171"/>
                <a:gd name="connsiteX2" fmla="*/ 3896805 w 3981622"/>
                <a:gd name="connsiteY2" fmla="*/ 0 h 848171"/>
                <a:gd name="connsiteX3" fmla="*/ 3981622 w 3981622"/>
                <a:gd name="connsiteY3" fmla="*/ 84817 h 848171"/>
                <a:gd name="connsiteX4" fmla="*/ 3981622 w 3981622"/>
                <a:gd name="connsiteY4" fmla="*/ 763354 h 848171"/>
                <a:gd name="connsiteX5" fmla="*/ 3896805 w 3981622"/>
                <a:gd name="connsiteY5" fmla="*/ 848171 h 848171"/>
                <a:gd name="connsiteX6" fmla="*/ 84817 w 3981622"/>
                <a:gd name="connsiteY6" fmla="*/ 848171 h 848171"/>
                <a:gd name="connsiteX7" fmla="*/ 0 w 3981622"/>
                <a:gd name="connsiteY7" fmla="*/ 763354 h 848171"/>
                <a:gd name="connsiteX8" fmla="*/ 0 w 3981622"/>
                <a:gd name="connsiteY8" fmla="*/ 84817 h 84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81622" h="848171">
                  <a:moveTo>
                    <a:pt x="0" y="84817"/>
                  </a:moveTo>
                  <a:cubicBezTo>
                    <a:pt x="0" y="37974"/>
                    <a:pt x="37974" y="0"/>
                    <a:pt x="84817" y="0"/>
                  </a:cubicBezTo>
                  <a:lnTo>
                    <a:pt x="3896805" y="0"/>
                  </a:lnTo>
                  <a:cubicBezTo>
                    <a:pt x="3943648" y="0"/>
                    <a:pt x="3981622" y="37974"/>
                    <a:pt x="3981622" y="84817"/>
                  </a:cubicBezTo>
                  <a:lnTo>
                    <a:pt x="3981622" y="763354"/>
                  </a:lnTo>
                  <a:cubicBezTo>
                    <a:pt x="3981622" y="810197"/>
                    <a:pt x="3943648" y="848171"/>
                    <a:pt x="3896805" y="848171"/>
                  </a:cubicBezTo>
                  <a:lnTo>
                    <a:pt x="84817" y="848171"/>
                  </a:lnTo>
                  <a:cubicBezTo>
                    <a:pt x="37974" y="848171"/>
                    <a:pt x="0" y="810197"/>
                    <a:pt x="0" y="763354"/>
                  </a:cubicBezTo>
                  <a:lnTo>
                    <a:pt x="0" y="84817"/>
                  </a:lnTo>
                  <a:close/>
                </a:path>
              </a:pathLst>
            </a:custGeom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2002" tIns="162002" rIns="162002" bIns="162002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36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হাইড্রোকার্বন</a:t>
              </a:r>
              <a:endParaRPr lang="en-US" sz="36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5558008" y="1697780"/>
              <a:ext cx="1335702" cy="848171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9" name="Freeform 18"/>
            <p:cNvSpPr/>
            <p:nvPr/>
          </p:nvSpPr>
          <p:spPr>
            <a:xfrm>
              <a:off x="5706420" y="1838771"/>
              <a:ext cx="1335702" cy="848171"/>
            </a:xfrm>
            <a:custGeom>
              <a:avLst/>
              <a:gdLst>
                <a:gd name="connsiteX0" fmla="*/ 0 w 1335702"/>
                <a:gd name="connsiteY0" fmla="*/ 84817 h 848171"/>
                <a:gd name="connsiteX1" fmla="*/ 84817 w 1335702"/>
                <a:gd name="connsiteY1" fmla="*/ 0 h 848171"/>
                <a:gd name="connsiteX2" fmla="*/ 1250885 w 1335702"/>
                <a:gd name="connsiteY2" fmla="*/ 0 h 848171"/>
                <a:gd name="connsiteX3" fmla="*/ 1335702 w 1335702"/>
                <a:gd name="connsiteY3" fmla="*/ 84817 h 848171"/>
                <a:gd name="connsiteX4" fmla="*/ 1335702 w 1335702"/>
                <a:gd name="connsiteY4" fmla="*/ 763354 h 848171"/>
                <a:gd name="connsiteX5" fmla="*/ 1250885 w 1335702"/>
                <a:gd name="connsiteY5" fmla="*/ 848171 h 848171"/>
                <a:gd name="connsiteX6" fmla="*/ 84817 w 1335702"/>
                <a:gd name="connsiteY6" fmla="*/ 848171 h 848171"/>
                <a:gd name="connsiteX7" fmla="*/ 0 w 1335702"/>
                <a:gd name="connsiteY7" fmla="*/ 763354 h 848171"/>
                <a:gd name="connsiteX8" fmla="*/ 0 w 1335702"/>
                <a:gd name="connsiteY8" fmla="*/ 84817 h 84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5702" h="848171">
                  <a:moveTo>
                    <a:pt x="0" y="84817"/>
                  </a:moveTo>
                  <a:cubicBezTo>
                    <a:pt x="0" y="37974"/>
                    <a:pt x="37974" y="0"/>
                    <a:pt x="84817" y="0"/>
                  </a:cubicBezTo>
                  <a:lnTo>
                    <a:pt x="1250885" y="0"/>
                  </a:lnTo>
                  <a:cubicBezTo>
                    <a:pt x="1297728" y="0"/>
                    <a:pt x="1335702" y="37974"/>
                    <a:pt x="1335702" y="84817"/>
                  </a:cubicBezTo>
                  <a:lnTo>
                    <a:pt x="1335702" y="763354"/>
                  </a:lnTo>
                  <a:cubicBezTo>
                    <a:pt x="1335702" y="810197"/>
                    <a:pt x="1297728" y="848171"/>
                    <a:pt x="1250885" y="848171"/>
                  </a:cubicBezTo>
                  <a:lnTo>
                    <a:pt x="84817" y="848171"/>
                  </a:lnTo>
                  <a:cubicBezTo>
                    <a:pt x="37974" y="848171"/>
                    <a:pt x="0" y="810197"/>
                    <a:pt x="0" y="763354"/>
                  </a:cubicBezTo>
                  <a:lnTo>
                    <a:pt x="0" y="84817"/>
                  </a:lnTo>
                  <a:close/>
                </a:path>
              </a:pathLst>
            </a:custGeom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042" tIns="101042" rIns="101042" bIns="101042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0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অ্যালিফেটিক হাইড্রোকার্বন</a:t>
              </a:r>
              <a:endParaRPr lang="en-US" sz="20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3721417" y="2934418"/>
              <a:ext cx="1335702" cy="848171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3869828" y="3075409"/>
              <a:ext cx="1335702" cy="848171"/>
            </a:xfrm>
            <a:custGeom>
              <a:avLst/>
              <a:gdLst>
                <a:gd name="connsiteX0" fmla="*/ 0 w 1335702"/>
                <a:gd name="connsiteY0" fmla="*/ 84817 h 848171"/>
                <a:gd name="connsiteX1" fmla="*/ 84817 w 1335702"/>
                <a:gd name="connsiteY1" fmla="*/ 0 h 848171"/>
                <a:gd name="connsiteX2" fmla="*/ 1250885 w 1335702"/>
                <a:gd name="connsiteY2" fmla="*/ 0 h 848171"/>
                <a:gd name="connsiteX3" fmla="*/ 1335702 w 1335702"/>
                <a:gd name="connsiteY3" fmla="*/ 84817 h 848171"/>
                <a:gd name="connsiteX4" fmla="*/ 1335702 w 1335702"/>
                <a:gd name="connsiteY4" fmla="*/ 763354 h 848171"/>
                <a:gd name="connsiteX5" fmla="*/ 1250885 w 1335702"/>
                <a:gd name="connsiteY5" fmla="*/ 848171 h 848171"/>
                <a:gd name="connsiteX6" fmla="*/ 84817 w 1335702"/>
                <a:gd name="connsiteY6" fmla="*/ 848171 h 848171"/>
                <a:gd name="connsiteX7" fmla="*/ 0 w 1335702"/>
                <a:gd name="connsiteY7" fmla="*/ 763354 h 848171"/>
                <a:gd name="connsiteX8" fmla="*/ 0 w 1335702"/>
                <a:gd name="connsiteY8" fmla="*/ 84817 h 84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5702" h="848171">
                  <a:moveTo>
                    <a:pt x="0" y="84817"/>
                  </a:moveTo>
                  <a:cubicBezTo>
                    <a:pt x="0" y="37974"/>
                    <a:pt x="37974" y="0"/>
                    <a:pt x="84817" y="0"/>
                  </a:cubicBezTo>
                  <a:lnTo>
                    <a:pt x="1250885" y="0"/>
                  </a:lnTo>
                  <a:cubicBezTo>
                    <a:pt x="1297728" y="0"/>
                    <a:pt x="1335702" y="37974"/>
                    <a:pt x="1335702" y="84817"/>
                  </a:cubicBezTo>
                  <a:lnTo>
                    <a:pt x="1335702" y="763354"/>
                  </a:lnTo>
                  <a:cubicBezTo>
                    <a:pt x="1335702" y="810197"/>
                    <a:pt x="1297728" y="848171"/>
                    <a:pt x="1250885" y="848171"/>
                  </a:cubicBezTo>
                  <a:lnTo>
                    <a:pt x="84817" y="848171"/>
                  </a:lnTo>
                  <a:cubicBezTo>
                    <a:pt x="37974" y="848171"/>
                    <a:pt x="0" y="810197"/>
                    <a:pt x="0" y="763354"/>
                  </a:cubicBezTo>
                  <a:lnTo>
                    <a:pt x="0" y="84817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042" tIns="101042" rIns="101042" bIns="101042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0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মুক্ত শিকল হাইড্রোকার্বন</a:t>
              </a:r>
              <a:endParaRPr lang="en-US" sz="20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2497023" y="4171057"/>
              <a:ext cx="1335702" cy="848171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2645434" y="4312047"/>
              <a:ext cx="1335702" cy="848171"/>
            </a:xfrm>
            <a:custGeom>
              <a:avLst/>
              <a:gdLst>
                <a:gd name="connsiteX0" fmla="*/ 0 w 1335702"/>
                <a:gd name="connsiteY0" fmla="*/ 84817 h 848171"/>
                <a:gd name="connsiteX1" fmla="*/ 84817 w 1335702"/>
                <a:gd name="connsiteY1" fmla="*/ 0 h 848171"/>
                <a:gd name="connsiteX2" fmla="*/ 1250885 w 1335702"/>
                <a:gd name="connsiteY2" fmla="*/ 0 h 848171"/>
                <a:gd name="connsiteX3" fmla="*/ 1335702 w 1335702"/>
                <a:gd name="connsiteY3" fmla="*/ 84817 h 848171"/>
                <a:gd name="connsiteX4" fmla="*/ 1335702 w 1335702"/>
                <a:gd name="connsiteY4" fmla="*/ 763354 h 848171"/>
                <a:gd name="connsiteX5" fmla="*/ 1250885 w 1335702"/>
                <a:gd name="connsiteY5" fmla="*/ 848171 h 848171"/>
                <a:gd name="connsiteX6" fmla="*/ 84817 w 1335702"/>
                <a:gd name="connsiteY6" fmla="*/ 848171 h 848171"/>
                <a:gd name="connsiteX7" fmla="*/ 0 w 1335702"/>
                <a:gd name="connsiteY7" fmla="*/ 763354 h 848171"/>
                <a:gd name="connsiteX8" fmla="*/ 0 w 1335702"/>
                <a:gd name="connsiteY8" fmla="*/ 84817 h 84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5702" h="848171">
                  <a:moveTo>
                    <a:pt x="0" y="84817"/>
                  </a:moveTo>
                  <a:cubicBezTo>
                    <a:pt x="0" y="37974"/>
                    <a:pt x="37974" y="0"/>
                    <a:pt x="84817" y="0"/>
                  </a:cubicBezTo>
                  <a:lnTo>
                    <a:pt x="1250885" y="0"/>
                  </a:lnTo>
                  <a:cubicBezTo>
                    <a:pt x="1297728" y="0"/>
                    <a:pt x="1335702" y="37974"/>
                    <a:pt x="1335702" y="84817"/>
                  </a:cubicBezTo>
                  <a:lnTo>
                    <a:pt x="1335702" y="763354"/>
                  </a:lnTo>
                  <a:cubicBezTo>
                    <a:pt x="1335702" y="810197"/>
                    <a:pt x="1297728" y="848171"/>
                    <a:pt x="1250885" y="848171"/>
                  </a:cubicBezTo>
                  <a:lnTo>
                    <a:pt x="84817" y="848171"/>
                  </a:lnTo>
                  <a:cubicBezTo>
                    <a:pt x="37974" y="848171"/>
                    <a:pt x="0" y="810197"/>
                    <a:pt x="0" y="763354"/>
                  </a:cubicBezTo>
                  <a:lnTo>
                    <a:pt x="0" y="84817"/>
                  </a:lnTo>
                  <a:close/>
                </a:path>
              </a:pathLst>
            </a:cu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8662" tIns="108662" rIns="108662" bIns="108662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সম্পৃক্ত</a:t>
              </a:r>
              <a:r>
                <a:rPr lang="en-US" sz="22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2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হাইড্রোকার্বন</a:t>
              </a:r>
              <a:endParaRPr lang="en-US" sz="22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2497023" y="5407695"/>
              <a:ext cx="1335702" cy="848171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2645434" y="5548685"/>
              <a:ext cx="1335702" cy="848171"/>
            </a:xfrm>
            <a:custGeom>
              <a:avLst/>
              <a:gdLst>
                <a:gd name="connsiteX0" fmla="*/ 0 w 1335702"/>
                <a:gd name="connsiteY0" fmla="*/ 84817 h 848171"/>
                <a:gd name="connsiteX1" fmla="*/ 84817 w 1335702"/>
                <a:gd name="connsiteY1" fmla="*/ 0 h 848171"/>
                <a:gd name="connsiteX2" fmla="*/ 1250885 w 1335702"/>
                <a:gd name="connsiteY2" fmla="*/ 0 h 848171"/>
                <a:gd name="connsiteX3" fmla="*/ 1335702 w 1335702"/>
                <a:gd name="connsiteY3" fmla="*/ 84817 h 848171"/>
                <a:gd name="connsiteX4" fmla="*/ 1335702 w 1335702"/>
                <a:gd name="connsiteY4" fmla="*/ 763354 h 848171"/>
                <a:gd name="connsiteX5" fmla="*/ 1250885 w 1335702"/>
                <a:gd name="connsiteY5" fmla="*/ 848171 h 848171"/>
                <a:gd name="connsiteX6" fmla="*/ 84817 w 1335702"/>
                <a:gd name="connsiteY6" fmla="*/ 848171 h 848171"/>
                <a:gd name="connsiteX7" fmla="*/ 0 w 1335702"/>
                <a:gd name="connsiteY7" fmla="*/ 763354 h 848171"/>
                <a:gd name="connsiteX8" fmla="*/ 0 w 1335702"/>
                <a:gd name="connsiteY8" fmla="*/ 84817 h 84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5702" h="848171">
                  <a:moveTo>
                    <a:pt x="0" y="84817"/>
                  </a:moveTo>
                  <a:cubicBezTo>
                    <a:pt x="0" y="37974"/>
                    <a:pt x="37974" y="0"/>
                    <a:pt x="84817" y="0"/>
                  </a:cubicBezTo>
                  <a:lnTo>
                    <a:pt x="1250885" y="0"/>
                  </a:lnTo>
                  <a:cubicBezTo>
                    <a:pt x="1297728" y="0"/>
                    <a:pt x="1335702" y="37974"/>
                    <a:pt x="1335702" y="84817"/>
                  </a:cubicBezTo>
                  <a:lnTo>
                    <a:pt x="1335702" y="763354"/>
                  </a:lnTo>
                  <a:cubicBezTo>
                    <a:pt x="1335702" y="810197"/>
                    <a:pt x="1297728" y="848171"/>
                    <a:pt x="1250885" y="848171"/>
                  </a:cubicBezTo>
                  <a:lnTo>
                    <a:pt x="84817" y="848171"/>
                  </a:lnTo>
                  <a:cubicBezTo>
                    <a:pt x="37974" y="848171"/>
                    <a:pt x="0" y="810197"/>
                    <a:pt x="0" y="763354"/>
                  </a:cubicBezTo>
                  <a:lnTo>
                    <a:pt x="0" y="84817"/>
                  </a:lnTo>
                  <a:close/>
                </a:path>
              </a:pathLst>
            </a:cu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8662" tIns="108662" rIns="108662" bIns="108662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2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অ্যালকেন</a:t>
              </a:r>
              <a:endParaRPr lang="en-US" sz="22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4945811" y="4171057"/>
              <a:ext cx="1335702" cy="848171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7" name="Freeform 26"/>
            <p:cNvSpPr/>
            <p:nvPr/>
          </p:nvSpPr>
          <p:spPr>
            <a:xfrm>
              <a:off x="5094223" y="4312047"/>
              <a:ext cx="1335702" cy="848171"/>
            </a:xfrm>
            <a:custGeom>
              <a:avLst/>
              <a:gdLst>
                <a:gd name="connsiteX0" fmla="*/ 0 w 1335702"/>
                <a:gd name="connsiteY0" fmla="*/ 84817 h 848171"/>
                <a:gd name="connsiteX1" fmla="*/ 84817 w 1335702"/>
                <a:gd name="connsiteY1" fmla="*/ 0 h 848171"/>
                <a:gd name="connsiteX2" fmla="*/ 1250885 w 1335702"/>
                <a:gd name="connsiteY2" fmla="*/ 0 h 848171"/>
                <a:gd name="connsiteX3" fmla="*/ 1335702 w 1335702"/>
                <a:gd name="connsiteY3" fmla="*/ 84817 h 848171"/>
                <a:gd name="connsiteX4" fmla="*/ 1335702 w 1335702"/>
                <a:gd name="connsiteY4" fmla="*/ 763354 h 848171"/>
                <a:gd name="connsiteX5" fmla="*/ 1250885 w 1335702"/>
                <a:gd name="connsiteY5" fmla="*/ 848171 h 848171"/>
                <a:gd name="connsiteX6" fmla="*/ 84817 w 1335702"/>
                <a:gd name="connsiteY6" fmla="*/ 848171 h 848171"/>
                <a:gd name="connsiteX7" fmla="*/ 0 w 1335702"/>
                <a:gd name="connsiteY7" fmla="*/ 763354 h 848171"/>
                <a:gd name="connsiteX8" fmla="*/ 0 w 1335702"/>
                <a:gd name="connsiteY8" fmla="*/ 84817 h 84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5702" h="848171">
                  <a:moveTo>
                    <a:pt x="0" y="84817"/>
                  </a:moveTo>
                  <a:cubicBezTo>
                    <a:pt x="0" y="37974"/>
                    <a:pt x="37974" y="0"/>
                    <a:pt x="84817" y="0"/>
                  </a:cubicBezTo>
                  <a:lnTo>
                    <a:pt x="1250885" y="0"/>
                  </a:lnTo>
                  <a:cubicBezTo>
                    <a:pt x="1297728" y="0"/>
                    <a:pt x="1335702" y="37974"/>
                    <a:pt x="1335702" y="84817"/>
                  </a:cubicBezTo>
                  <a:lnTo>
                    <a:pt x="1335702" y="763354"/>
                  </a:lnTo>
                  <a:cubicBezTo>
                    <a:pt x="1335702" y="810197"/>
                    <a:pt x="1297728" y="848171"/>
                    <a:pt x="1250885" y="848171"/>
                  </a:cubicBezTo>
                  <a:lnTo>
                    <a:pt x="84817" y="848171"/>
                  </a:lnTo>
                  <a:cubicBezTo>
                    <a:pt x="37974" y="848171"/>
                    <a:pt x="0" y="810197"/>
                    <a:pt x="0" y="763354"/>
                  </a:cubicBezTo>
                  <a:lnTo>
                    <a:pt x="0" y="84817"/>
                  </a:lnTo>
                  <a:close/>
                </a:path>
              </a:pathLst>
            </a:cu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8662" tIns="108662" rIns="108662" bIns="108662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2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</a:t>
              </a:r>
              <a:r>
                <a:rPr lang="en-US" sz="22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সম্পৃক্ত</a:t>
              </a:r>
              <a:r>
                <a:rPr lang="en-US" sz="22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2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হাইড্রোকার্বন</a:t>
              </a:r>
              <a:endParaRPr lang="en-US" sz="22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4129548" y="5407695"/>
              <a:ext cx="1335702" cy="848171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9" name="Freeform 28"/>
            <p:cNvSpPr/>
            <p:nvPr/>
          </p:nvSpPr>
          <p:spPr>
            <a:xfrm>
              <a:off x="4277960" y="5548685"/>
              <a:ext cx="1335702" cy="848171"/>
            </a:xfrm>
            <a:custGeom>
              <a:avLst/>
              <a:gdLst>
                <a:gd name="connsiteX0" fmla="*/ 0 w 1335702"/>
                <a:gd name="connsiteY0" fmla="*/ 84817 h 848171"/>
                <a:gd name="connsiteX1" fmla="*/ 84817 w 1335702"/>
                <a:gd name="connsiteY1" fmla="*/ 0 h 848171"/>
                <a:gd name="connsiteX2" fmla="*/ 1250885 w 1335702"/>
                <a:gd name="connsiteY2" fmla="*/ 0 h 848171"/>
                <a:gd name="connsiteX3" fmla="*/ 1335702 w 1335702"/>
                <a:gd name="connsiteY3" fmla="*/ 84817 h 848171"/>
                <a:gd name="connsiteX4" fmla="*/ 1335702 w 1335702"/>
                <a:gd name="connsiteY4" fmla="*/ 763354 h 848171"/>
                <a:gd name="connsiteX5" fmla="*/ 1250885 w 1335702"/>
                <a:gd name="connsiteY5" fmla="*/ 848171 h 848171"/>
                <a:gd name="connsiteX6" fmla="*/ 84817 w 1335702"/>
                <a:gd name="connsiteY6" fmla="*/ 848171 h 848171"/>
                <a:gd name="connsiteX7" fmla="*/ 0 w 1335702"/>
                <a:gd name="connsiteY7" fmla="*/ 763354 h 848171"/>
                <a:gd name="connsiteX8" fmla="*/ 0 w 1335702"/>
                <a:gd name="connsiteY8" fmla="*/ 84817 h 84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5702" h="848171">
                  <a:moveTo>
                    <a:pt x="0" y="84817"/>
                  </a:moveTo>
                  <a:cubicBezTo>
                    <a:pt x="0" y="37974"/>
                    <a:pt x="37974" y="0"/>
                    <a:pt x="84817" y="0"/>
                  </a:cubicBezTo>
                  <a:lnTo>
                    <a:pt x="1250885" y="0"/>
                  </a:lnTo>
                  <a:cubicBezTo>
                    <a:pt x="1297728" y="0"/>
                    <a:pt x="1335702" y="37974"/>
                    <a:pt x="1335702" y="84817"/>
                  </a:cubicBezTo>
                  <a:lnTo>
                    <a:pt x="1335702" y="763354"/>
                  </a:lnTo>
                  <a:cubicBezTo>
                    <a:pt x="1335702" y="810197"/>
                    <a:pt x="1297728" y="848171"/>
                    <a:pt x="1250885" y="848171"/>
                  </a:cubicBezTo>
                  <a:lnTo>
                    <a:pt x="84817" y="848171"/>
                  </a:lnTo>
                  <a:cubicBezTo>
                    <a:pt x="37974" y="848171"/>
                    <a:pt x="0" y="810197"/>
                    <a:pt x="0" y="763354"/>
                  </a:cubicBezTo>
                  <a:lnTo>
                    <a:pt x="0" y="84817"/>
                  </a:lnTo>
                  <a:close/>
                </a:path>
              </a:pathLst>
            </a:cu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8662" tIns="108662" rIns="108662" bIns="108662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2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অ্যালকিন</a:t>
              </a:r>
              <a:endParaRPr lang="en-US" sz="2200" kern="1200" dirty="0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5762074" y="5407695"/>
              <a:ext cx="1335702" cy="848171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5910485" y="5548685"/>
              <a:ext cx="1335702" cy="848171"/>
            </a:xfrm>
            <a:custGeom>
              <a:avLst/>
              <a:gdLst>
                <a:gd name="connsiteX0" fmla="*/ 0 w 1335702"/>
                <a:gd name="connsiteY0" fmla="*/ 84817 h 848171"/>
                <a:gd name="connsiteX1" fmla="*/ 84817 w 1335702"/>
                <a:gd name="connsiteY1" fmla="*/ 0 h 848171"/>
                <a:gd name="connsiteX2" fmla="*/ 1250885 w 1335702"/>
                <a:gd name="connsiteY2" fmla="*/ 0 h 848171"/>
                <a:gd name="connsiteX3" fmla="*/ 1335702 w 1335702"/>
                <a:gd name="connsiteY3" fmla="*/ 84817 h 848171"/>
                <a:gd name="connsiteX4" fmla="*/ 1335702 w 1335702"/>
                <a:gd name="connsiteY4" fmla="*/ 763354 h 848171"/>
                <a:gd name="connsiteX5" fmla="*/ 1250885 w 1335702"/>
                <a:gd name="connsiteY5" fmla="*/ 848171 h 848171"/>
                <a:gd name="connsiteX6" fmla="*/ 84817 w 1335702"/>
                <a:gd name="connsiteY6" fmla="*/ 848171 h 848171"/>
                <a:gd name="connsiteX7" fmla="*/ 0 w 1335702"/>
                <a:gd name="connsiteY7" fmla="*/ 763354 h 848171"/>
                <a:gd name="connsiteX8" fmla="*/ 0 w 1335702"/>
                <a:gd name="connsiteY8" fmla="*/ 84817 h 84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5702" h="848171">
                  <a:moveTo>
                    <a:pt x="0" y="84817"/>
                  </a:moveTo>
                  <a:cubicBezTo>
                    <a:pt x="0" y="37974"/>
                    <a:pt x="37974" y="0"/>
                    <a:pt x="84817" y="0"/>
                  </a:cubicBezTo>
                  <a:lnTo>
                    <a:pt x="1250885" y="0"/>
                  </a:lnTo>
                  <a:cubicBezTo>
                    <a:pt x="1297728" y="0"/>
                    <a:pt x="1335702" y="37974"/>
                    <a:pt x="1335702" y="84817"/>
                  </a:cubicBezTo>
                  <a:lnTo>
                    <a:pt x="1335702" y="763354"/>
                  </a:lnTo>
                  <a:cubicBezTo>
                    <a:pt x="1335702" y="810197"/>
                    <a:pt x="1297728" y="848171"/>
                    <a:pt x="1250885" y="848171"/>
                  </a:cubicBezTo>
                  <a:lnTo>
                    <a:pt x="84817" y="848171"/>
                  </a:lnTo>
                  <a:cubicBezTo>
                    <a:pt x="37974" y="848171"/>
                    <a:pt x="0" y="810197"/>
                    <a:pt x="0" y="763354"/>
                  </a:cubicBezTo>
                  <a:lnTo>
                    <a:pt x="0" y="84817"/>
                  </a:lnTo>
                  <a:close/>
                </a:path>
              </a:pathLst>
            </a:cu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8662" tIns="108662" rIns="108662" bIns="108662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2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অ্যালকাইন</a:t>
              </a:r>
              <a:endParaRPr lang="en-US" sz="2200" kern="1200" dirty="0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7394599" y="2934418"/>
              <a:ext cx="1335702" cy="848171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543011" y="3075409"/>
              <a:ext cx="1335702" cy="848171"/>
            </a:xfrm>
            <a:custGeom>
              <a:avLst/>
              <a:gdLst>
                <a:gd name="connsiteX0" fmla="*/ 0 w 1335702"/>
                <a:gd name="connsiteY0" fmla="*/ 84817 h 848171"/>
                <a:gd name="connsiteX1" fmla="*/ 84817 w 1335702"/>
                <a:gd name="connsiteY1" fmla="*/ 0 h 848171"/>
                <a:gd name="connsiteX2" fmla="*/ 1250885 w 1335702"/>
                <a:gd name="connsiteY2" fmla="*/ 0 h 848171"/>
                <a:gd name="connsiteX3" fmla="*/ 1335702 w 1335702"/>
                <a:gd name="connsiteY3" fmla="*/ 84817 h 848171"/>
                <a:gd name="connsiteX4" fmla="*/ 1335702 w 1335702"/>
                <a:gd name="connsiteY4" fmla="*/ 763354 h 848171"/>
                <a:gd name="connsiteX5" fmla="*/ 1250885 w 1335702"/>
                <a:gd name="connsiteY5" fmla="*/ 848171 h 848171"/>
                <a:gd name="connsiteX6" fmla="*/ 84817 w 1335702"/>
                <a:gd name="connsiteY6" fmla="*/ 848171 h 848171"/>
                <a:gd name="connsiteX7" fmla="*/ 0 w 1335702"/>
                <a:gd name="connsiteY7" fmla="*/ 763354 h 848171"/>
                <a:gd name="connsiteX8" fmla="*/ 0 w 1335702"/>
                <a:gd name="connsiteY8" fmla="*/ 84817 h 84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5702" h="848171">
                  <a:moveTo>
                    <a:pt x="0" y="84817"/>
                  </a:moveTo>
                  <a:cubicBezTo>
                    <a:pt x="0" y="37974"/>
                    <a:pt x="37974" y="0"/>
                    <a:pt x="84817" y="0"/>
                  </a:cubicBezTo>
                  <a:lnTo>
                    <a:pt x="1250885" y="0"/>
                  </a:lnTo>
                  <a:cubicBezTo>
                    <a:pt x="1297728" y="0"/>
                    <a:pt x="1335702" y="37974"/>
                    <a:pt x="1335702" y="84817"/>
                  </a:cubicBezTo>
                  <a:lnTo>
                    <a:pt x="1335702" y="763354"/>
                  </a:lnTo>
                  <a:cubicBezTo>
                    <a:pt x="1335702" y="810197"/>
                    <a:pt x="1297728" y="848171"/>
                    <a:pt x="1250885" y="848171"/>
                  </a:cubicBezTo>
                  <a:lnTo>
                    <a:pt x="84817" y="848171"/>
                  </a:lnTo>
                  <a:cubicBezTo>
                    <a:pt x="37974" y="848171"/>
                    <a:pt x="0" y="810197"/>
                    <a:pt x="0" y="763354"/>
                  </a:cubicBezTo>
                  <a:lnTo>
                    <a:pt x="0" y="84817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042" tIns="101042" rIns="101042" bIns="101042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0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বদ্ধ শিকল হাইড্রোকার্বন</a:t>
              </a:r>
              <a:endParaRPr lang="en-US" sz="20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6578337" y="4171057"/>
              <a:ext cx="1335702" cy="848171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6726748" y="4312047"/>
              <a:ext cx="1335702" cy="848171"/>
            </a:xfrm>
            <a:custGeom>
              <a:avLst/>
              <a:gdLst>
                <a:gd name="connsiteX0" fmla="*/ 0 w 1335702"/>
                <a:gd name="connsiteY0" fmla="*/ 84817 h 848171"/>
                <a:gd name="connsiteX1" fmla="*/ 84817 w 1335702"/>
                <a:gd name="connsiteY1" fmla="*/ 0 h 848171"/>
                <a:gd name="connsiteX2" fmla="*/ 1250885 w 1335702"/>
                <a:gd name="connsiteY2" fmla="*/ 0 h 848171"/>
                <a:gd name="connsiteX3" fmla="*/ 1335702 w 1335702"/>
                <a:gd name="connsiteY3" fmla="*/ 84817 h 848171"/>
                <a:gd name="connsiteX4" fmla="*/ 1335702 w 1335702"/>
                <a:gd name="connsiteY4" fmla="*/ 763354 h 848171"/>
                <a:gd name="connsiteX5" fmla="*/ 1250885 w 1335702"/>
                <a:gd name="connsiteY5" fmla="*/ 848171 h 848171"/>
                <a:gd name="connsiteX6" fmla="*/ 84817 w 1335702"/>
                <a:gd name="connsiteY6" fmla="*/ 848171 h 848171"/>
                <a:gd name="connsiteX7" fmla="*/ 0 w 1335702"/>
                <a:gd name="connsiteY7" fmla="*/ 763354 h 848171"/>
                <a:gd name="connsiteX8" fmla="*/ 0 w 1335702"/>
                <a:gd name="connsiteY8" fmla="*/ 84817 h 84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5702" h="848171">
                  <a:moveTo>
                    <a:pt x="0" y="84817"/>
                  </a:moveTo>
                  <a:cubicBezTo>
                    <a:pt x="0" y="37974"/>
                    <a:pt x="37974" y="0"/>
                    <a:pt x="84817" y="0"/>
                  </a:cubicBezTo>
                  <a:lnTo>
                    <a:pt x="1250885" y="0"/>
                  </a:lnTo>
                  <a:cubicBezTo>
                    <a:pt x="1297728" y="0"/>
                    <a:pt x="1335702" y="37974"/>
                    <a:pt x="1335702" y="84817"/>
                  </a:cubicBezTo>
                  <a:lnTo>
                    <a:pt x="1335702" y="763354"/>
                  </a:lnTo>
                  <a:cubicBezTo>
                    <a:pt x="1335702" y="810197"/>
                    <a:pt x="1297728" y="848171"/>
                    <a:pt x="1250885" y="848171"/>
                  </a:cubicBezTo>
                  <a:lnTo>
                    <a:pt x="84817" y="848171"/>
                  </a:lnTo>
                  <a:cubicBezTo>
                    <a:pt x="37974" y="848171"/>
                    <a:pt x="0" y="810197"/>
                    <a:pt x="0" y="763354"/>
                  </a:cubicBezTo>
                  <a:lnTo>
                    <a:pt x="0" y="84817"/>
                  </a:lnTo>
                  <a:close/>
                </a:path>
              </a:pathLst>
            </a:cu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042" tIns="101042" rIns="101042" bIns="101042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সম্পৃক্ত</a:t>
              </a:r>
              <a:r>
                <a:rPr lang="en-US" sz="20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0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বদ্ধ শিকল হাইড্রোকার্বন</a:t>
              </a:r>
              <a:endParaRPr lang="en-US" sz="20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8210862" y="4171057"/>
              <a:ext cx="1335702" cy="848171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7" name="Freeform 36"/>
            <p:cNvSpPr/>
            <p:nvPr/>
          </p:nvSpPr>
          <p:spPr>
            <a:xfrm>
              <a:off x="8359273" y="4312047"/>
              <a:ext cx="1335702" cy="848171"/>
            </a:xfrm>
            <a:custGeom>
              <a:avLst/>
              <a:gdLst>
                <a:gd name="connsiteX0" fmla="*/ 0 w 1335702"/>
                <a:gd name="connsiteY0" fmla="*/ 84817 h 848171"/>
                <a:gd name="connsiteX1" fmla="*/ 84817 w 1335702"/>
                <a:gd name="connsiteY1" fmla="*/ 0 h 848171"/>
                <a:gd name="connsiteX2" fmla="*/ 1250885 w 1335702"/>
                <a:gd name="connsiteY2" fmla="*/ 0 h 848171"/>
                <a:gd name="connsiteX3" fmla="*/ 1335702 w 1335702"/>
                <a:gd name="connsiteY3" fmla="*/ 84817 h 848171"/>
                <a:gd name="connsiteX4" fmla="*/ 1335702 w 1335702"/>
                <a:gd name="connsiteY4" fmla="*/ 763354 h 848171"/>
                <a:gd name="connsiteX5" fmla="*/ 1250885 w 1335702"/>
                <a:gd name="connsiteY5" fmla="*/ 848171 h 848171"/>
                <a:gd name="connsiteX6" fmla="*/ 84817 w 1335702"/>
                <a:gd name="connsiteY6" fmla="*/ 848171 h 848171"/>
                <a:gd name="connsiteX7" fmla="*/ 0 w 1335702"/>
                <a:gd name="connsiteY7" fmla="*/ 763354 h 848171"/>
                <a:gd name="connsiteX8" fmla="*/ 0 w 1335702"/>
                <a:gd name="connsiteY8" fmla="*/ 84817 h 84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5702" h="848171">
                  <a:moveTo>
                    <a:pt x="0" y="84817"/>
                  </a:moveTo>
                  <a:cubicBezTo>
                    <a:pt x="0" y="37974"/>
                    <a:pt x="37974" y="0"/>
                    <a:pt x="84817" y="0"/>
                  </a:cubicBezTo>
                  <a:lnTo>
                    <a:pt x="1250885" y="0"/>
                  </a:lnTo>
                  <a:cubicBezTo>
                    <a:pt x="1297728" y="0"/>
                    <a:pt x="1335702" y="37974"/>
                    <a:pt x="1335702" y="84817"/>
                  </a:cubicBezTo>
                  <a:lnTo>
                    <a:pt x="1335702" y="763354"/>
                  </a:lnTo>
                  <a:cubicBezTo>
                    <a:pt x="1335702" y="810197"/>
                    <a:pt x="1297728" y="848171"/>
                    <a:pt x="1250885" y="848171"/>
                  </a:cubicBezTo>
                  <a:lnTo>
                    <a:pt x="84817" y="848171"/>
                  </a:lnTo>
                  <a:cubicBezTo>
                    <a:pt x="37974" y="848171"/>
                    <a:pt x="0" y="810197"/>
                    <a:pt x="0" y="763354"/>
                  </a:cubicBezTo>
                  <a:lnTo>
                    <a:pt x="0" y="84817"/>
                  </a:lnTo>
                  <a:close/>
                </a:path>
              </a:pathLst>
            </a:cu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042" tIns="101042" rIns="101042" bIns="101042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অসম্পৃক্ত</a:t>
              </a:r>
              <a:r>
                <a:rPr lang="en-US" sz="20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0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বদ্ধ শিকল  হাইড্রোকার্বন</a:t>
              </a:r>
              <a:endParaRPr lang="en-US" sz="20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7190534" y="1697780"/>
              <a:ext cx="1335702" cy="848171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9" name="Freeform 38"/>
            <p:cNvSpPr/>
            <p:nvPr/>
          </p:nvSpPr>
          <p:spPr>
            <a:xfrm>
              <a:off x="7338945" y="1838771"/>
              <a:ext cx="1335702" cy="848171"/>
            </a:xfrm>
            <a:custGeom>
              <a:avLst/>
              <a:gdLst>
                <a:gd name="connsiteX0" fmla="*/ 0 w 1335702"/>
                <a:gd name="connsiteY0" fmla="*/ 84817 h 848171"/>
                <a:gd name="connsiteX1" fmla="*/ 84817 w 1335702"/>
                <a:gd name="connsiteY1" fmla="*/ 0 h 848171"/>
                <a:gd name="connsiteX2" fmla="*/ 1250885 w 1335702"/>
                <a:gd name="connsiteY2" fmla="*/ 0 h 848171"/>
                <a:gd name="connsiteX3" fmla="*/ 1335702 w 1335702"/>
                <a:gd name="connsiteY3" fmla="*/ 84817 h 848171"/>
                <a:gd name="connsiteX4" fmla="*/ 1335702 w 1335702"/>
                <a:gd name="connsiteY4" fmla="*/ 763354 h 848171"/>
                <a:gd name="connsiteX5" fmla="*/ 1250885 w 1335702"/>
                <a:gd name="connsiteY5" fmla="*/ 848171 h 848171"/>
                <a:gd name="connsiteX6" fmla="*/ 84817 w 1335702"/>
                <a:gd name="connsiteY6" fmla="*/ 848171 h 848171"/>
                <a:gd name="connsiteX7" fmla="*/ 0 w 1335702"/>
                <a:gd name="connsiteY7" fmla="*/ 763354 h 848171"/>
                <a:gd name="connsiteX8" fmla="*/ 0 w 1335702"/>
                <a:gd name="connsiteY8" fmla="*/ 84817 h 84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5702" h="848171">
                  <a:moveTo>
                    <a:pt x="0" y="84817"/>
                  </a:moveTo>
                  <a:cubicBezTo>
                    <a:pt x="0" y="37974"/>
                    <a:pt x="37974" y="0"/>
                    <a:pt x="84817" y="0"/>
                  </a:cubicBezTo>
                  <a:lnTo>
                    <a:pt x="1250885" y="0"/>
                  </a:lnTo>
                  <a:cubicBezTo>
                    <a:pt x="1297728" y="0"/>
                    <a:pt x="1335702" y="37974"/>
                    <a:pt x="1335702" y="84817"/>
                  </a:cubicBezTo>
                  <a:lnTo>
                    <a:pt x="1335702" y="763354"/>
                  </a:lnTo>
                  <a:cubicBezTo>
                    <a:pt x="1335702" y="810197"/>
                    <a:pt x="1297728" y="848171"/>
                    <a:pt x="1250885" y="848171"/>
                  </a:cubicBezTo>
                  <a:lnTo>
                    <a:pt x="84817" y="848171"/>
                  </a:lnTo>
                  <a:cubicBezTo>
                    <a:pt x="37974" y="848171"/>
                    <a:pt x="0" y="810197"/>
                    <a:pt x="0" y="763354"/>
                  </a:cubicBezTo>
                  <a:lnTo>
                    <a:pt x="0" y="84817"/>
                  </a:lnTo>
                  <a:close/>
                </a:path>
              </a:pathLst>
            </a:custGeom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042" tIns="101042" rIns="101042" bIns="101042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0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অ্যারোমেটিক হাইড্রোকার্বন</a:t>
              </a:r>
              <a:endParaRPr lang="en-US" sz="20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" t="723" r="508" b="1320"/>
          <a:stretch/>
        </p:blipFill>
        <p:spPr>
          <a:xfrm>
            <a:off x="1" y="0"/>
            <a:ext cx="12191999" cy="686463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684896" y="5064140"/>
            <a:ext cx="878958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7200" dirty="0">
                <a:ln w="3175" cmpd="sng">
                  <a:noFill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হাইড্রোকার্বন </a:t>
            </a:r>
            <a:r>
              <a:rPr lang="en-US" sz="7200" dirty="0">
                <a:ln w="3175" cmpd="sng">
                  <a:noFill/>
                </a:ln>
                <a:solidFill>
                  <a:schemeClr val="bg1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(</a:t>
            </a:r>
            <a:r>
              <a:rPr lang="en-US" sz="7200" dirty="0" smtClean="0">
                <a:ln w="3175" cmpd="sng">
                  <a:noFill/>
                </a:ln>
                <a:solidFill>
                  <a:schemeClr val="bg1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Hydrocarbons)</a:t>
            </a:r>
            <a:endParaRPr lang="bn-IN" sz="7200" dirty="0">
              <a:ln w="3175" cmpd="sng">
                <a:noFill/>
              </a:ln>
              <a:solidFill>
                <a:schemeClr val="bg1"/>
              </a:solidFill>
              <a:latin typeface="Agency FB" panose="020B0503020202020204" pitchFamily="34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88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4831" y="366623"/>
            <a:ext cx="11082337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হাইড্রোকার্বন </a:t>
            </a:r>
            <a:r>
              <a:rPr lang="en-US" sz="4400" dirty="0" smtClean="0">
                <a:solidFill>
                  <a:srgbClr val="FF0000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(Hydrocarbons)</a:t>
            </a:r>
            <a:endParaRPr lang="en-US" sz="44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200" dirty="0" smtClean="0">
              <a:latin typeface="Agency FB" panose="020B0503020202020204" pitchFamily="34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কার্বন ও হাইড্রোজেন এর সমন্বয়ে গঠিত জৈব যৌগসমূহকে হাইড্রোকার্বন বলে। </a:t>
            </a:r>
          </a:p>
          <a:p>
            <a:r>
              <a:rPr lang="bn-IN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হাইড্রোকার্বন এর সাধারণ সংকেত </a:t>
            </a:r>
            <a:r>
              <a:rPr lang="en-US" sz="3200" dirty="0" err="1" smtClean="0">
                <a:latin typeface="Agency FB" panose="020B0503020202020204" pitchFamily="34" charset="0"/>
                <a:cs typeface="NikoshBAN" panose="02000000000000000000" pitchFamily="2" charset="0"/>
              </a:rPr>
              <a:t>C</a:t>
            </a:r>
            <a:r>
              <a:rPr lang="en-US" sz="3200" baseline="-25000" dirty="0" err="1" smtClean="0">
                <a:latin typeface="Agency FB" panose="020B0503020202020204" pitchFamily="34" charset="0"/>
                <a:cs typeface="NikoshBAN" panose="02000000000000000000" pitchFamily="2" charset="0"/>
              </a:rPr>
              <a:t>x</a:t>
            </a:r>
            <a:r>
              <a:rPr lang="en-US" sz="3200" dirty="0" err="1" smtClean="0">
                <a:latin typeface="Agency FB" panose="020B0503020202020204" pitchFamily="34" charset="0"/>
                <a:cs typeface="NikoshBAN" panose="02000000000000000000" pitchFamily="2" charset="0"/>
              </a:rPr>
              <a:t>H</a:t>
            </a:r>
            <a:r>
              <a:rPr lang="en-US" sz="3200" baseline="-25000" dirty="0" err="1" smtClean="0">
                <a:latin typeface="Agency FB" panose="020B0503020202020204" pitchFamily="34" charset="0"/>
                <a:cs typeface="NikoshBAN" panose="02000000000000000000" pitchFamily="2" charset="0"/>
              </a:rPr>
              <a:t>y</a:t>
            </a:r>
            <a:r>
              <a:rPr lang="en-US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। যেমন- </a:t>
            </a:r>
            <a:endParaRPr lang="en-US" sz="3200" dirty="0" smtClean="0">
              <a:latin typeface="Agency FB" panose="020B0503020202020204" pitchFamily="34" charset="0"/>
              <a:cs typeface="NikoshBAN" panose="02000000000000000000" pitchFamily="2" charset="0"/>
            </a:endParaRPr>
          </a:p>
          <a:p>
            <a:endParaRPr lang="bn-IN" sz="3200" dirty="0" smtClean="0">
              <a:latin typeface="Agency FB" panose="020B0503020202020204" pitchFamily="34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মিথেন </a:t>
            </a:r>
            <a:r>
              <a:rPr lang="en-US" sz="3200" dirty="0">
                <a:latin typeface="Agency FB" panose="020B0503020202020204" pitchFamily="34" charset="0"/>
                <a:cs typeface="NikoshBAN" panose="02000000000000000000" pitchFamily="2" charset="0"/>
              </a:rPr>
              <a:t>(CH</a:t>
            </a:r>
            <a:r>
              <a:rPr lang="en-US" sz="3200" baseline="-25000" dirty="0">
                <a:latin typeface="Agency FB" panose="020B0503020202020204" pitchFamily="34" charset="0"/>
                <a:cs typeface="NikoshBAN" panose="02000000000000000000" pitchFamily="2" charset="0"/>
              </a:rPr>
              <a:t>4</a:t>
            </a:r>
            <a:r>
              <a:rPr lang="en-US" sz="3200" dirty="0">
                <a:latin typeface="Agency FB" panose="020B0503020202020204" pitchFamily="34" charset="0"/>
                <a:cs typeface="NikoshBAN" panose="02000000000000000000" pitchFamily="2" charset="0"/>
              </a:rPr>
              <a:t>),</a:t>
            </a:r>
            <a:r>
              <a:rPr lang="bn-IN" sz="3200" dirty="0">
                <a:latin typeface="Agency FB" panose="020B0503020202020204" pitchFamily="34" charset="0"/>
                <a:cs typeface="NikoshBAN" panose="02000000000000000000" pitchFamily="2" charset="0"/>
              </a:rPr>
              <a:t>ইথেন </a:t>
            </a:r>
            <a:r>
              <a:rPr lang="en-US" sz="3200" dirty="0">
                <a:latin typeface="Agency FB" panose="020B0503020202020204" pitchFamily="34" charset="0"/>
                <a:cs typeface="NikoshBAN" panose="02000000000000000000" pitchFamily="2" charset="0"/>
              </a:rPr>
              <a:t>(C</a:t>
            </a:r>
            <a:r>
              <a:rPr lang="en-US" sz="3200" baseline="-25000" dirty="0">
                <a:latin typeface="Agency FB" panose="020B0503020202020204" pitchFamily="34" charset="0"/>
                <a:cs typeface="NikoshBAN" panose="02000000000000000000" pitchFamily="2" charset="0"/>
              </a:rPr>
              <a:t>2</a:t>
            </a:r>
            <a:r>
              <a:rPr lang="en-US" sz="3200" dirty="0">
                <a:latin typeface="Agency FB" panose="020B0503020202020204" pitchFamily="34" charset="0"/>
                <a:cs typeface="NikoshBAN" panose="02000000000000000000" pitchFamily="2" charset="0"/>
              </a:rPr>
              <a:t>H</a:t>
            </a:r>
            <a:r>
              <a:rPr lang="en-US" sz="3200" baseline="-25000" dirty="0">
                <a:latin typeface="Agency FB" panose="020B0503020202020204" pitchFamily="34" charset="0"/>
                <a:cs typeface="NikoshBAN" panose="02000000000000000000" pitchFamily="2" charset="0"/>
              </a:rPr>
              <a:t>6</a:t>
            </a:r>
            <a:r>
              <a:rPr lang="en-US" sz="3200" dirty="0">
                <a:latin typeface="Agency FB" panose="020B0503020202020204" pitchFamily="34" charset="0"/>
                <a:cs typeface="NikoshBAN" panose="02000000000000000000" pitchFamily="2" charset="0"/>
              </a:rPr>
              <a:t>)</a:t>
            </a:r>
            <a:r>
              <a:rPr lang="bn-IN" sz="3200" dirty="0">
                <a:latin typeface="Agency FB" panose="020B0503020202020204" pitchFamily="34" charset="0"/>
                <a:cs typeface="NikoshBAN" panose="02000000000000000000" pitchFamily="2" charset="0"/>
              </a:rPr>
              <a:t>, প্রোপেন </a:t>
            </a:r>
            <a:r>
              <a:rPr lang="en-US" sz="3200" dirty="0">
                <a:latin typeface="Agency FB" panose="020B0503020202020204" pitchFamily="34" charset="0"/>
                <a:cs typeface="NikoshBAN" panose="02000000000000000000" pitchFamily="2" charset="0"/>
              </a:rPr>
              <a:t>(C</a:t>
            </a:r>
            <a:r>
              <a:rPr lang="en-US" sz="3200" baseline="-25000" dirty="0">
                <a:latin typeface="Agency FB" panose="020B0503020202020204" pitchFamily="34" charset="0"/>
                <a:cs typeface="NikoshBAN" panose="02000000000000000000" pitchFamily="2" charset="0"/>
              </a:rPr>
              <a:t>3</a:t>
            </a:r>
            <a:r>
              <a:rPr lang="en-US" sz="3200" dirty="0">
                <a:latin typeface="Agency FB" panose="020B0503020202020204" pitchFamily="34" charset="0"/>
                <a:cs typeface="NikoshBAN" panose="02000000000000000000" pitchFamily="2" charset="0"/>
              </a:rPr>
              <a:t>H</a:t>
            </a:r>
            <a:r>
              <a:rPr lang="en-US" sz="3200" baseline="-25000" dirty="0">
                <a:latin typeface="Agency FB" panose="020B0503020202020204" pitchFamily="34" charset="0"/>
                <a:cs typeface="NikoshBAN" panose="02000000000000000000" pitchFamily="2" charset="0"/>
              </a:rPr>
              <a:t>8</a:t>
            </a:r>
            <a:r>
              <a:rPr lang="en-US" sz="3200" dirty="0">
                <a:latin typeface="Agency FB" panose="020B0503020202020204" pitchFamily="34" charset="0"/>
                <a:cs typeface="NikoshBAN" panose="02000000000000000000" pitchFamily="2" charset="0"/>
              </a:rPr>
              <a:t>)</a:t>
            </a:r>
            <a:r>
              <a:rPr lang="bn-IN" sz="3200" dirty="0">
                <a:latin typeface="Agency FB" panose="020B0503020202020204" pitchFamily="34" charset="0"/>
                <a:cs typeface="NikoshBAN" panose="02000000000000000000" pitchFamily="2" charset="0"/>
              </a:rPr>
              <a:t>, বিউটেন</a:t>
            </a:r>
            <a:r>
              <a:rPr lang="en-US" sz="3200" dirty="0">
                <a:latin typeface="Agency FB" panose="020B0503020202020204" pitchFamily="34" charset="0"/>
                <a:cs typeface="NikoshBAN" panose="02000000000000000000" pitchFamily="2" charset="0"/>
              </a:rPr>
              <a:t> (C</a:t>
            </a:r>
            <a:r>
              <a:rPr lang="en-US" sz="3200" baseline="-25000" dirty="0">
                <a:latin typeface="Agency FB" panose="020B0503020202020204" pitchFamily="34" charset="0"/>
                <a:cs typeface="NikoshBAN" panose="02000000000000000000" pitchFamily="2" charset="0"/>
              </a:rPr>
              <a:t>4</a:t>
            </a:r>
            <a:r>
              <a:rPr lang="en-US" sz="3200" dirty="0">
                <a:latin typeface="Agency FB" panose="020B0503020202020204" pitchFamily="34" charset="0"/>
                <a:cs typeface="NikoshBAN" panose="02000000000000000000" pitchFamily="2" charset="0"/>
              </a:rPr>
              <a:t>H</a:t>
            </a:r>
            <a:r>
              <a:rPr lang="en-US" sz="3200" baseline="-25000" dirty="0">
                <a:latin typeface="Agency FB" panose="020B0503020202020204" pitchFamily="34" charset="0"/>
                <a:cs typeface="NikoshBAN" panose="02000000000000000000" pitchFamily="2" charset="0"/>
              </a:rPr>
              <a:t>10</a:t>
            </a:r>
            <a:r>
              <a:rPr lang="en-US" sz="3200" dirty="0">
                <a:latin typeface="Agency FB" panose="020B0503020202020204" pitchFamily="34" charset="0"/>
                <a:cs typeface="NikoshBAN" panose="02000000000000000000" pitchFamily="2" charset="0"/>
              </a:rPr>
              <a:t>), </a:t>
            </a:r>
            <a:r>
              <a:rPr lang="bn-IN" sz="3200" dirty="0">
                <a:latin typeface="Agency FB" panose="020B0503020202020204" pitchFamily="34" charset="0"/>
                <a:cs typeface="NikoshBAN" panose="02000000000000000000" pitchFamily="2" charset="0"/>
              </a:rPr>
              <a:t>পেন্টেন </a:t>
            </a:r>
            <a:r>
              <a:rPr lang="en-US" sz="3200" dirty="0">
                <a:latin typeface="Agency FB" panose="020B0503020202020204" pitchFamily="34" charset="0"/>
                <a:cs typeface="NikoshBAN" panose="02000000000000000000" pitchFamily="2" charset="0"/>
              </a:rPr>
              <a:t>(C</a:t>
            </a:r>
            <a:r>
              <a:rPr lang="en-US" sz="3200" baseline="-25000" dirty="0">
                <a:latin typeface="Agency FB" panose="020B0503020202020204" pitchFamily="34" charset="0"/>
                <a:cs typeface="NikoshBAN" panose="02000000000000000000" pitchFamily="2" charset="0"/>
              </a:rPr>
              <a:t>5</a:t>
            </a:r>
            <a:r>
              <a:rPr lang="en-US" sz="3200" dirty="0">
                <a:latin typeface="Agency FB" panose="020B0503020202020204" pitchFamily="34" charset="0"/>
                <a:cs typeface="NikoshBAN" panose="02000000000000000000" pitchFamily="2" charset="0"/>
              </a:rPr>
              <a:t>H</a:t>
            </a:r>
            <a:r>
              <a:rPr lang="en-US" sz="3200" baseline="-25000" dirty="0">
                <a:latin typeface="Agency FB" panose="020B0503020202020204" pitchFamily="34" charset="0"/>
                <a:cs typeface="NikoshBAN" panose="02000000000000000000" pitchFamily="2" charset="0"/>
              </a:rPr>
              <a:t>12</a:t>
            </a:r>
            <a:r>
              <a:rPr lang="en-US" sz="3200" dirty="0">
                <a:latin typeface="Agency FB" panose="020B0503020202020204" pitchFamily="34" charset="0"/>
                <a:cs typeface="NikoshBAN" panose="02000000000000000000" pitchFamily="2" charset="0"/>
              </a:rPr>
              <a:t>)</a:t>
            </a:r>
            <a:r>
              <a:rPr lang="bn-IN" sz="3200" dirty="0"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endParaRPr lang="en-US" sz="3200" dirty="0" smtClean="0">
              <a:latin typeface="Agency FB" panose="020B0503020202020204" pitchFamily="34" charset="0"/>
              <a:cs typeface="NikoshBAN" panose="02000000000000000000" pitchFamily="2" charset="0"/>
            </a:endParaRPr>
          </a:p>
          <a:p>
            <a:endParaRPr lang="en-US" sz="3200" dirty="0" smtClean="0">
              <a:latin typeface="Agency FB" panose="020B0503020202020204" pitchFamily="34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ইথিন</a:t>
            </a:r>
            <a:r>
              <a:rPr lang="en-US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Agency FB" panose="020B0503020202020204" pitchFamily="34" charset="0"/>
                <a:cs typeface="NikoshBAN" panose="02000000000000000000" pitchFamily="2" charset="0"/>
              </a:rPr>
              <a:t>(C</a:t>
            </a:r>
            <a:r>
              <a:rPr lang="en-US" sz="3200" baseline="-25000" dirty="0">
                <a:latin typeface="Agency FB" panose="020B0503020202020204" pitchFamily="34" charset="0"/>
                <a:cs typeface="NikoshBAN" panose="02000000000000000000" pitchFamily="2" charset="0"/>
              </a:rPr>
              <a:t>2</a:t>
            </a:r>
            <a:r>
              <a:rPr lang="en-US" sz="3200" dirty="0">
                <a:latin typeface="Agency FB" panose="020B0503020202020204" pitchFamily="34" charset="0"/>
                <a:cs typeface="NikoshBAN" panose="02000000000000000000" pitchFamily="2" charset="0"/>
              </a:rPr>
              <a:t>H</a:t>
            </a:r>
            <a:r>
              <a:rPr lang="en-US" sz="3200" baseline="-25000" dirty="0">
                <a:latin typeface="Agency FB" panose="020B0503020202020204" pitchFamily="34" charset="0"/>
                <a:cs typeface="NikoshBAN" panose="02000000000000000000" pitchFamily="2" charset="0"/>
              </a:rPr>
              <a:t>4</a:t>
            </a:r>
            <a:r>
              <a:rPr lang="en-US" sz="3200" dirty="0">
                <a:latin typeface="Agency FB" panose="020B0503020202020204" pitchFamily="34" charset="0"/>
                <a:cs typeface="NikoshBAN" panose="02000000000000000000" pitchFamily="2" charset="0"/>
              </a:rPr>
              <a:t>),</a:t>
            </a:r>
            <a:r>
              <a:rPr lang="bn-IN" sz="3200" dirty="0">
                <a:latin typeface="Agency FB" panose="020B0503020202020204" pitchFamily="34" charset="0"/>
                <a:cs typeface="NikoshBAN" panose="02000000000000000000" pitchFamily="2" charset="0"/>
              </a:rPr>
              <a:t> প্রোপিন </a:t>
            </a:r>
            <a:r>
              <a:rPr lang="en-US" sz="3200" dirty="0">
                <a:latin typeface="Agency FB" panose="020B0503020202020204" pitchFamily="34" charset="0"/>
                <a:cs typeface="NikoshBAN" panose="02000000000000000000" pitchFamily="2" charset="0"/>
              </a:rPr>
              <a:t>(C</a:t>
            </a:r>
            <a:r>
              <a:rPr lang="en-US" sz="3200" baseline="-25000" dirty="0">
                <a:latin typeface="Agency FB" panose="020B0503020202020204" pitchFamily="34" charset="0"/>
                <a:cs typeface="NikoshBAN" panose="02000000000000000000" pitchFamily="2" charset="0"/>
              </a:rPr>
              <a:t>3</a:t>
            </a:r>
            <a:r>
              <a:rPr lang="en-US" sz="3200" dirty="0">
                <a:latin typeface="Agency FB" panose="020B0503020202020204" pitchFamily="34" charset="0"/>
                <a:cs typeface="NikoshBAN" panose="02000000000000000000" pitchFamily="2" charset="0"/>
              </a:rPr>
              <a:t>H</a:t>
            </a:r>
            <a:r>
              <a:rPr lang="en-US" sz="3200" baseline="-25000" dirty="0">
                <a:latin typeface="Agency FB" panose="020B0503020202020204" pitchFamily="34" charset="0"/>
                <a:cs typeface="NikoshBAN" panose="02000000000000000000" pitchFamily="2" charset="0"/>
              </a:rPr>
              <a:t>6</a:t>
            </a:r>
            <a:r>
              <a:rPr lang="en-US" sz="3200" dirty="0">
                <a:latin typeface="Agency FB" panose="020B0503020202020204" pitchFamily="34" charset="0"/>
                <a:cs typeface="NikoshBAN" panose="02000000000000000000" pitchFamily="2" charset="0"/>
              </a:rPr>
              <a:t>)</a:t>
            </a:r>
            <a:r>
              <a:rPr lang="bn-IN" sz="3200" dirty="0">
                <a:latin typeface="Agency FB" panose="020B0503020202020204" pitchFamily="34" charset="0"/>
                <a:cs typeface="NikoshBAN" panose="02000000000000000000" pitchFamily="2" charset="0"/>
              </a:rPr>
              <a:t>, বিউটিন</a:t>
            </a:r>
            <a:r>
              <a:rPr lang="en-US" sz="3200" dirty="0">
                <a:latin typeface="Agency FB" panose="020B0503020202020204" pitchFamily="34" charset="0"/>
                <a:cs typeface="NikoshBAN" panose="02000000000000000000" pitchFamily="2" charset="0"/>
              </a:rPr>
              <a:t> (C</a:t>
            </a:r>
            <a:r>
              <a:rPr lang="en-US" sz="3200" baseline="-25000" dirty="0">
                <a:latin typeface="Agency FB" panose="020B0503020202020204" pitchFamily="34" charset="0"/>
                <a:cs typeface="NikoshBAN" panose="02000000000000000000" pitchFamily="2" charset="0"/>
              </a:rPr>
              <a:t>4</a:t>
            </a:r>
            <a:r>
              <a:rPr lang="en-US" sz="3200" dirty="0">
                <a:latin typeface="Agency FB" panose="020B0503020202020204" pitchFamily="34" charset="0"/>
                <a:cs typeface="NikoshBAN" panose="02000000000000000000" pitchFamily="2" charset="0"/>
              </a:rPr>
              <a:t>H</a:t>
            </a:r>
            <a:r>
              <a:rPr lang="en-US" sz="3200" baseline="-25000" dirty="0">
                <a:latin typeface="Agency FB" panose="020B0503020202020204" pitchFamily="34" charset="0"/>
                <a:cs typeface="NikoshBAN" panose="02000000000000000000" pitchFamily="2" charset="0"/>
              </a:rPr>
              <a:t>8</a:t>
            </a:r>
            <a:r>
              <a:rPr lang="en-US" sz="3200" dirty="0">
                <a:latin typeface="Agency FB" panose="020B0503020202020204" pitchFamily="34" charset="0"/>
                <a:cs typeface="NikoshBAN" panose="02000000000000000000" pitchFamily="2" charset="0"/>
              </a:rPr>
              <a:t>), </a:t>
            </a:r>
            <a:r>
              <a:rPr lang="bn-IN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পেন্টিন </a:t>
            </a:r>
            <a:r>
              <a:rPr lang="en-US" sz="3200" dirty="0">
                <a:latin typeface="Agency FB" panose="020B0503020202020204" pitchFamily="34" charset="0"/>
                <a:cs typeface="NikoshBAN" panose="02000000000000000000" pitchFamily="2" charset="0"/>
              </a:rPr>
              <a:t>(C</a:t>
            </a:r>
            <a:r>
              <a:rPr lang="en-US" sz="3200" baseline="-25000" dirty="0">
                <a:latin typeface="Agency FB" panose="020B0503020202020204" pitchFamily="34" charset="0"/>
                <a:cs typeface="NikoshBAN" panose="02000000000000000000" pitchFamily="2" charset="0"/>
              </a:rPr>
              <a:t>5</a:t>
            </a:r>
            <a:r>
              <a:rPr lang="en-US" sz="3200" dirty="0">
                <a:latin typeface="Agency FB" panose="020B0503020202020204" pitchFamily="34" charset="0"/>
                <a:cs typeface="NikoshBAN" panose="02000000000000000000" pitchFamily="2" charset="0"/>
              </a:rPr>
              <a:t>H</a:t>
            </a:r>
            <a:r>
              <a:rPr lang="en-US" sz="3200" baseline="-25000" dirty="0">
                <a:latin typeface="Agency FB" panose="020B0503020202020204" pitchFamily="34" charset="0"/>
                <a:cs typeface="NikoshBAN" panose="02000000000000000000" pitchFamily="2" charset="0"/>
              </a:rPr>
              <a:t>10</a:t>
            </a:r>
            <a:r>
              <a:rPr lang="en-US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),</a:t>
            </a:r>
          </a:p>
          <a:p>
            <a:endParaRPr lang="en-US" sz="3200" dirty="0" smtClean="0">
              <a:latin typeface="Agency FB" panose="020B0503020202020204" pitchFamily="34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ইথাইন</a:t>
            </a:r>
            <a:r>
              <a:rPr lang="en-US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Agency FB" panose="020B0503020202020204" pitchFamily="34" charset="0"/>
                <a:cs typeface="NikoshBAN" panose="02000000000000000000" pitchFamily="2" charset="0"/>
              </a:rPr>
              <a:t>(C</a:t>
            </a:r>
            <a:r>
              <a:rPr lang="en-US" sz="3200" baseline="-25000" dirty="0">
                <a:latin typeface="Agency FB" panose="020B0503020202020204" pitchFamily="34" charset="0"/>
                <a:cs typeface="NikoshBAN" panose="02000000000000000000" pitchFamily="2" charset="0"/>
              </a:rPr>
              <a:t>2</a:t>
            </a:r>
            <a:r>
              <a:rPr lang="en-US" sz="3200" dirty="0">
                <a:latin typeface="Agency FB" panose="020B0503020202020204" pitchFamily="34" charset="0"/>
                <a:cs typeface="NikoshBAN" panose="02000000000000000000" pitchFamily="2" charset="0"/>
              </a:rPr>
              <a:t>H</a:t>
            </a:r>
            <a:r>
              <a:rPr lang="en-US" sz="3200" baseline="-25000" dirty="0">
                <a:latin typeface="Agency FB" panose="020B0503020202020204" pitchFamily="34" charset="0"/>
                <a:cs typeface="NikoshBAN" panose="02000000000000000000" pitchFamily="2" charset="0"/>
              </a:rPr>
              <a:t>2</a:t>
            </a:r>
            <a:r>
              <a:rPr lang="en-US" sz="3200" dirty="0">
                <a:latin typeface="Agency FB" panose="020B0503020202020204" pitchFamily="34" charset="0"/>
                <a:cs typeface="NikoshBAN" panose="02000000000000000000" pitchFamily="2" charset="0"/>
              </a:rPr>
              <a:t>),</a:t>
            </a:r>
            <a:r>
              <a:rPr lang="bn-IN" sz="3200" dirty="0">
                <a:latin typeface="Agency FB" panose="020B0503020202020204" pitchFamily="34" charset="0"/>
                <a:cs typeface="NikoshBAN" panose="02000000000000000000" pitchFamily="2" charset="0"/>
              </a:rPr>
              <a:t> প্রোপাইন </a:t>
            </a:r>
            <a:r>
              <a:rPr lang="en-US" sz="3200" dirty="0">
                <a:latin typeface="Agency FB" panose="020B0503020202020204" pitchFamily="34" charset="0"/>
                <a:cs typeface="NikoshBAN" panose="02000000000000000000" pitchFamily="2" charset="0"/>
              </a:rPr>
              <a:t>(C</a:t>
            </a:r>
            <a:r>
              <a:rPr lang="en-US" sz="3200" baseline="-25000" dirty="0">
                <a:latin typeface="Agency FB" panose="020B0503020202020204" pitchFamily="34" charset="0"/>
                <a:cs typeface="NikoshBAN" panose="02000000000000000000" pitchFamily="2" charset="0"/>
              </a:rPr>
              <a:t>3</a:t>
            </a:r>
            <a:r>
              <a:rPr lang="en-US" sz="3200" dirty="0">
                <a:latin typeface="Agency FB" panose="020B0503020202020204" pitchFamily="34" charset="0"/>
                <a:cs typeface="NikoshBAN" panose="02000000000000000000" pitchFamily="2" charset="0"/>
              </a:rPr>
              <a:t>H</a:t>
            </a:r>
            <a:r>
              <a:rPr lang="en-US" sz="3200" baseline="-25000" dirty="0">
                <a:latin typeface="Agency FB" panose="020B0503020202020204" pitchFamily="34" charset="0"/>
                <a:cs typeface="NikoshBAN" panose="02000000000000000000" pitchFamily="2" charset="0"/>
              </a:rPr>
              <a:t>4</a:t>
            </a:r>
            <a:r>
              <a:rPr lang="en-US" sz="3200" dirty="0">
                <a:latin typeface="Agency FB" panose="020B0503020202020204" pitchFamily="34" charset="0"/>
                <a:cs typeface="NikoshBAN" panose="02000000000000000000" pitchFamily="2" charset="0"/>
              </a:rPr>
              <a:t>)</a:t>
            </a:r>
            <a:r>
              <a:rPr lang="bn-IN" sz="3200" dirty="0">
                <a:latin typeface="Agency FB" panose="020B0503020202020204" pitchFamily="34" charset="0"/>
                <a:cs typeface="NikoshBAN" panose="02000000000000000000" pitchFamily="2" charset="0"/>
              </a:rPr>
              <a:t>, বিউটাইন</a:t>
            </a:r>
            <a:r>
              <a:rPr lang="en-US" sz="3200" dirty="0">
                <a:latin typeface="Agency FB" panose="020B0503020202020204" pitchFamily="34" charset="0"/>
                <a:cs typeface="NikoshBAN" panose="02000000000000000000" pitchFamily="2" charset="0"/>
              </a:rPr>
              <a:t> (C</a:t>
            </a:r>
            <a:r>
              <a:rPr lang="en-US" sz="3200" baseline="-25000" dirty="0">
                <a:latin typeface="Agency FB" panose="020B0503020202020204" pitchFamily="34" charset="0"/>
                <a:cs typeface="NikoshBAN" panose="02000000000000000000" pitchFamily="2" charset="0"/>
              </a:rPr>
              <a:t>4</a:t>
            </a:r>
            <a:r>
              <a:rPr lang="en-US" sz="3200" dirty="0">
                <a:latin typeface="Agency FB" panose="020B0503020202020204" pitchFamily="34" charset="0"/>
                <a:cs typeface="NikoshBAN" panose="02000000000000000000" pitchFamily="2" charset="0"/>
              </a:rPr>
              <a:t>H</a:t>
            </a:r>
            <a:r>
              <a:rPr lang="en-US" sz="3200" baseline="-25000" dirty="0">
                <a:latin typeface="Agency FB" panose="020B0503020202020204" pitchFamily="34" charset="0"/>
                <a:cs typeface="NikoshBAN" panose="02000000000000000000" pitchFamily="2" charset="0"/>
              </a:rPr>
              <a:t>6</a:t>
            </a:r>
            <a:r>
              <a:rPr lang="en-US" sz="3200" dirty="0">
                <a:latin typeface="Agency FB" panose="020B0503020202020204" pitchFamily="34" charset="0"/>
                <a:cs typeface="NikoshBAN" panose="02000000000000000000" pitchFamily="2" charset="0"/>
              </a:rPr>
              <a:t>), </a:t>
            </a:r>
            <a:r>
              <a:rPr lang="bn-IN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পেন্টাইন </a:t>
            </a:r>
            <a:r>
              <a:rPr lang="en-US" sz="3200" dirty="0">
                <a:latin typeface="Agency FB" panose="020B0503020202020204" pitchFamily="34" charset="0"/>
                <a:cs typeface="NikoshBAN" panose="02000000000000000000" pitchFamily="2" charset="0"/>
              </a:rPr>
              <a:t>(C</a:t>
            </a:r>
            <a:r>
              <a:rPr lang="en-US" sz="3200" baseline="-25000" dirty="0">
                <a:latin typeface="Agency FB" panose="020B0503020202020204" pitchFamily="34" charset="0"/>
                <a:cs typeface="NikoshBAN" panose="02000000000000000000" pitchFamily="2" charset="0"/>
              </a:rPr>
              <a:t>5</a:t>
            </a:r>
            <a:r>
              <a:rPr lang="en-US" sz="3200" dirty="0">
                <a:latin typeface="Agency FB" panose="020B0503020202020204" pitchFamily="34" charset="0"/>
                <a:cs typeface="NikoshBAN" panose="02000000000000000000" pitchFamily="2" charset="0"/>
              </a:rPr>
              <a:t>H</a:t>
            </a:r>
            <a:r>
              <a:rPr lang="en-US" sz="3200" baseline="-25000" dirty="0">
                <a:latin typeface="Agency FB" panose="020B0503020202020204" pitchFamily="34" charset="0"/>
                <a:cs typeface="NikoshBAN" panose="02000000000000000000" pitchFamily="2" charset="0"/>
              </a:rPr>
              <a:t>8</a:t>
            </a:r>
            <a:r>
              <a:rPr lang="en-US" sz="3200" dirty="0">
                <a:latin typeface="Agency FB" panose="020B0503020202020204" pitchFamily="34" charset="0"/>
                <a:cs typeface="NikoshBAN" panose="02000000000000000000" pitchFamily="2" charset="0"/>
              </a:rPr>
              <a:t>),</a:t>
            </a:r>
            <a:r>
              <a:rPr lang="bn-IN" sz="3200" dirty="0"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5199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57200"/>
            <a:ext cx="12192000" cy="78581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09600" y="457200"/>
            <a:ext cx="1097280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০১। কোনটি হাইড্রোকার্বন?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পানি	খ) বেনজিন		গ) অ্যামোনিয়া 	ঘ) সালফিউরিক এসিড</a:t>
            </a:r>
          </a:p>
          <a:p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০২। হাইড্রোকার্বনের প্রধান মৌল কোনটি ?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নাইট্রোজেন	খ) ক্লোরিন	গ) কার্বন 	ঘ) অক্সিজেন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414588" y="3078956"/>
            <a:ext cx="585788" cy="700088"/>
          </a:xfrm>
          <a:prstGeom prst="ellipse">
            <a:avLst/>
          </a:prstGeom>
          <a:solidFill>
            <a:srgbClr val="FFFF00">
              <a:alpha val="68000"/>
            </a:srgb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110163" y="4975026"/>
            <a:ext cx="585788" cy="700088"/>
          </a:xfrm>
          <a:prstGeom prst="ellipse">
            <a:avLst/>
          </a:prstGeom>
          <a:solidFill>
            <a:srgbClr val="FFFF00">
              <a:alpha val="68000"/>
            </a:srgb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72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4831" y="366623"/>
            <a:ext cx="1108233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হাইড্রোকার্বন </a:t>
            </a:r>
            <a:r>
              <a:rPr lang="en-US" sz="4000" dirty="0" smtClean="0">
                <a:solidFill>
                  <a:srgbClr val="FF0000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(Hydrocarbons)</a:t>
            </a:r>
            <a:endParaRPr lang="en-US" sz="40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200" dirty="0" smtClean="0">
              <a:latin typeface="Agency FB" panose="020B0503020202020204" pitchFamily="34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  </a:t>
            </a:r>
          </a:p>
          <a:p>
            <a:endParaRPr lang="bn-IN" sz="3200" dirty="0" smtClean="0">
              <a:latin typeface="Agency FB" panose="020B0503020202020204" pitchFamily="34" charset="0"/>
              <a:cs typeface="NikoshBAN" panose="02000000000000000000" pitchFamily="2" charset="0"/>
            </a:endParaRPr>
          </a:p>
          <a:p>
            <a:r>
              <a:rPr lang="bn-IN" sz="4000" dirty="0" smtClean="0">
                <a:solidFill>
                  <a:srgbClr val="00B050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হাইড্রোকার্বন </a:t>
            </a:r>
            <a:r>
              <a:rPr lang="bn-IN" sz="4000" dirty="0">
                <a:solidFill>
                  <a:srgbClr val="00B050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দুই প্রকার। </a:t>
            </a:r>
            <a:r>
              <a:rPr lang="bn-IN" sz="4000" dirty="0" smtClean="0">
                <a:solidFill>
                  <a:srgbClr val="00B050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যথাঃ</a:t>
            </a:r>
          </a:p>
          <a:p>
            <a:pPr marL="971550" lvl="1" indent="-514350">
              <a:buFont typeface="+mj-lt"/>
              <a:buAutoNum type="arabicPeriod"/>
            </a:pPr>
            <a:r>
              <a:rPr lang="bn-IN" sz="4000" dirty="0" smtClean="0">
                <a:solidFill>
                  <a:srgbClr val="00B050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অ্যালিফেটিক হাইড্রোকার্বন</a:t>
            </a:r>
          </a:p>
          <a:p>
            <a:pPr marL="971550" lvl="1" indent="-514350">
              <a:buFont typeface="+mj-lt"/>
              <a:buAutoNum type="arabicPeriod"/>
            </a:pPr>
            <a:r>
              <a:rPr lang="bn-IN" sz="4000" dirty="0">
                <a:solidFill>
                  <a:srgbClr val="00B050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অ্যারোমেটিক </a:t>
            </a:r>
            <a:r>
              <a:rPr lang="bn-IN" sz="4000" dirty="0" smtClean="0">
                <a:solidFill>
                  <a:srgbClr val="00B050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হাইড্রোকার্বন</a:t>
            </a:r>
            <a:endParaRPr lang="bn-IN" sz="4000" dirty="0">
              <a:solidFill>
                <a:srgbClr val="00B050"/>
              </a:solidFill>
              <a:latin typeface="Agency FB" panose="020B0503020202020204" pitchFamily="34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78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7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4379</TotalTime>
  <Words>1669</Words>
  <Application>Microsoft Office PowerPoint</Application>
  <PresentationFormat>Widescreen</PresentationFormat>
  <Paragraphs>362</Paragraphs>
  <Slides>32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Agency FB</vt:lpstr>
      <vt:lpstr>Arial</vt:lpstr>
      <vt:lpstr>Calibri</vt:lpstr>
      <vt:lpstr>Calibri Light</vt:lpstr>
      <vt:lpstr>Cambria Math</vt:lpstr>
      <vt:lpstr>NikoshBAN</vt:lpstr>
      <vt:lpstr>Vrinda</vt:lpstr>
      <vt:lpstr>Office Theme</vt:lpstr>
      <vt:lpstr>PowerPoint Presentation</vt:lpstr>
      <vt:lpstr>PowerPoint Presentation</vt:lpstr>
      <vt:lpstr>ওয়ালীউল্লাহ  বি এস-সি, বি এড  সহকারি শিক্ষক বিজ্ঞান দিঘলীয়া এ জেড উচ্চ বিদ্যালয় ও কলেজ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waliullah</dc:creator>
  <cp:lastModifiedBy>Waliullah</cp:lastModifiedBy>
  <cp:revision>135</cp:revision>
  <dcterms:created xsi:type="dcterms:W3CDTF">2019-07-04T18:15:17Z</dcterms:created>
  <dcterms:modified xsi:type="dcterms:W3CDTF">2021-01-04T17:01:07Z</dcterms:modified>
</cp:coreProperties>
</file>