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80" r:id="rId3"/>
    <p:sldId id="302" r:id="rId4"/>
    <p:sldId id="304" r:id="rId5"/>
    <p:sldId id="282" r:id="rId6"/>
    <p:sldId id="283" r:id="rId7"/>
    <p:sldId id="305" r:id="rId8"/>
    <p:sldId id="262" r:id="rId9"/>
    <p:sldId id="285" r:id="rId10"/>
    <p:sldId id="258" r:id="rId11"/>
    <p:sldId id="288" r:id="rId12"/>
    <p:sldId id="307" r:id="rId13"/>
    <p:sldId id="284" r:id="rId14"/>
    <p:sldId id="306" r:id="rId15"/>
    <p:sldId id="291" r:id="rId16"/>
    <p:sldId id="266" r:id="rId17"/>
    <p:sldId id="308" r:id="rId18"/>
    <p:sldId id="296" r:id="rId19"/>
    <p:sldId id="297" r:id="rId20"/>
    <p:sldId id="276" r:id="rId21"/>
    <p:sldId id="277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6D0"/>
    <a:srgbClr val="BA0A98"/>
    <a:srgbClr val="FCC4F1"/>
    <a:srgbClr val="FDF1E9"/>
    <a:srgbClr val="C5C90D"/>
    <a:srgbClr val="FDD3F5"/>
    <a:srgbClr val="61575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14" autoAdjust="0"/>
  </p:normalViewPr>
  <p:slideViewPr>
    <p:cSldViewPr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A90C8-B29A-4E91-B7B5-8B603C84C6FD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FD6EFD-353C-4ECB-9BFF-44E05643036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গতি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A2124-CF17-4CB2-B677-68A588F54551}" type="parTrans" cxnId="{6519DCBB-185D-41B1-99FD-F113D08018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7963F0-5F6C-4E34-B9AC-C2ADD220952E}" type="sibTrans" cxnId="{6519DCBB-185D-41B1-99FD-F113D080186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E4DCCF-9C9A-408D-AE51-3783A1950278}">
      <dgm:prSet phldrT="[Text]"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চলন গতি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B293EB-C121-4617-BC13-B7ED458B551F}" type="parTrans" cxnId="{7C249B69-743A-4CA8-AE40-AC68DB5A07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CD75CB-9A8A-4524-B0FC-FA6D3D4AA536}" type="sibTrans" cxnId="{7C249B69-743A-4CA8-AE40-AC68DB5A07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BF5E46-5376-4188-AF3F-AD62A5022E8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ঘূর্ণন গতি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2FAA1-426F-4EDA-A419-840978D57E31}" type="parTrans" cxnId="{0E90128F-AAAD-4089-A1A4-CF4C046EF9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5A975E-AB22-482C-A7E6-10457F203B96}" type="sibTrans" cxnId="{0E90128F-AAAD-4089-A1A4-CF4C046EF9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01D67-5A2E-42FD-9CD1-276066CEA171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পর্যায়বৃত্ত গতি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F37FED-0AA2-4C73-857D-B0DE5C7693C1}" type="parTrans" cxnId="{037B760F-ACE3-42EA-B624-B7425EFA60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4C6EA0-46EE-44F4-AF58-5E595B1837A9}" type="sibTrans" cxnId="{037B760F-ACE3-42EA-B624-B7425EFA60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6FB4FB-3A1E-4B73-80A0-048826CE1FA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স্পন্দন গতি বা দোলন গতি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AE4FF-5A6D-46CB-9DE5-F0D0680609DF}" type="parTrans" cxnId="{270EB045-B311-4F26-A941-74A6B8EC6A0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5F96E-F2C5-4205-967D-EEA4CF156BDF}" type="sibTrans" cxnId="{270EB045-B311-4F26-A941-74A6B8EC6A0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DA9283-9873-4DE5-A786-3019B98BE770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ঘূর্ণন চলন বা জটিল গতি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4EF8EE-F948-46C9-9200-7F2ED2248E29}" type="parTrans" cxnId="{DC5EE816-CB11-42D0-A82F-949A371BEB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3533AF-9840-4486-828F-2FE88117363F}" type="sibTrans" cxnId="{DC5EE816-CB11-42D0-A82F-949A371BEB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DE66EF-AE13-4F5A-8929-C33B0419AFD3}" type="pres">
      <dgm:prSet presAssocID="{5BBA90C8-B29A-4E91-B7B5-8B603C84C6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00ADAE-3AFC-4625-91EE-B720F0CCC4D6}" type="pres">
      <dgm:prSet presAssocID="{D4FD6EFD-353C-4ECB-9BFF-44E05643036C}" presName="centerShape" presStyleLbl="node0" presStyleIdx="0" presStyleCnt="1"/>
      <dgm:spPr/>
      <dgm:t>
        <a:bodyPr/>
        <a:lstStyle/>
        <a:p>
          <a:endParaRPr lang="en-US"/>
        </a:p>
      </dgm:t>
    </dgm:pt>
    <dgm:pt modelId="{D8C42D5F-E3D2-4212-9651-CC87E74C8462}" type="pres">
      <dgm:prSet presAssocID="{FDB293EB-C121-4617-BC13-B7ED458B551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99327EC-CCEB-47C3-BFE6-6ED93BF4DEDF}" type="pres">
      <dgm:prSet presAssocID="{FDB293EB-C121-4617-BC13-B7ED458B551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D6D20C1-A3BB-4A6D-89D6-8DF4E86A140C}" type="pres">
      <dgm:prSet presAssocID="{59E4DCCF-9C9A-408D-AE51-3783A1950278}" presName="node" presStyleLbl="node1" presStyleIdx="0" presStyleCnt="5" custRadScaleRad="103975" custRadScaleInc="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8A8C3-3462-49A3-9681-409F91989F7F}" type="pres">
      <dgm:prSet presAssocID="{2B62FAA1-426F-4EDA-A419-840978D57E3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1F904B2-8B68-4D5E-904A-6169A200349F}" type="pres">
      <dgm:prSet presAssocID="{2B62FAA1-426F-4EDA-A419-840978D57E3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D26A695-E2D7-4A80-9997-B4D7FFB003DA}" type="pres">
      <dgm:prSet presAssocID="{11BF5E46-5376-4188-AF3F-AD62A5022E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E6525-2ADB-4892-B750-D2410047E538}" type="pres">
      <dgm:prSet presAssocID="{8F4EF8EE-F948-46C9-9200-7F2ED2248E2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628EB9A-FCED-4202-9821-F6E1FD6EB388}" type="pres">
      <dgm:prSet presAssocID="{8F4EF8EE-F948-46C9-9200-7F2ED2248E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D5AE8F2-9BA8-4A36-A5CF-1CA028C28388}" type="pres">
      <dgm:prSet presAssocID="{47DA9283-9873-4DE5-A786-3019B98BE7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3DA77-B8F9-45CB-B993-2B3DAD43329B}" type="pres">
      <dgm:prSet presAssocID="{EDF37FED-0AA2-4C73-857D-B0DE5C7693C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1B3B81C-F98F-4996-BE4F-C4E348A3906E}" type="pres">
      <dgm:prSet presAssocID="{EDF37FED-0AA2-4C73-857D-B0DE5C7693C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F1CFE88-AF37-4C5B-A99A-21E466613B2C}" type="pres">
      <dgm:prSet presAssocID="{FFA01D67-5A2E-42FD-9CD1-276066CEA1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2D1B2-30CF-4BB6-A6AD-F8EF03641173}" type="pres">
      <dgm:prSet presAssocID="{4BFAE4FF-5A6D-46CB-9DE5-F0D0680609D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EBE10E0-80EE-4167-9036-8D71F16E6E09}" type="pres">
      <dgm:prSet presAssocID="{4BFAE4FF-5A6D-46CB-9DE5-F0D0680609D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346D621-712F-4F77-857E-FAE38A9375E7}" type="pres">
      <dgm:prSet presAssocID="{176FB4FB-3A1E-4B73-80A0-048826CE1F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E21DF-9EF3-4FB1-B68A-E8F9C07E8566}" type="presOf" srcId="{FDB293EB-C121-4617-BC13-B7ED458B551F}" destId="{F99327EC-CCEB-47C3-BFE6-6ED93BF4DEDF}" srcOrd="1" destOrd="0" presId="urn:microsoft.com/office/officeart/2005/8/layout/radial5"/>
    <dgm:cxn modelId="{A117E69E-FBC3-48EF-A72E-59883332C80C}" type="presOf" srcId="{4BFAE4FF-5A6D-46CB-9DE5-F0D0680609DF}" destId="{77D2D1B2-30CF-4BB6-A6AD-F8EF03641173}" srcOrd="0" destOrd="0" presId="urn:microsoft.com/office/officeart/2005/8/layout/radial5"/>
    <dgm:cxn modelId="{F03A1797-B52F-47FA-8E15-918A757A38D5}" type="presOf" srcId="{2B62FAA1-426F-4EDA-A419-840978D57E31}" destId="{E1F904B2-8B68-4D5E-904A-6169A200349F}" srcOrd="1" destOrd="0" presId="urn:microsoft.com/office/officeart/2005/8/layout/radial5"/>
    <dgm:cxn modelId="{0E90128F-AAAD-4089-A1A4-CF4C046EF9AF}" srcId="{D4FD6EFD-353C-4ECB-9BFF-44E05643036C}" destId="{11BF5E46-5376-4188-AF3F-AD62A5022E8A}" srcOrd="1" destOrd="0" parTransId="{2B62FAA1-426F-4EDA-A419-840978D57E31}" sibTransId="{175A975E-AB22-482C-A7E6-10457F203B96}"/>
    <dgm:cxn modelId="{270EB045-B311-4F26-A941-74A6B8EC6A01}" srcId="{D4FD6EFD-353C-4ECB-9BFF-44E05643036C}" destId="{176FB4FB-3A1E-4B73-80A0-048826CE1FA5}" srcOrd="4" destOrd="0" parTransId="{4BFAE4FF-5A6D-46CB-9DE5-F0D0680609DF}" sibTransId="{28E5F96E-F2C5-4205-967D-EEA4CF156BDF}"/>
    <dgm:cxn modelId="{1270196E-1B74-4EF5-8F60-0D8F44DC7B72}" type="presOf" srcId="{59E4DCCF-9C9A-408D-AE51-3783A1950278}" destId="{0D6D20C1-A3BB-4A6D-89D6-8DF4E86A140C}" srcOrd="0" destOrd="0" presId="urn:microsoft.com/office/officeart/2005/8/layout/radial5"/>
    <dgm:cxn modelId="{0CD81F59-26EB-4FC8-82F6-AEE98BA14F79}" type="presOf" srcId="{FFA01D67-5A2E-42FD-9CD1-276066CEA171}" destId="{9F1CFE88-AF37-4C5B-A99A-21E466613B2C}" srcOrd="0" destOrd="0" presId="urn:microsoft.com/office/officeart/2005/8/layout/radial5"/>
    <dgm:cxn modelId="{D5D1BABA-D5EB-4DC5-9DD6-D41BEC42BAA8}" type="presOf" srcId="{8F4EF8EE-F948-46C9-9200-7F2ED2248E29}" destId="{AB9E6525-2ADB-4892-B750-D2410047E538}" srcOrd="0" destOrd="0" presId="urn:microsoft.com/office/officeart/2005/8/layout/radial5"/>
    <dgm:cxn modelId="{7C249B69-743A-4CA8-AE40-AC68DB5A0733}" srcId="{D4FD6EFD-353C-4ECB-9BFF-44E05643036C}" destId="{59E4DCCF-9C9A-408D-AE51-3783A1950278}" srcOrd="0" destOrd="0" parTransId="{FDB293EB-C121-4617-BC13-B7ED458B551F}" sibTransId="{06CD75CB-9A8A-4524-B0FC-FA6D3D4AA536}"/>
    <dgm:cxn modelId="{75915F5F-A48A-4293-B02B-6D13706DEC06}" type="presOf" srcId="{8F4EF8EE-F948-46C9-9200-7F2ED2248E29}" destId="{8628EB9A-FCED-4202-9821-F6E1FD6EB388}" srcOrd="1" destOrd="0" presId="urn:microsoft.com/office/officeart/2005/8/layout/radial5"/>
    <dgm:cxn modelId="{DC5EE816-CB11-42D0-A82F-949A371BEB4B}" srcId="{D4FD6EFD-353C-4ECB-9BFF-44E05643036C}" destId="{47DA9283-9873-4DE5-A786-3019B98BE770}" srcOrd="2" destOrd="0" parTransId="{8F4EF8EE-F948-46C9-9200-7F2ED2248E29}" sibTransId="{363533AF-9840-4486-828F-2FE88117363F}"/>
    <dgm:cxn modelId="{F1AC1841-E10A-455C-9F73-5F51F1A1A7AF}" type="presOf" srcId="{4BFAE4FF-5A6D-46CB-9DE5-F0D0680609DF}" destId="{8EBE10E0-80EE-4167-9036-8D71F16E6E09}" srcOrd="1" destOrd="0" presId="urn:microsoft.com/office/officeart/2005/8/layout/radial5"/>
    <dgm:cxn modelId="{ABA2275C-0043-4579-8112-392222A2A19B}" type="presOf" srcId="{47DA9283-9873-4DE5-A786-3019B98BE770}" destId="{1D5AE8F2-9BA8-4A36-A5CF-1CA028C28388}" srcOrd="0" destOrd="0" presId="urn:microsoft.com/office/officeart/2005/8/layout/radial5"/>
    <dgm:cxn modelId="{8EB7C052-4ADE-4C13-B2D3-1D34207B0609}" type="presOf" srcId="{FDB293EB-C121-4617-BC13-B7ED458B551F}" destId="{D8C42D5F-E3D2-4212-9651-CC87E74C8462}" srcOrd="0" destOrd="0" presId="urn:microsoft.com/office/officeart/2005/8/layout/radial5"/>
    <dgm:cxn modelId="{92FCF0C0-FB3C-442A-9B8D-9928B187AFBB}" type="presOf" srcId="{EDF37FED-0AA2-4C73-857D-B0DE5C7693C1}" destId="{4293DA77-B8F9-45CB-B993-2B3DAD43329B}" srcOrd="0" destOrd="0" presId="urn:microsoft.com/office/officeart/2005/8/layout/radial5"/>
    <dgm:cxn modelId="{6519DCBB-185D-41B1-99FD-F113D0801865}" srcId="{5BBA90C8-B29A-4E91-B7B5-8B603C84C6FD}" destId="{D4FD6EFD-353C-4ECB-9BFF-44E05643036C}" srcOrd="0" destOrd="0" parTransId="{0A9A2124-CF17-4CB2-B677-68A588F54551}" sibTransId="{E77963F0-5F6C-4E34-B9AC-C2ADD220952E}"/>
    <dgm:cxn modelId="{1AB7AB94-2190-4204-8D9E-73E84552E41F}" type="presOf" srcId="{176FB4FB-3A1E-4B73-80A0-048826CE1FA5}" destId="{9346D621-712F-4F77-857E-FAE38A9375E7}" srcOrd="0" destOrd="0" presId="urn:microsoft.com/office/officeart/2005/8/layout/radial5"/>
    <dgm:cxn modelId="{650E77F6-0FAE-4645-ABDF-36907D98249A}" type="presOf" srcId="{D4FD6EFD-353C-4ECB-9BFF-44E05643036C}" destId="{5000ADAE-3AFC-4625-91EE-B720F0CCC4D6}" srcOrd="0" destOrd="0" presId="urn:microsoft.com/office/officeart/2005/8/layout/radial5"/>
    <dgm:cxn modelId="{037B760F-ACE3-42EA-B624-B7425EFA60C5}" srcId="{D4FD6EFD-353C-4ECB-9BFF-44E05643036C}" destId="{FFA01D67-5A2E-42FD-9CD1-276066CEA171}" srcOrd="3" destOrd="0" parTransId="{EDF37FED-0AA2-4C73-857D-B0DE5C7693C1}" sibTransId="{C94C6EA0-46EE-44F4-AF58-5E595B1837A9}"/>
    <dgm:cxn modelId="{A222F636-0664-43E2-951C-087E25889014}" type="presOf" srcId="{EDF37FED-0AA2-4C73-857D-B0DE5C7693C1}" destId="{31B3B81C-F98F-4996-BE4F-C4E348A3906E}" srcOrd="1" destOrd="0" presId="urn:microsoft.com/office/officeart/2005/8/layout/radial5"/>
    <dgm:cxn modelId="{7A60A461-AC5B-4859-877C-DA351B57459A}" type="presOf" srcId="{11BF5E46-5376-4188-AF3F-AD62A5022E8A}" destId="{AD26A695-E2D7-4A80-9997-B4D7FFB003DA}" srcOrd="0" destOrd="0" presId="urn:microsoft.com/office/officeart/2005/8/layout/radial5"/>
    <dgm:cxn modelId="{663348EE-9695-410B-97A6-D510A4C0D0C7}" type="presOf" srcId="{2B62FAA1-426F-4EDA-A419-840978D57E31}" destId="{0198A8C3-3462-49A3-9681-409F91989F7F}" srcOrd="0" destOrd="0" presId="urn:microsoft.com/office/officeart/2005/8/layout/radial5"/>
    <dgm:cxn modelId="{80CB111E-DF80-4885-AA03-7131469649DF}" type="presOf" srcId="{5BBA90C8-B29A-4E91-B7B5-8B603C84C6FD}" destId="{F7DE66EF-AE13-4F5A-8929-C33B0419AFD3}" srcOrd="0" destOrd="0" presId="urn:microsoft.com/office/officeart/2005/8/layout/radial5"/>
    <dgm:cxn modelId="{46A0C463-D131-4E71-83E2-7AB3A880AA93}" type="presParOf" srcId="{F7DE66EF-AE13-4F5A-8929-C33B0419AFD3}" destId="{5000ADAE-3AFC-4625-91EE-B720F0CCC4D6}" srcOrd="0" destOrd="0" presId="urn:microsoft.com/office/officeart/2005/8/layout/radial5"/>
    <dgm:cxn modelId="{699E2515-502F-4239-81B2-4E92FB3C9CF0}" type="presParOf" srcId="{F7DE66EF-AE13-4F5A-8929-C33B0419AFD3}" destId="{D8C42D5F-E3D2-4212-9651-CC87E74C8462}" srcOrd="1" destOrd="0" presId="urn:microsoft.com/office/officeart/2005/8/layout/radial5"/>
    <dgm:cxn modelId="{2D195B25-4E55-459D-87CF-26A09A2E067D}" type="presParOf" srcId="{D8C42D5F-E3D2-4212-9651-CC87E74C8462}" destId="{F99327EC-CCEB-47C3-BFE6-6ED93BF4DEDF}" srcOrd="0" destOrd="0" presId="urn:microsoft.com/office/officeart/2005/8/layout/radial5"/>
    <dgm:cxn modelId="{6AE76B92-69E2-4022-8001-573A62EA10CD}" type="presParOf" srcId="{F7DE66EF-AE13-4F5A-8929-C33B0419AFD3}" destId="{0D6D20C1-A3BB-4A6D-89D6-8DF4E86A140C}" srcOrd="2" destOrd="0" presId="urn:microsoft.com/office/officeart/2005/8/layout/radial5"/>
    <dgm:cxn modelId="{41C0A55A-5042-446F-9C50-4CBFDBCDCAEC}" type="presParOf" srcId="{F7DE66EF-AE13-4F5A-8929-C33B0419AFD3}" destId="{0198A8C3-3462-49A3-9681-409F91989F7F}" srcOrd="3" destOrd="0" presId="urn:microsoft.com/office/officeart/2005/8/layout/radial5"/>
    <dgm:cxn modelId="{5B67A9AC-90AD-4115-AF04-3DCCF7EA2378}" type="presParOf" srcId="{0198A8C3-3462-49A3-9681-409F91989F7F}" destId="{E1F904B2-8B68-4D5E-904A-6169A200349F}" srcOrd="0" destOrd="0" presId="urn:microsoft.com/office/officeart/2005/8/layout/radial5"/>
    <dgm:cxn modelId="{D99FA3AB-537A-4B1E-99B9-6F06701390BF}" type="presParOf" srcId="{F7DE66EF-AE13-4F5A-8929-C33B0419AFD3}" destId="{AD26A695-E2D7-4A80-9997-B4D7FFB003DA}" srcOrd="4" destOrd="0" presId="urn:microsoft.com/office/officeart/2005/8/layout/radial5"/>
    <dgm:cxn modelId="{F9366C3A-5268-4B3A-A704-6A73604590F2}" type="presParOf" srcId="{F7DE66EF-AE13-4F5A-8929-C33B0419AFD3}" destId="{AB9E6525-2ADB-4892-B750-D2410047E538}" srcOrd="5" destOrd="0" presId="urn:microsoft.com/office/officeart/2005/8/layout/radial5"/>
    <dgm:cxn modelId="{388CC08E-7BE0-4995-8747-820982434544}" type="presParOf" srcId="{AB9E6525-2ADB-4892-B750-D2410047E538}" destId="{8628EB9A-FCED-4202-9821-F6E1FD6EB388}" srcOrd="0" destOrd="0" presId="urn:microsoft.com/office/officeart/2005/8/layout/radial5"/>
    <dgm:cxn modelId="{60C67A24-16D4-4A1F-A121-13A51D90C068}" type="presParOf" srcId="{F7DE66EF-AE13-4F5A-8929-C33B0419AFD3}" destId="{1D5AE8F2-9BA8-4A36-A5CF-1CA028C28388}" srcOrd="6" destOrd="0" presId="urn:microsoft.com/office/officeart/2005/8/layout/radial5"/>
    <dgm:cxn modelId="{F5E82757-1E61-4B58-AEAD-4AB8A28E3C26}" type="presParOf" srcId="{F7DE66EF-AE13-4F5A-8929-C33B0419AFD3}" destId="{4293DA77-B8F9-45CB-B993-2B3DAD43329B}" srcOrd="7" destOrd="0" presId="urn:microsoft.com/office/officeart/2005/8/layout/radial5"/>
    <dgm:cxn modelId="{9DF5C311-7771-4FBB-8186-BA441758DA14}" type="presParOf" srcId="{4293DA77-B8F9-45CB-B993-2B3DAD43329B}" destId="{31B3B81C-F98F-4996-BE4F-C4E348A3906E}" srcOrd="0" destOrd="0" presId="urn:microsoft.com/office/officeart/2005/8/layout/radial5"/>
    <dgm:cxn modelId="{8C6F4513-F6C6-4C12-AD77-734D2319AA46}" type="presParOf" srcId="{F7DE66EF-AE13-4F5A-8929-C33B0419AFD3}" destId="{9F1CFE88-AF37-4C5B-A99A-21E466613B2C}" srcOrd="8" destOrd="0" presId="urn:microsoft.com/office/officeart/2005/8/layout/radial5"/>
    <dgm:cxn modelId="{7EA95D18-82AB-4F91-9CCB-86EB70205B47}" type="presParOf" srcId="{F7DE66EF-AE13-4F5A-8929-C33B0419AFD3}" destId="{77D2D1B2-30CF-4BB6-A6AD-F8EF03641173}" srcOrd="9" destOrd="0" presId="urn:microsoft.com/office/officeart/2005/8/layout/radial5"/>
    <dgm:cxn modelId="{8901CBB3-B237-4DB5-9D02-AB93A4914A4D}" type="presParOf" srcId="{77D2D1B2-30CF-4BB6-A6AD-F8EF03641173}" destId="{8EBE10E0-80EE-4167-9036-8D71F16E6E09}" srcOrd="0" destOrd="0" presId="urn:microsoft.com/office/officeart/2005/8/layout/radial5"/>
    <dgm:cxn modelId="{70437F62-AD64-491F-8A69-D17FF8169CC2}" type="presParOf" srcId="{F7DE66EF-AE13-4F5A-8929-C33B0419AFD3}" destId="{9346D621-712F-4F77-857E-FAE38A9375E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0ADAE-3AFC-4625-91EE-B720F0CCC4D6}">
      <dsp:nvSpPr>
        <dsp:cNvPr id="0" name=""/>
        <dsp:cNvSpPr/>
      </dsp:nvSpPr>
      <dsp:spPr>
        <a:xfrm>
          <a:off x="2986457" y="2184645"/>
          <a:ext cx="1559431" cy="1559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গতি </a:t>
          </a:r>
          <a:endParaRPr lang="en-US" sz="5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4830" y="2413018"/>
        <a:ext cx="1102685" cy="1102685"/>
      </dsp:txXfrm>
    </dsp:sp>
    <dsp:sp modelId="{D8C42D5F-E3D2-4212-9651-CC87E74C8462}">
      <dsp:nvSpPr>
        <dsp:cNvPr id="0" name=""/>
        <dsp:cNvSpPr/>
      </dsp:nvSpPr>
      <dsp:spPr>
        <a:xfrm rot="16210476">
          <a:off x="3603789" y="1616313"/>
          <a:ext cx="331369" cy="53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3343" y="1772059"/>
        <a:ext cx="231958" cy="318124"/>
      </dsp:txXfrm>
    </dsp:sp>
    <dsp:sp modelId="{0D6D20C1-A3BB-4A6D-89D6-8DF4E86A140C}">
      <dsp:nvSpPr>
        <dsp:cNvPr id="0" name=""/>
        <dsp:cNvSpPr/>
      </dsp:nvSpPr>
      <dsp:spPr>
        <a:xfrm>
          <a:off x="2993115" y="0"/>
          <a:ext cx="1559431" cy="15594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চলন গতি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1488" y="228373"/>
        <a:ext cx="1102685" cy="1102685"/>
      </dsp:txXfrm>
    </dsp:sp>
    <dsp:sp modelId="{0198A8C3-3462-49A3-9681-409F91989F7F}">
      <dsp:nvSpPr>
        <dsp:cNvPr id="0" name=""/>
        <dsp:cNvSpPr/>
      </dsp:nvSpPr>
      <dsp:spPr>
        <a:xfrm rot="20520000">
          <a:off x="4629937" y="2364988"/>
          <a:ext cx="330025" cy="53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2360" y="2486326"/>
        <a:ext cx="231018" cy="318124"/>
      </dsp:txXfrm>
    </dsp:sp>
    <dsp:sp modelId="{AD26A695-E2D7-4A80-9997-B4D7FFB003DA}">
      <dsp:nvSpPr>
        <dsp:cNvPr id="0" name=""/>
        <dsp:cNvSpPr/>
      </dsp:nvSpPr>
      <dsp:spPr>
        <a:xfrm>
          <a:off x="5061778" y="1510333"/>
          <a:ext cx="1559431" cy="1559431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ঘূর্ণন গতি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0151" y="1738706"/>
        <a:ext cx="1102685" cy="1102685"/>
      </dsp:txXfrm>
    </dsp:sp>
    <dsp:sp modelId="{AB9E6525-2ADB-4892-B750-D2410047E538}">
      <dsp:nvSpPr>
        <dsp:cNvPr id="0" name=""/>
        <dsp:cNvSpPr/>
      </dsp:nvSpPr>
      <dsp:spPr>
        <a:xfrm rot="3240000">
          <a:off x="4236979" y="3574388"/>
          <a:ext cx="330025" cy="53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7385" y="3640380"/>
        <a:ext cx="231018" cy="318124"/>
      </dsp:txXfrm>
    </dsp:sp>
    <dsp:sp modelId="{1D5AE8F2-9BA8-4A36-A5CF-1CA028C28388}">
      <dsp:nvSpPr>
        <dsp:cNvPr id="0" name=""/>
        <dsp:cNvSpPr/>
      </dsp:nvSpPr>
      <dsp:spPr>
        <a:xfrm>
          <a:off x="4269076" y="3950018"/>
          <a:ext cx="1559431" cy="155943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ঘূর্ণন চলন বা জটিল গতি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97449" y="4178391"/>
        <a:ext cx="1102685" cy="1102685"/>
      </dsp:txXfrm>
    </dsp:sp>
    <dsp:sp modelId="{4293DA77-B8F9-45CB-B993-2B3DAD43329B}">
      <dsp:nvSpPr>
        <dsp:cNvPr id="0" name=""/>
        <dsp:cNvSpPr/>
      </dsp:nvSpPr>
      <dsp:spPr>
        <a:xfrm rot="7560000">
          <a:off x="2965341" y="3574388"/>
          <a:ext cx="330025" cy="53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43942" y="3640380"/>
        <a:ext cx="231018" cy="318124"/>
      </dsp:txXfrm>
    </dsp:sp>
    <dsp:sp modelId="{9F1CFE88-AF37-4C5B-A99A-21E466613B2C}">
      <dsp:nvSpPr>
        <dsp:cNvPr id="0" name=""/>
        <dsp:cNvSpPr/>
      </dsp:nvSpPr>
      <dsp:spPr>
        <a:xfrm>
          <a:off x="1703839" y="3950018"/>
          <a:ext cx="1559431" cy="155943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পর্যায়বৃত্ত গতি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2212" y="4178391"/>
        <a:ext cx="1102685" cy="1102685"/>
      </dsp:txXfrm>
    </dsp:sp>
    <dsp:sp modelId="{77D2D1B2-30CF-4BB6-A6AD-F8EF03641173}">
      <dsp:nvSpPr>
        <dsp:cNvPr id="0" name=""/>
        <dsp:cNvSpPr/>
      </dsp:nvSpPr>
      <dsp:spPr>
        <a:xfrm rot="11880000">
          <a:off x="2572383" y="2364988"/>
          <a:ext cx="330025" cy="53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668967" y="2486326"/>
        <a:ext cx="231018" cy="318124"/>
      </dsp:txXfrm>
    </dsp:sp>
    <dsp:sp modelId="{9346D621-712F-4F77-857E-FAE38A9375E7}">
      <dsp:nvSpPr>
        <dsp:cNvPr id="0" name=""/>
        <dsp:cNvSpPr/>
      </dsp:nvSpPr>
      <dsp:spPr>
        <a:xfrm>
          <a:off x="911137" y="1510333"/>
          <a:ext cx="1559431" cy="15594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স্পন্দন গতি বা দোলন গতি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9510" y="1738706"/>
        <a:ext cx="1102685" cy="1102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C59-8FC5-4684-8E96-239C3D911650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CF92-FDEF-42E8-9675-336B9649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CF92-FDEF-42E8-9675-336B96491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গতিশীল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CF92-FDEF-42E8-9675-336B96491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4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CF92-FDEF-42E8-9675-336B96491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চলন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শিক্ষার্ধীদের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CF92-FDEF-42E8-9675-336B96491E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i="0" dirty="0" smtClean="0">
                <a:latin typeface="NikoshBAN" pitchFamily="2" charset="0"/>
                <a:cs typeface="NikoshBAN" pitchFamily="2" charset="0"/>
                <a:sym typeface="Wingdings"/>
              </a:rPr>
              <a:t>:- শিক্ষক দুই/এক জন শিক্ষার্থীকে বিদ্যালয়ের মাঠের পাশের সুবিধাজনক যেকোনো গাছকে ধরে উক্ত গাছের চারপাশে ঘুরিয়ে একটি ঘূর্ণন গতির উদাহরণ দিবেন। ( গাছ না থাকলে বাঁশের খুঁটি পোঁতেও শিক্ষার্থীকে দিয়ে কাজটি করানো যেতে পারে।)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BCF92-FDEF-42E8-9675-336B96491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69A5-8545-4593-9CED-412A01E58A89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115-F081-4885-9264-AB5BD69F28D6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41D8-AD9F-4E5C-BBB0-2DFB63F522D2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2D-48B8-4047-9507-FB26690FA84B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9EC8-269F-426D-87F7-2F4D87ABF664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D4BE-8629-44AA-BCA2-2E8E98273623}" type="datetime1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D431-FF7F-4BB8-BD1C-084E6C0CB3C2}" type="datetime1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2225-6287-46E4-A801-6462C79E5A1B}" type="datetime1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D54E-1E5D-4882-AD4F-B9F9DE03CF56}" type="datetime1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A0F-2ACC-4317-A00C-32CCF17CC34F}" type="datetime1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B2E5-4109-42EA-98DD-0CF9ECA557C9}" type="datetime1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C302-F5EA-4B95-B61E-FE153E4F5325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31790-36DE-41CC-A5D3-3949DE47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99519" y="3431872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811"/>
          <a:stretch/>
        </p:blipFill>
        <p:spPr>
          <a:xfrm>
            <a:off x="0" y="0"/>
            <a:ext cx="12192000" cy="3581400"/>
          </a:xfrm>
          <a:prstGeom prst="rect">
            <a:avLst/>
          </a:prstGeom>
          <a:effectLst/>
        </p:spPr>
      </p:pic>
      <p:sp>
        <p:nvSpPr>
          <p:cNvPr id="5" name="Oval 4"/>
          <p:cNvSpPr/>
          <p:nvPr/>
        </p:nvSpPr>
        <p:spPr>
          <a:xfrm>
            <a:off x="6324600" y="1468957"/>
            <a:ext cx="1143000" cy="1095743"/>
          </a:xfrm>
          <a:prstGeom prst="ellipse">
            <a:avLst/>
          </a:prstGeom>
          <a:gradFill flip="none" rotWithShape="1">
            <a:gsLst>
              <a:gs pos="82000">
                <a:schemeClr val="bg1"/>
              </a:gs>
              <a:gs pos="5369">
                <a:srgbClr val="FF0000"/>
              </a:gs>
              <a:gs pos="25000">
                <a:srgbClr val="FF9300"/>
              </a:gs>
              <a:gs pos="45000">
                <a:srgbClr val="FFFF00"/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scene3d>
            <a:camera prst="orthographicFront"/>
            <a:lightRig rig="fla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79"/>
          <a:stretch/>
        </p:blipFill>
        <p:spPr>
          <a:xfrm>
            <a:off x="0" y="3514375"/>
            <a:ext cx="12192000" cy="3369025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5959125"/>
            <a:ext cx="2743200" cy="365125"/>
          </a:xfrm>
        </p:spPr>
        <p:txBody>
          <a:bodyPr/>
          <a:lstStyle/>
          <a:p>
            <a:fld id="{E7D7D54E-1E5D-4882-AD4F-B9F9DE03CF56}" type="datetime1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4028" y="6184721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46240"/>
            <a:ext cx="12268200" cy="690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8911" y="1279361"/>
            <a:ext cx="3646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2012" y="4735644"/>
            <a:ext cx="3352800" cy="1846859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399393" y="1051142"/>
            <a:ext cx="5619901" cy="477751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accent4">
                <a:lumMod val="20000"/>
                <a:lumOff val="8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602044" y="4900829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5701918" y="2520099"/>
            <a:ext cx="5619901" cy="477751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4287807" y="6549844"/>
            <a:ext cx="3396502" cy="2023502"/>
            <a:chOff x="15135857" y="6116189"/>
            <a:chExt cx="3396502" cy="1966255"/>
          </a:xfrm>
        </p:grpSpPr>
        <p:grpSp>
          <p:nvGrpSpPr>
            <p:cNvPr id="12" name="Group 11"/>
            <p:cNvGrpSpPr/>
            <p:nvPr/>
          </p:nvGrpSpPr>
          <p:grpSpPr>
            <a:xfrm>
              <a:off x="15135857" y="6490372"/>
              <a:ext cx="3396502" cy="1592072"/>
              <a:chOff x="15135857" y="6490372"/>
              <a:chExt cx="3396502" cy="15920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135857" y="6490372"/>
                <a:ext cx="1752600" cy="15696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স্বা</a:t>
                </a:r>
                <a:endParaRPr lang="en-US" sz="9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200415" y="6512784"/>
                <a:ext cx="1768288" cy="15696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96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  </a:t>
                </a:r>
                <a:endParaRPr lang="en-US" sz="96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084559" y="6512784"/>
                <a:ext cx="1447800" cy="15696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9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ত </a:t>
                </a:r>
                <a:endParaRPr lang="en-US" sz="9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 flipH="1">
              <a:off x="16818465" y="6116189"/>
              <a:ext cx="110593" cy="396594"/>
            </a:xfrm>
            <a:custGeom>
              <a:avLst/>
              <a:gdLst>
                <a:gd name="connsiteX0" fmla="*/ 10305 w 272872"/>
                <a:gd name="connsiteY0" fmla="*/ 2278759 h 2772069"/>
                <a:gd name="connsiteX1" fmla="*/ 75619 w 272872"/>
                <a:gd name="connsiteY1" fmla="*/ 711216 h 2772069"/>
                <a:gd name="connsiteX2" fmla="*/ 42962 w 272872"/>
                <a:gd name="connsiteY2" fmla="*/ 2507359 h 2772069"/>
                <a:gd name="connsiteX3" fmla="*/ 10305 w 272872"/>
                <a:gd name="connsiteY3" fmla="*/ 2507359 h 2772069"/>
                <a:gd name="connsiteX4" fmla="*/ 238905 w 272872"/>
                <a:gd name="connsiteY4" fmla="*/ 90730 h 2772069"/>
                <a:gd name="connsiteX5" fmla="*/ 140933 w 272872"/>
                <a:gd name="connsiteY5" fmla="*/ 515273 h 2772069"/>
                <a:gd name="connsiteX6" fmla="*/ 271562 w 272872"/>
                <a:gd name="connsiteY6" fmla="*/ 547930 h 2772069"/>
                <a:gd name="connsiteX7" fmla="*/ 42962 w 272872"/>
                <a:gd name="connsiteY7" fmla="*/ 254016 h 2772069"/>
                <a:gd name="connsiteX8" fmla="*/ 238905 w 272872"/>
                <a:gd name="connsiteY8" fmla="*/ 90730 h 277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872" h="2772069">
                  <a:moveTo>
                    <a:pt x="10305" y="2278759"/>
                  </a:moveTo>
                  <a:cubicBezTo>
                    <a:pt x="40240" y="1475937"/>
                    <a:pt x="70176" y="673116"/>
                    <a:pt x="75619" y="711216"/>
                  </a:cubicBezTo>
                  <a:cubicBezTo>
                    <a:pt x="81062" y="749316"/>
                    <a:pt x="53848" y="2208002"/>
                    <a:pt x="42962" y="2507359"/>
                  </a:cubicBezTo>
                  <a:cubicBezTo>
                    <a:pt x="32076" y="2806716"/>
                    <a:pt x="-22352" y="2910130"/>
                    <a:pt x="10305" y="2507359"/>
                  </a:cubicBezTo>
                  <a:cubicBezTo>
                    <a:pt x="42962" y="2104588"/>
                    <a:pt x="217134" y="422744"/>
                    <a:pt x="238905" y="90730"/>
                  </a:cubicBezTo>
                  <a:cubicBezTo>
                    <a:pt x="260676" y="-241284"/>
                    <a:pt x="135490" y="439073"/>
                    <a:pt x="140933" y="515273"/>
                  </a:cubicBezTo>
                  <a:cubicBezTo>
                    <a:pt x="146376" y="591473"/>
                    <a:pt x="287891" y="591473"/>
                    <a:pt x="271562" y="547930"/>
                  </a:cubicBezTo>
                  <a:cubicBezTo>
                    <a:pt x="255233" y="504387"/>
                    <a:pt x="48405" y="330216"/>
                    <a:pt x="42962" y="254016"/>
                  </a:cubicBezTo>
                  <a:cubicBezTo>
                    <a:pt x="37519" y="177816"/>
                    <a:pt x="138212" y="134273"/>
                    <a:pt x="238905" y="907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22" name="Frame 21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3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39121 L 5E-6 -1.48148E-6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5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19532 -0.08102 L 0.30013 -0.20486 L 0.41966 -0.28588 L 0.50117 -0.35718 L 0.60039 -0.46667 L 0.69948 -0.54769 L 0.87448 -0.55231 " pathEditMode="relative" rAng="0" ptsTypes="AAAAAAAA">
                                      <p:cBhvr>
                                        <p:cTn id="18" dur="8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24" y="-276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20521 -0.08102 L 0.31497 -0.20486 L 0.4405 -0.28588 L 0.52591 -0.35718 L 0.63008 -0.46667 L 0.73411 -0.54769 L 0.91797 -0.55232 " pathEditMode="relative" rAng="0" ptsTypes="AAAAAAAA">
                                      <p:cBhvr>
                                        <p:cTn id="20" dur="8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98" y="-276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2" dur="2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" grpId="0" animBg="1"/>
      <p:bldP spid="7" grpId="0" animBg="1"/>
      <p:bldP spid="8" grpId="0"/>
      <p:bldP spid="16" grpId="0" animBg="1"/>
      <p:bldP spid="16" grpId="1" animBg="1"/>
      <p:bldP spid="16" grpId="2" animBg="1"/>
      <p:bldP spid="18" grpId="0" animBg="1"/>
      <p:bldP spid="18" grpId="1" animBg="1"/>
      <p:bldP spid="19" grpId="0" animBg="1"/>
      <p:bldP spid="19" grpId="1" animBg="1"/>
      <p:bldP spid="1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2000">
              <a:schemeClr val="bg1"/>
            </a:gs>
            <a:gs pos="100000">
              <a:srgbClr val="D0D0D0"/>
            </a:gs>
            <a:gs pos="68000">
              <a:srgbClr val="F5F5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144560"/>
            <a:ext cx="9890039" cy="834308"/>
          </a:xfrm>
          <a:prstGeom prst="rect">
            <a:avLst/>
          </a:prstGeom>
          <a:blipFill dpi="0" rotWithShape="1">
            <a:blip r:embed="rId3">
              <a:alphaModFix amt="86000"/>
              <a:lum bright="70000" contrast="-70000"/>
            </a:blip>
            <a:srcRect/>
            <a:tile tx="0" ty="-774700" sx="73000" sy="100000" flip="x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4574" y="2347080"/>
            <a:ext cx="176062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bn-BD" dirty="0" smtClean="0"/>
              <a:t>কাঠের মেঝে 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33" name="Frame 32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239907" y="419915"/>
            <a:ext cx="3733800" cy="685800"/>
          </a:xfrm>
          <a:prstGeom prst="roundRect">
            <a:avLst>
              <a:gd name="adj" fmla="val 50000"/>
            </a:avLst>
          </a:prstGeom>
          <a:solidFill>
            <a:srgbClr val="BA0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 গতি 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13" y="1309689"/>
            <a:ext cx="1690523" cy="1524000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 rot="21596041">
            <a:off x="3104956" y="1383099"/>
            <a:ext cx="1981200" cy="1572060"/>
          </a:xfrm>
          <a:prstGeom prst="cube">
            <a:avLst/>
          </a:prstGeom>
          <a:gradFill flip="none" rotWithShape="1">
            <a:gsLst>
              <a:gs pos="98000">
                <a:srgbClr val="DAC37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3112119" y="1389666"/>
            <a:ext cx="1981200" cy="1572060"/>
          </a:xfrm>
          <a:prstGeom prst="cube">
            <a:avLst/>
          </a:prstGeom>
          <a:noFill/>
          <a:ln w="38100"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0091" y="2943838"/>
            <a:ext cx="4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49838" y="2953943"/>
            <a:ext cx="4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C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91230" y="2914478"/>
            <a:ext cx="4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B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9067800" y="2874383"/>
            <a:ext cx="42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D</a:t>
            </a:r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515508" y="3888162"/>
            <a:ext cx="7014588" cy="685800"/>
          </a:xfrm>
          <a:prstGeom prst="roundRect">
            <a:avLst>
              <a:gd name="adj" fmla="val 50000"/>
            </a:avLst>
          </a:prstGeom>
          <a:solidFill>
            <a:srgbClr val="FDD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পেলাম?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63360" y="3877310"/>
            <a:ext cx="7014588" cy="685800"/>
          </a:xfrm>
          <a:prstGeom prst="roundRect">
            <a:avLst>
              <a:gd name="adj" fmla="val 50000"/>
            </a:avLst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4701" y="3865963"/>
            <a:ext cx="7014588" cy="685800"/>
          </a:xfrm>
          <a:prstGeom prst="roundRect">
            <a:avLst>
              <a:gd name="adj" fmla="val 50000"/>
            </a:avLst>
          </a:prstGeom>
          <a:solidFill>
            <a:srgbClr val="FDD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বাক্স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মেঝের কোন বিন্দুতে অবস্থান করছে?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7202" y="3896577"/>
            <a:ext cx="7014588" cy="685800"/>
          </a:xfrm>
          <a:prstGeom prst="roundRect">
            <a:avLst>
              <a:gd name="adj" fmla="val 50000"/>
            </a:avLst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1241" y="3814463"/>
            <a:ext cx="7014588" cy="978910"/>
          </a:xfrm>
          <a:prstGeom prst="roundRect">
            <a:avLst>
              <a:gd name="adj" fmla="val 50000"/>
            </a:avLst>
          </a:prstGeom>
          <a:solidFill>
            <a:srgbClr val="FDD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ধাক্কা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বাক্সটি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50281" y="3873671"/>
            <a:ext cx="7014588" cy="685800"/>
          </a:xfrm>
          <a:prstGeom prst="roundRect">
            <a:avLst>
              <a:gd name="adj" fmla="val 50000"/>
            </a:avLst>
          </a:prstGeom>
          <a:solidFill>
            <a:srgbClr val="FD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ও  D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88706" y="3487489"/>
            <a:ext cx="7014588" cy="24215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352">
                <a:srgbClr val="E2EFD9"/>
              </a:gs>
              <a:gs pos="8000">
                <a:srgbClr val="E1EDD9"/>
              </a:gs>
              <a:gs pos="92000">
                <a:schemeClr val="accent6">
                  <a:lumMod val="20000"/>
                  <a:lumOff val="80000"/>
                </a:schemeClr>
              </a:gs>
              <a:gs pos="671">
                <a:schemeClr val="bg1">
                  <a:lumMod val="85000"/>
                </a:schemeClr>
              </a:gs>
              <a:gs pos="98658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 গতি হলো সে গতি, যেখানে কোনো বস্তু এমনভাবে চলে যে এর সকল কনা বা বিন্দু একই সময়ে একই দিকে সমান দুরত্ব অতিক্রম করে।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91874" y="3824568"/>
            <a:ext cx="7014588" cy="96078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একই সময়ে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গতিকে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109652" y="1776654"/>
            <a:ext cx="1595948" cy="367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63" presetClass="path" presetSubtype="0" accel="50000" decel="50000" fill="hold" grpId="1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5E-6 -3.7037E-6 L 0.38008 -0.0081 " pathEditMode="relative" rAng="0" ptsTypes="AA">
                                          <p:cBhvr>
                                            <p:cTn id="8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997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125E-6 -3.33333E-6 L 0.37226 -0.0037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07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9" grpId="1" animBg="1"/>
          <p:bldP spid="14" grpId="0" animBg="1"/>
          <p:bldP spid="12" grpId="0"/>
          <p:bldP spid="17" grpId="0"/>
          <p:bldP spid="18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9" grpId="0" animBg="1"/>
          <p:bldP spid="31" grpId="0" animBg="1"/>
          <p:bldP spid="3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63" presetClass="path" presetSubtype="0" accel="50000" decel="50000" fill="hold" grpId="1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5E-6 -3.7037E-6 L 0.38008 -0.0081 " pathEditMode="relative" rAng="0" ptsTypes="AA">
                                          <p:cBhvr>
                                            <p:cTn id="8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997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125E-6 -3.33333E-6 L 0.37226 -0.0037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07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9" grpId="1" animBg="1"/>
          <p:bldP spid="14" grpId="0" animBg="1"/>
          <p:bldP spid="12" grpId="0"/>
          <p:bldP spid="17" grpId="0"/>
          <p:bldP spid="18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9" grpId="0" animBg="1"/>
          <p:bldP spid="31" grpId="0" animBg="1"/>
          <p:bldP spid="31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5" y="1020396"/>
            <a:ext cx="2485090" cy="186381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76ED-F200-41E4-A753-6A8B4295AA25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41" name="Frame 40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ame 4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389120" y="381000"/>
            <a:ext cx="3733800" cy="685800"/>
          </a:xfrm>
          <a:prstGeom prst="roundRect">
            <a:avLst>
              <a:gd name="adj" fmla="val 50000"/>
            </a:avLst>
          </a:prstGeom>
          <a:solidFill>
            <a:srgbClr val="BA0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 গতি 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696796"/>
            <a:ext cx="510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81400" y="3462458"/>
            <a:ext cx="5760720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 পথে হাঁটা কোন ধরনের গতি?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21717" y="3447875"/>
            <a:ext cx="5760720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গতি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1760" y="3408467"/>
            <a:ext cx="7620000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 বাঁকা পথে চলার গতিকে কী গতি বলে? 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28091" y="3420696"/>
            <a:ext cx="5760720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 গতি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781800" y="2026824"/>
            <a:ext cx="4785360" cy="857390"/>
          </a:xfrm>
          <a:custGeom>
            <a:avLst/>
            <a:gdLst>
              <a:gd name="connsiteX0" fmla="*/ 0 w 4434840"/>
              <a:gd name="connsiteY0" fmla="*/ 579216 h 579216"/>
              <a:gd name="connsiteX1" fmla="*/ 472440 w 4434840"/>
              <a:gd name="connsiteY1" fmla="*/ 122016 h 579216"/>
              <a:gd name="connsiteX2" fmla="*/ 1143000 w 4434840"/>
              <a:gd name="connsiteY2" fmla="*/ 518256 h 579216"/>
              <a:gd name="connsiteX3" fmla="*/ 1828800 w 4434840"/>
              <a:gd name="connsiteY3" fmla="*/ 182976 h 579216"/>
              <a:gd name="connsiteX4" fmla="*/ 2575560 w 4434840"/>
              <a:gd name="connsiteY4" fmla="*/ 548736 h 579216"/>
              <a:gd name="connsiteX5" fmla="*/ 3032760 w 4434840"/>
              <a:gd name="connsiteY5" fmla="*/ 96 h 579216"/>
              <a:gd name="connsiteX6" fmla="*/ 4053840 w 4434840"/>
              <a:gd name="connsiteY6" fmla="*/ 503016 h 579216"/>
              <a:gd name="connsiteX7" fmla="*/ 4434840 w 4434840"/>
              <a:gd name="connsiteY7" fmla="*/ 381096 h 57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40" h="579216">
                <a:moveTo>
                  <a:pt x="0" y="579216"/>
                </a:moveTo>
                <a:cubicBezTo>
                  <a:pt x="140970" y="355696"/>
                  <a:pt x="281940" y="132176"/>
                  <a:pt x="472440" y="122016"/>
                </a:cubicBezTo>
                <a:cubicBezTo>
                  <a:pt x="662940" y="111856"/>
                  <a:pt x="916940" y="508096"/>
                  <a:pt x="1143000" y="518256"/>
                </a:cubicBezTo>
                <a:cubicBezTo>
                  <a:pt x="1369060" y="528416"/>
                  <a:pt x="1590040" y="177896"/>
                  <a:pt x="1828800" y="182976"/>
                </a:cubicBezTo>
                <a:cubicBezTo>
                  <a:pt x="2067560" y="188056"/>
                  <a:pt x="2374900" y="579216"/>
                  <a:pt x="2575560" y="548736"/>
                </a:cubicBezTo>
                <a:cubicBezTo>
                  <a:pt x="2776220" y="518256"/>
                  <a:pt x="2786380" y="7716"/>
                  <a:pt x="3032760" y="96"/>
                </a:cubicBezTo>
                <a:cubicBezTo>
                  <a:pt x="3279140" y="-7524"/>
                  <a:pt x="3820160" y="439516"/>
                  <a:pt x="4053840" y="503016"/>
                </a:cubicBezTo>
                <a:cubicBezTo>
                  <a:pt x="4287520" y="566516"/>
                  <a:pt x="4361180" y="473806"/>
                  <a:pt x="4434840" y="38109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2407491"/>
            <a:ext cx="457200" cy="410796"/>
          </a:xfrm>
          <a:prstGeom prst="ellipse">
            <a:avLst/>
          </a:prstGeom>
          <a:solidFill>
            <a:srgbClr val="F43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59642" y="2651674"/>
            <a:ext cx="3013087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গতি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09360" y="2668676"/>
            <a:ext cx="3032760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 গতি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57700" y="1142737"/>
            <a:ext cx="3534769" cy="1569485"/>
            <a:chOff x="2552132" y="2224597"/>
            <a:chExt cx="3534769" cy="1569485"/>
          </a:xfrm>
        </p:grpSpPr>
        <p:sp>
          <p:nvSpPr>
            <p:cNvPr id="23" name="Down Arrow 22"/>
            <p:cNvSpPr/>
            <p:nvPr/>
          </p:nvSpPr>
          <p:spPr>
            <a:xfrm>
              <a:off x="2552132" y="2893329"/>
              <a:ext cx="409432" cy="873457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5677469" y="2920625"/>
              <a:ext cx="409432" cy="873457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107977" y="2224597"/>
              <a:ext cx="409432" cy="53226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evron 25"/>
            <p:cNvSpPr/>
            <p:nvPr/>
          </p:nvSpPr>
          <p:spPr>
            <a:xfrm>
              <a:off x="2647665" y="2743204"/>
              <a:ext cx="3343702" cy="245661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550642" y="1291435"/>
            <a:ext cx="3915543" cy="685800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 গতি কত প্রকার?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16335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22222E-6 L 0.25 -2.22222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3.7037E-7 L 0.00872 -0.00671 L 0.01992 -0.02431 L 0.02994 -0.03102 L 0.03737 -0.03565 L 0.04622 -0.02222 L 0.05612 0.00231 L 0.07617 0.03333 L 0.09622 0.04907 L 0.10989 0.03565 L 0.12239 0.01782 L 0.14362 -0.01991 L 0.15494 -0.01783 L 0.16497 -0.01111 L 0.17864 0.0044 L 0.19609 0.03565 L 0.21744 0.05579 L 0.22734 0.04676 L 0.23489 0.01111 L 0.24987 -0.05556 L 0.25859 -0.06435 L 0.27369 -0.05556 L 0.35494 0.04907 L 0.36237 0.04907 L 0.37239 0.04236 L 0.37994 0.03796 " pathEditMode="relative" ptsTypes="AAAAAAAAAAAAAAAAAAAAAAAAAA">
                                          <p:cBhvr>
                                            <p:cTn id="3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3" fill="hold" grpId="0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xit" presetSubtype="544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53" presetClass="exit" presetSubtype="54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53" presetClass="exit" presetSubtype="54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53" presetClass="exit" presetSubtype="54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53" presetClass="exit" presetSubtype="54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53" presetClass="exit" presetSubtype="54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1" grpId="0" animBg="1"/>
          <p:bldP spid="12" grpId="0" animBg="1"/>
          <p:bldP spid="12" grpId="1" animBg="1"/>
          <p:bldP spid="20" grpId="0" animBg="1"/>
          <p:bldP spid="21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22222E-6 L 0.25 -2.22222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0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3.7037E-7 L 0.00872 -0.00671 L 0.01992 -0.02431 L 0.02994 -0.03102 L 0.03737 -0.03565 L 0.04622 -0.02222 L 0.05612 0.00231 L 0.07617 0.03333 L 0.09622 0.04907 L 0.10989 0.03565 L 0.12239 0.01782 L 0.14362 -0.01991 L 0.15494 -0.01783 L 0.16497 -0.01111 L 0.17864 0.0044 L 0.19609 0.03565 L 0.21744 0.05579 L 0.22734 0.04676 L 0.23489 0.01111 L 0.24987 -0.05556 L 0.25859 -0.06435 L 0.27369 -0.05556 L 0.35494 0.04907 L 0.36237 0.04907 L 0.37239 0.04236 L 0.37994 0.03796 " pathEditMode="relative" ptsTypes="AAAAAAAAAAAAAAAAAAAAAAAAAA">
                                          <p:cBhvr>
                                            <p:cTn id="3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xit" presetSubtype="544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53" presetClass="exit" presetSubtype="54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53" presetClass="exit" presetSubtype="54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53" presetClass="exit" presetSubtype="54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53" presetClass="exit" presetSubtype="54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53" presetClass="exit" presetSubtype="54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1" grpId="0" animBg="1"/>
          <p:bldP spid="12" grpId="0" animBg="1"/>
          <p:bldP spid="12" grpId="1" animBg="1"/>
          <p:bldP spid="20" grpId="0" animBg="1"/>
          <p:bldP spid="21" grpId="0" animBg="1"/>
          <p:bldP spid="2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0755" y="3283878"/>
            <a:ext cx="7468742" cy="2923252"/>
          </a:xfrm>
          <a:prstGeom prst="roundRect">
            <a:avLst>
              <a:gd name="adj" fmla="val 206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দেখ, এখানে ঘূর্ণায়মান বৈদ্যুতিক পাখার ব্লেডের ঘূর্ণনের ফলে ক বিন্দু র্ক বিন্দুতে, খ বিন্দু র্খ বিন্দুতে এবং গ বিন্দু র্গ বিন্দুতে স্থানান্তরিত হয়েছে। অর্থাৎ পাখার সকল বিন্দু একই পথে চলেনি কিন্তু প্রতিটি বিন্দু পাখার কেন্দ্রের চারদিকে ভিন্ন ভিন্ন ব্যাসার্ধের বৃত্তাকার পথে চলেছে। এটি ঘূর্ণন গতির উদাহরন।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93" y="3483862"/>
            <a:ext cx="2966799" cy="245973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13" y="667868"/>
            <a:ext cx="2358447" cy="23106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56617" y="1125068"/>
            <a:ext cx="3657600" cy="16716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436D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76ED-F200-41E4-A753-6A8B4295AA25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41" name="Frame 40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ame 4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92808" y="523610"/>
            <a:ext cx="3733800" cy="685800"/>
          </a:xfrm>
          <a:prstGeom prst="roundRect">
            <a:avLst>
              <a:gd name="adj" fmla="val 50000"/>
            </a:avLst>
          </a:prstGeom>
          <a:solidFill>
            <a:srgbClr val="FCC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ঘূর্ণন গতি 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97" y="667868"/>
            <a:ext cx="3074175" cy="22178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17448" y="2576666"/>
            <a:ext cx="5188423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দুইটির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কেমন?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28912" y="850391"/>
            <a:ext cx="42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2840" y="954641"/>
            <a:ext cx="42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9143" y="2837062"/>
            <a:ext cx="42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15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461">
              <a:srgbClr val="F7FAFD"/>
            </a:gs>
            <a:gs pos="6711">
              <a:srgbClr val="FDD3F5"/>
            </a:gs>
            <a:gs pos="6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76ED-F200-41E4-A753-6A8B4295AA25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32" name="Frame 31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981742" y="1517918"/>
            <a:ext cx="3716215" cy="678267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24505" y="1476000"/>
            <a:ext cx="279606" cy="758454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9687" y="2971800"/>
            <a:ext cx="620253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8569" y="2690999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2616601" cy="17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6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533400"/>
            <a:ext cx="5562600" cy="32990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76ED-F200-41E4-A753-6A8B4295AA25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41" name="Frame 40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ame 4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" y="3276600"/>
            <a:ext cx="11087100" cy="4664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31844" y="3929441"/>
            <a:ext cx="8233012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দৃশ্যটি পর্যবেক্ষন করে বলো এটি কোন ধরনের গতি ?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09900" y="400019"/>
            <a:ext cx="5143500" cy="685800"/>
          </a:xfrm>
          <a:prstGeom prst="roundRect">
            <a:avLst>
              <a:gd name="adj" fmla="val 50000"/>
            </a:avLst>
          </a:prstGeom>
          <a:solidFill>
            <a:srgbClr val="BA0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ঘূর্ণন চলন বা জটিল গতি 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1037" y="3940152"/>
            <a:ext cx="8233012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গতির ঘূর্ণন ও চলন দুইটি দিকই আছে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4082" y="3940152"/>
            <a:ext cx="5505450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গতির আরও দুইটি নাম বলো?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42651" y="4006843"/>
            <a:ext cx="8233012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 যাওয়া বলের গতি, ড্রিল মেশিনের গতি।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54000" decel="3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96296E-6 L -0.85313 0.00393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656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16" grpId="2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54000" decel="3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96296E-6 L -0.85313 0.00393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656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16" grpId="2" animBg="1"/>
          <p:bldP spid="1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1/3/2021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14" name="Frame 13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239907" y="381000"/>
            <a:ext cx="3733800" cy="685800"/>
          </a:xfrm>
          <a:prstGeom prst="roundRect">
            <a:avLst>
              <a:gd name="adj" fmla="val 50000"/>
            </a:avLst>
          </a:prstGeom>
          <a:solidFill>
            <a:srgbClr val="BA0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গতি 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219200"/>
            <a:ext cx="2933700" cy="293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254" y="3705135"/>
            <a:ext cx="7947105" cy="1200329"/>
          </a:xfrm>
          <a:prstGeom prst="rect">
            <a:avLst/>
          </a:prstGeom>
          <a:ln w="38100">
            <a:solidFill>
              <a:srgbClr val="BA0A98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কোনো গতিশীল বস্তু যদি একই পথ বারবার অতিক্রম করে তাহলে সে গতিকে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46" y="1321698"/>
            <a:ext cx="3342786" cy="19721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79494" y="3834381"/>
            <a:ext cx="8233012" cy="63703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 দৌড় ও ফেনের গতি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গতির উদাহরন ?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7" y="1216056"/>
            <a:ext cx="37338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1979494" y="3807681"/>
            <a:ext cx="8233012" cy="92173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গতির উদাহরন, কারন কেন্দ্র বিন্দুর চারদিকে গতির পুনরাবৃত্তি ঘটছে।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52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xit" presetSubtype="544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 animBg="1"/>
          <p:bldP spid="3" grpId="0" animBg="1"/>
          <p:bldP spid="3" grpId="1" animBg="1"/>
          <p:bldP spid="10" grpId="1" animBg="1"/>
          <p:bldP spid="10" grpId="2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52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xit" presetSubtype="544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 animBg="1"/>
          <p:bldP spid="3" grpId="0" animBg="1"/>
          <p:bldP spid="3" grpId="1" animBg="1"/>
          <p:bldP spid="10" grpId="1" animBg="1"/>
          <p:bldP spid="10" grpId="2" animBg="1"/>
          <p:bldP spid="1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E9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76ED-F200-41E4-A753-6A8B4295AA25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18" name="Frame 17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796497" y="3349997"/>
            <a:ext cx="8218793" cy="12238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43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দোলন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 হলো সে গতি, যেখানে কোনো বস্তু একটি অবস্থানের অগ্রপশ্চাৎ চলে বা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গতিশীল।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77936" y="590166"/>
            <a:ext cx="384048" cy="2201111"/>
            <a:chOff x="4073652" y="588863"/>
            <a:chExt cx="384048" cy="4160114"/>
          </a:xfrm>
        </p:grpSpPr>
        <p:grpSp>
          <p:nvGrpSpPr>
            <p:cNvPr id="22" name="Group 21"/>
            <p:cNvGrpSpPr/>
            <p:nvPr/>
          </p:nvGrpSpPr>
          <p:grpSpPr>
            <a:xfrm>
              <a:off x="4076700" y="2555662"/>
              <a:ext cx="381000" cy="2193315"/>
              <a:chOff x="4076700" y="2555662"/>
              <a:chExt cx="381000" cy="219331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076700" y="4260653"/>
                <a:ext cx="381000" cy="4883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267200" y="2555662"/>
                <a:ext cx="0" cy="182880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V="1">
              <a:off x="4073652" y="588863"/>
              <a:ext cx="384048" cy="2084832"/>
              <a:chOff x="4109314" y="2555662"/>
              <a:chExt cx="384048" cy="2085991"/>
            </a:xfrm>
            <a:solidFill>
              <a:schemeClr val="bg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4109314" y="4260653"/>
                <a:ext cx="384048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267200" y="2555662"/>
                <a:ext cx="0" cy="1828800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31"/>
          <p:cNvSpPr/>
          <p:nvPr/>
        </p:nvSpPr>
        <p:spPr>
          <a:xfrm>
            <a:off x="3451689" y="1468804"/>
            <a:ext cx="1732858" cy="23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6503" y="1487849"/>
            <a:ext cx="146914" cy="19960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89819" y="3353141"/>
            <a:ext cx="4724400" cy="524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5C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কী বুঝতে পারলাম 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WateryGrayHalcyon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212" y="1518561"/>
            <a:ext cx="1752600" cy="127271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323954" y="1483767"/>
            <a:ext cx="1732858" cy="23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18088" y="1511148"/>
            <a:ext cx="146914" cy="19960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129998" y="3349997"/>
            <a:ext cx="5551793" cy="524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5C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সূতায় আঁটকানো বলটি বার বার দোলছে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19191" y="3349997"/>
            <a:ext cx="5447153" cy="5245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5C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বলো এটি কোন প্রকারের গতি?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43694" y="496021"/>
            <a:ext cx="4724400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43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 বা স্পন্দন গতি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8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4" grpId="0" animBg="1"/>
          <p:bldP spid="34" grpId="1" animBg="1"/>
          <p:bldP spid="38" grpId="0" animBg="1"/>
          <p:bldP spid="38" grpId="1" animBg="1"/>
          <p:bldP spid="39" grpId="0" animBg="1"/>
          <p:bldP spid="39" grpId="1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52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4" grpId="0" animBg="1"/>
          <p:bldP spid="34" grpId="1" animBg="1"/>
          <p:bldP spid="38" grpId="0" animBg="1"/>
          <p:bldP spid="38" grpId="1" animBg="1"/>
          <p:bldP spid="39" grpId="0" animBg="1"/>
          <p:bldP spid="39" grpId="1" animBg="1"/>
          <p:bldP spid="40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7" y="1311105"/>
            <a:ext cx="2128014" cy="19867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35587" y="833009"/>
            <a:ext cx="3716215" cy="122666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80000">
                <a:srgbClr val="FEF9FE">
                  <a:alpha val="38000"/>
                </a:srgbClr>
              </a:gs>
              <a:gs pos="55000">
                <a:schemeClr val="bg1"/>
              </a:gs>
              <a:gs pos="5000">
                <a:srgbClr val="FBE6F9"/>
              </a:gs>
              <a:gs pos="100000">
                <a:srgbClr val="F8D2F4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0447" y="818531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6356" y="4579735"/>
            <a:ext cx="8240902" cy="584775"/>
          </a:xfrm>
          <a:prstGeom prst="rect">
            <a:avLst/>
          </a:prstGeom>
          <a:solidFill>
            <a:srgbClr val="FDF1E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চিত্র দুইটির গতি কেমন? তোমার উত্তরের পক্ষে যুক্তি দাও। 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4007" y="2920562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12" name="Frame 11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8" y="3546160"/>
            <a:ext cx="990600" cy="4953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21607" y="4041460"/>
            <a:ext cx="4114799" cy="24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78" y="2986392"/>
            <a:ext cx="1548555" cy="1548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820" y="5561026"/>
            <a:ext cx="12801600" cy="12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2.22222E-6 L -0.12618 -0.07569 L -0.16485 -0.18287 L -0.29154 -0.17754 " pathEditMode="relative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25 -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8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1/3/2021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03" y="2151526"/>
            <a:ext cx="3917575" cy="11636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5780" y="166353"/>
            <a:ext cx="3717710" cy="70788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110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1104B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24" y="1539879"/>
            <a:ext cx="8005482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টেবিলের ড্রয়ারের গতি কোন ধরনের  গতি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180" y="2198077"/>
            <a:ext cx="3119717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 গতি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813" y="2183936"/>
            <a:ext cx="3172788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চলন গতি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181" y="2733338"/>
            <a:ext cx="3119717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গতি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812" y="2752774"/>
            <a:ext cx="3172789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687697"/>
            <a:ext cx="8587294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 গতি কত প্রকার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616" y="4627609"/>
            <a:ext cx="3792071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695" y="4632599"/>
            <a:ext cx="3090182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প্রকার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686" y="5203250"/>
            <a:ext cx="3810001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8272" y="5192854"/>
            <a:ext cx="3090182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প্রকার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04" y="2166128"/>
            <a:ext cx="3850459" cy="1110338"/>
          </a:xfrm>
          <a:prstGeom prst="rect">
            <a:avLst/>
          </a:prstGeom>
          <a:noFill/>
        </p:spPr>
      </p:pic>
      <p:sp>
        <p:nvSpPr>
          <p:cNvPr id="16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1/3/2021</a:t>
            </a:fld>
            <a:endParaRPr lang="en-US"/>
          </a:p>
        </p:txBody>
      </p:sp>
      <p:sp>
        <p:nvSpPr>
          <p:cNvPr id="1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136915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০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flipV="1">
            <a:off x="4538672" y="655304"/>
            <a:ext cx="7521247" cy="337252"/>
            <a:chOff x="4315577" y="779572"/>
            <a:chExt cx="3216225" cy="469877"/>
          </a:xfrm>
        </p:grpSpPr>
        <p:grpSp>
          <p:nvGrpSpPr>
            <p:cNvPr id="22" name="Group 21"/>
            <p:cNvGrpSpPr/>
            <p:nvPr/>
          </p:nvGrpSpPr>
          <p:grpSpPr>
            <a:xfrm>
              <a:off x="4315577" y="779572"/>
              <a:ext cx="3194334" cy="365897"/>
              <a:chOff x="4338320" y="934239"/>
              <a:chExt cx="3194334" cy="365897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337468" y="883552"/>
              <a:ext cx="3194334" cy="365897"/>
              <a:chOff x="4338320" y="934239"/>
              <a:chExt cx="3194334" cy="365897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5400000" flipV="1">
            <a:off x="8355360" y="3055053"/>
            <a:ext cx="6114651" cy="337252"/>
            <a:chOff x="4315577" y="779572"/>
            <a:chExt cx="3216225" cy="469877"/>
          </a:xfrm>
        </p:grpSpPr>
        <p:grpSp>
          <p:nvGrpSpPr>
            <p:cNvPr id="29" name="Group 28"/>
            <p:cNvGrpSpPr/>
            <p:nvPr/>
          </p:nvGrpSpPr>
          <p:grpSpPr>
            <a:xfrm>
              <a:off x="4315577" y="779572"/>
              <a:ext cx="3194334" cy="365897"/>
              <a:chOff x="4338320" y="934239"/>
              <a:chExt cx="3194334" cy="365897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37468" y="883552"/>
              <a:ext cx="3194334" cy="365897"/>
              <a:chOff x="4338320" y="934239"/>
              <a:chExt cx="3194334" cy="365897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 rot="20457263">
            <a:off x="691310" y="1038093"/>
            <a:ext cx="3342640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জানতে অফশনের ঘরে ক্লিক করুন। </a:t>
            </a:r>
            <a:endParaRPr lang="en-US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504449" y="581276"/>
            <a:ext cx="548640" cy="4572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40" name="Frame 39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7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8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1/3/2021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03" y="2151526"/>
            <a:ext cx="3917575" cy="11636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5780" y="166353"/>
            <a:ext cx="3717710" cy="70788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110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1104B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610" y="1446099"/>
            <a:ext cx="9291570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স্কুলের খেলার মাঠে পাক দৌড় প্রতিযোগীতা কোন গতির উদাহরন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180" y="2198077"/>
            <a:ext cx="3119717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রৈখিক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8714" y="2741160"/>
            <a:ext cx="3172788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 বৃত্ত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181" y="2733338"/>
            <a:ext cx="3119717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ঘূর্ণন গতি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8713" y="2194905"/>
            <a:ext cx="3172789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 গতি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180" y="3659669"/>
            <a:ext cx="7022229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ঘূর্ণন চলনের উদাহরন?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108" y="5216856"/>
            <a:ext cx="3792071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সিলিং ফেন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694" y="4632599"/>
            <a:ext cx="4568633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ঘঁড়ির কাঁটার গতি।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178" y="4626971"/>
            <a:ext cx="3810001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 বাস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6704" y="5227000"/>
            <a:ext cx="4556773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খুঁটিকে কেন্দ্র করে ঘুরা।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04" y="2166128"/>
            <a:ext cx="3850459" cy="1110338"/>
          </a:xfrm>
          <a:prstGeom prst="rect">
            <a:avLst/>
          </a:prstGeom>
          <a:noFill/>
        </p:spPr>
      </p:pic>
      <p:sp>
        <p:nvSpPr>
          <p:cNvPr id="16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1/3/2021</a:t>
            </a:fld>
            <a:endParaRPr lang="en-US"/>
          </a:p>
        </p:txBody>
      </p:sp>
      <p:sp>
        <p:nvSpPr>
          <p:cNvPr id="1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136915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০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flipV="1">
            <a:off x="4538672" y="655304"/>
            <a:ext cx="7521247" cy="337252"/>
            <a:chOff x="4315577" y="779572"/>
            <a:chExt cx="3216225" cy="469877"/>
          </a:xfrm>
        </p:grpSpPr>
        <p:grpSp>
          <p:nvGrpSpPr>
            <p:cNvPr id="22" name="Group 21"/>
            <p:cNvGrpSpPr/>
            <p:nvPr/>
          </p:nvGrpSpPr>
          <p:grpSpPr>
            <a:xfrm>
              <a:off x="4315577" y="779572"/>
              <a:ext cx="3194334" cy="365897"/>
              <a:chOff x="4338320" y="934239"/>
              <a:chExt cx="3194334" cy="365897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337468" y="883552"/>
              <a:ext cx="3194334" cy="365897"/>
              <a:chOff x="4338320" y="934239"/>
              <a:chExt cx="3194334" cy="365897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5400000" flipV="1">
            <a:off x="8355360" y="3055053"/>
            <a:ext cx="6114651" cy="337252"/>
            <a:chOff x="4315577" y="779572"/>
            <a:chExt cx="3216225" cy="469877"/>
          </a:xfrm>
        </p:grpSpPr>
        <p:grpSp>
          <p:nvGrpSpPr>
            <p:cNvPr id="29" name="Group 28"/>
            <p:cNvGrpSpPr/>
            <p:nvPr/>
          </p:nvGrpSpPr>
          <p:grpSpPr>
            <a:xfrm>
              <a:off x="4315577" y="779572"/>
              <a:ext cx="3194334" cy="365897"/>
              <a:chOff x="4338320" y="934239"/>
              <a:chExt cx="3194334" cy="365897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337468" y="883552"/>
              <a:ext cx="3194334" cy="365897"/>
              <a:chOff x="4338320" y="934239"/>
              <a:chExt cx="3194334" cy="365897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 rot="20457263">
            <a:off x="691310" y="1038093"/>
            <a:ext cx="3342640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জানতে অফশনের ঘরে ক্লিক করুন। </a:t>
            </a:r>
            <a:endParaRPr lang="en-US" sz="2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504449" y="581276"/>
            <a:ext cx="548640" cy="45720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40" name="Frame 39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7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nut 22"/>
          <p:cNvSpPr/>
          <p:nvPr/>
        </p:nvSpPr>
        <p:spPr>
          <a:xfrm>
            <a:off x="3906175" y="1402171"/>
            <a:ext cx="457200" cy="457200"/>
          </a:xfrm>
          <a:prstGeom prst="donut">
            <a:avLst>
              <a:gd name="adj" fmla="val 1097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9294193" y="1386312"/>
            <a:ext cx="457200" cy="457200"/>
          </a:xfrm>
          <a:prstGeom prst="donut">
            <a:avLst>
              <a:gd name="adj" fmla="val 1097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90" y="1386069"/>
            <a:ext cx="1366491" cy="157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609036" y="3338971"/>
            <a:ext cx="4495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(গতি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নানান প্রকার গতি 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9141793" y="1233912"/>
            <a:ext cx="457200" cy="457200"/>
          </a:xfrm>
          <a:prstGeom prst="donut">
            <a:avLst>
              <a:gd name="adj" fmla="val 3743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7534144" y="1100563"/>
            <a:ext cx="1949875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142" r="19525" b="18572"/>
          <a:stretch/>
        </p:blipFill>
        <p:spPr>
          <a:xfrm>
            <a:off x="2537114" y="1458082"/>
            <a:ext cx="1371599" cy="141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nut 9"/>
          <p:cNvSpPr/>
          <p:nvPr/>
        </p:nvSpPr>
        <p:spPr>
          <a:xfrm>
            <a:off x="3753775" y="1249771"/>
            <a:ext cx="457200" cy="457200"/>
          </a:xfrm>
          <a:prstGeom prst="donut">
            <a:avLst>
              <a:gd name="adj" fmla="val 35279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2224689" y="1100629"/>
            <a:ext cx="2057401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87839" y="1848603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11639" y="1649108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1639" y="5400898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0239" y="2001003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64039" y="1801508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64039" y="5553298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35439" y="1654831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859239" y="1449613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59239" y="5201403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9542" y="606226"/>
            <a:ext cx="2933700" cy="5655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399" y="3219281"/>
            <a:ext cx="4746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3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31" name="Frame 30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3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/>
      <p:bldP spid="20" grpId="0" animBg="1"/>
      <p:bldP spid="20" grpId="1" animBg="1"/>
      <p:bldP spid="22" grpId="0" animBg="1"/>
      <p:bldP spid="10" grpId="0" animBg="1"/>
      <p:bldP spid="10" grpId="1" animBg="1"/>
      <p:bldP spid="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81000">
              <a:schemeClr val="accent1">
                <a:lumMod val="5000"/>
                <a:lumOff val="95000"/>
              </a:schemeClr>
            </a:gs>
            <a:gs pos="100000">
              <a:srgbClr val="FCC4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0972"/>
            <a:ext cx="990600" cy="1419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670191"/>
            <a:ext cx="623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142A-8F0A-4F04-9AE3-EA74522B0320}" type="datetime1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8" name="Frame 7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1F4F6"/>
            </a:gs>
            <a:gs pos="0">
              <a:schemeClr val="bg2">
                <a:lumMod val="90000"/>
              </a:schemeClr>
            </a:gs>
            <a:gs pos="81000">
              <a:schemeClr val="accent1">
                <a:lumMod val="5000"/>
                <a:lumOff val="95000"/>
              </a:schemeClr>
            </a:gs>
            <a:gs pos="100000">
              <a:srgbClr val="FCC4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163972" y="2121816"/>
            <a:ext cx="355847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7" name="Frame 6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Isosceles Triangle 3"/>
          <p:cNvSpPr/>
          <p:nvPr/>
        </p:nvSpPr>
        <p:spPr>
          <a:xfrm>
            <a:off x="3695307" y="325983"/>
            <a:ext cx="4495800" cy="1003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1329086"/>
            <a:ext cx="1295400" cy="80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3559" y="1329086"/>
            <a:ext cx="1295400" cy="80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007" y="2768147"/>
            <a:ext cx="3962400" cy="63697"/>
          </a:xfrm>
          <a:prstGeom prst="rect">
            <a:avLst/>
          </a:prstGeom>
          <a:solidFill>
            <a:srgbClr val="F43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5459" y="3073846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রহিম তার পড়ার টেবিলের উপরে একটি দেয়ালঘড়ির দোলকের গতি দেখে হঠাৎ মনে পড়লো তার টেবিলের ড্রয়ারে কিছু টাকা আছে তাই সে ড্রয়ার টেনে বের করলো । এখানে রহিমের দেয়ালঘড়ির দোলক ও ড্রয়ারের গতি কি একই তোমার উত্তরের পক্ষে বিপক্ষে যুক্তি দাও।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 flipV="1">
            <a:off x="637981" y="5353574"/>
            <a:ext cx="6114651" cy="337252"/>
            <a:chOff x="4315577" y="779572"/>
            <a:chExt cx="3216225" cy="469877"/>
          </a:xfrm>
        </p:grpSpPr>
        <p:grpSp>
          <p:nvGrpSpPr>
            <p:cNvPr id="15" name="Group 14"/>
            <p:cNvGrpSpPr/>
            <p:nvPr/>
          </p:nvGrpSpPr>
          <p:grpSpPr>
            <a:xfrm>
              <a:off x="4315577" y="779572"/>
              <a:ext cx="3194334" cy="365897"/>
              <a:chOff x="4338320" y="934239"/>
              <a:chExt cx="3194334" cy="365897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337468" y="883552"/>
              <a:ext cx="3194334" cy="365897"/>
              <a:chOff x="4338320" y="934239"/>
              <a:chExt cx="3194334" cy="365897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 rot="5400000" flipV="1">
            <a:off x="-1598867" y="3257230"/>
            <a:ext cx="6114651" cy="337252"/>
            <a:chOff x="4315577" y="779572"/>
            <a:chExt cx="3216225" cy="469877"/>
          </a:xfrm>
        </p:grpSpPr>
        <p:grpSp>
          <p:nvGrpSpPr>
            <p:cNvPr id="24" name="Group 23"/>
            <p:cNvGrpSpPr/>
            <p:nvPr/>
          </p:nvGrpSpPr>
          <p:grpSpPr>
            <a:xfrm>
              <a:off x="4315577" y="779572"/>
              <a:ext cx="3194334" cy="365897"/>
              <a:chOff x="4338320" y="934239"/>
              <a:chExt cx="3194334" cy="36589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337468" y="883552"/>
              <a:ext cx="3194334" cy="365897"/>
              <a:chOff x="4338320" y="934239"/>
              <a:chExt cx="3194334" cy="365897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4338320" y="934239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104BC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338320" y="994961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rgbClr val="F20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338320" y="1045617"/>
                <a:ext cx="3194334" cy="254519"/>
              </a:xfrm>
              <a:custGeom>
                <a:avLst/>
                <a:gdLst>
                  <a:gd name="connsiteX0" fmla="*/ 0 w 3194334"/>
                  <a:gd name="connsiteY0" fmla="*/ 173201 h 254519"/>
                  <a:gd name="connsiteX1" fmla="*/ 690880 w 3194334"/>
                  <a:gd name="connsiteY1" fmla="*/ 20801 h 254519"/>
                  <a:gd name="connsiteX2" fmla="*/ 1300480 w 3194334"/>
                  <a:gd name="connsiteY2" fmla="*/ 254481 h 254519"/>
                  <a:gd name="connsiteX3" fmla="*/ 1940560 w 3194334"/>
                  <a:gd name="connsiteY3" fmla="*/ 481 h 254519"/>
                  <a:gd name="connsiteX4" fmla="*/ 2468880 w 3194334"/>
                  <a:gd name="connsiteY4" fmla="*/ 224001 h 254519"/>
                  <a:gd name="connsiteX5" fmla="*/ 3129280 w 3194334"/>
                  <a:gd name="connsiteY5" fmla="*/ 30961 h 254519"/>
                  <a:gd name="connsiteX6" fmla="*/ 3169920 w 3194334"/>
                  <a:gd name="connsiteY6" fmla="*/ 481 h 25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4334" h="254519">
                    <a:moveTo>
                      <a:pt x="0" y="173201"/>
                    </a:moveTo>
                    <a:cubicBezTo>
                      <a:pt x="237066" y="90227"/>
                      <a:pt x="474133" y="7254"/>
                      <a:pt x="690880" y="20801"/>
                    </a:cubicBezTo>
                    <a:cubicBezTo>
                      <a:pt x="907627" y="34348"/>
                      <a:pt x="1092200" y="257868"/>
                      <a:pt x="1300480" y="254481"/>
                    </a:cubicBezTo>
                    <a:cubicBezTo>
                      <a:pt x="1508760" y="251094"/>
                      <a:pt x="1745827" y="5561"/>
                      <a:pt x="1940560" y="481"/>
                    </a:cubicBezTo>
                    <a:cubicBezTo>
                      <a:pt x="2135293" y="-4599"/>
                      <a:pt x="2270760" y="218921"/>
                      <a:pt x="2468880" y="224001"/>
                    </a:cubicBezTo>
                    <a:cubicBezTo>
                      <a:pt x="2667000" y="229081"/>
                      <a:pt x="3012440" y="68214"/>
                      <a:pt x="3129280" y="30961"/>
                    </a:cubicBezTo>
                    <a:cubicBezTo>
                      <a:pt x="3246120" y="-6292"/>
                      <a:pt x="3169920" y="481"/>
                      <a:pt x="3169920" y="4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1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  <p:bldP spid="4" grpId="0" animBg="1"/>
      <p:bldP spid="9" grpId="0" animBg="1"/>
      <p:bldP spid="11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" b="89974" l="9832" r="89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26" y="3248989"/>
            <a:ext cx="2867918" cy="3233572"/>
          </a:xfrm>
          <a:prstGeom prst="rect">
            <a:avLst/>
          </a:prstGeom>
        </p:spPr>
      </p:pic>
      <p:sp>
        <p:nvSpPr>
          <p:cNvPr id="8" name="Flowchart: Stored Data 7"/>
          <p:cNvSpPr/>
          <p:nvPr/>
        </p:nvSpPr>
        <p:spPr>
          <a:xfrm rot="10800000">
            <a:off x="1739269" y="710459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514474" y="780144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15276" y="710255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1/3/2021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30" name="Frame 29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7" b="62700"/>
          <a:stretch/>
        </p:blipFill>
        <p:spPr>
          <a:xfrm>
            <a:off x="-561792" y="5585084"/>
            <a:ext cx="13030200" cy="11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540880" y="912465"/>
            <a:ext cx="6463039" cy="74692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কী দেখতে পাচ্ছি?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D54E-1E5D-4882-AD4F-B9F9DE03CF56}" type="datetime1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825486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5400000">
            <a:off x="5849563" y="-5854047"/>
            <a:ext cx="492872" cy="1219200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5471" y="762000"/>
            <a:ext cx="623814" cy="14478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5471" y="2698470"/>
            <a:ext cx="623814" cy="14478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5471" y="4634940"/>
            <a:ext cx="623814" cy="14478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rot="4096795">
            <a:off x="1886913" y="2053871"/>
            <a:ext cx="1371600" cy="2324099"/>
            <a:chOff x="3093638" y="1028700"/>
            <a:chExt cx="1371600" cy="2324099"/>
          </a:xfrm>
        </p:grpSpPr>
        <p:sp>
          <p:nvSpPr>
            <p:cNvPr id="15" name="Isosceles Triangle 14"/>
            <p:cNvSpPr/>
            <p:nvPr/>
          </p:nvSpPr>
          <p:spPr>
            <a:xfrm>
              <a:off x="3093638" y="1028700"/>
              <a:ext cx="1371600" cy="91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81400" y="1813064"/>
              <a:ext cx="360218" cy="153973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044715" y="4967181"/>
            <a:ext cx="4599923" cy="1342444"/>
          </a:xfrm>
          <a:custGeom>
            <a:avLst/>
            <a:gdLst>
              <a:gd name="connsiteX0" fmla="*/ 0 w 4599923"/>
              <a:gd name="connsiteY0" fmla="*/ 163326 h 979935"/>
              <a:gd name="connsiteX1" fmla="*/ 163326 w 4599923"/>
              <a:gd name="connsiteY1" fmla="*/ 0 h 979935"/>
              <a:gd name="connsiteX2" fmla="*/ 4436597 w 4599923"/>
              <a:gd name="connsiteY2" fmla="*/ 0 h 979935"/>
              <a:gd name="connsiteX3" fmla="*/ 4599923 w 4599923"/>
              <a:gd name="connsiteY3" fmla="*/ 163326 h 979935"/>
              <a:gd name="connsiteX4" fmla="*/ 4599923 w 4599923"/>
              <a:gd name="connsiteY4" fmla="*/ 816609 h 979935"/>
              <a:gd name="connsiteX5" fmla="*/ 4436597 w 4599923"/>
              <a:gd name="connsiteY5" fmla="*/ 979935 h 979935"/>
              <a:gd name="connsiteX6" fmla="*/ 163326 w 4599923"/>
              <a:gd name="connsiteY6" fmla="*/ 979935 h 979935"/>
              <a:gd name="connsiteX7" fmla="*/ 0 w 4599923"/>
              <a:gd name="connsiteY7" fmla="*/ 816609 h 979935"/>
              <a:gd name="connsiteX8" fmla="*/ 0 w 4599923"/>
              <a:gd name="connsiteY8" fmla="*/ 163326 h 979935"/>
              <a:gd name="connsiteX0" fmla="*/ 0 w 4599923"/>
              <a:gd name="connsiteY0" fmla="*/ 341126 h 1157735"/>
              <a:gd name="connsiteX1" fmla="*/ 239526 w 4599923"/>
              <a:gd name="connsiteY1" fmla="*/ 0 h 1157735"/>
              <a:gd name="connsiteX2" fmla="*/ 4436597 w 4599923"/>
              <a:gd name="connsiteY2" fmla="*/ 177800 h 1157735"/>
              <a:gd name="connsiteX3" fmla="*/ 4599923 w 4599923"/>
              <a:gd name="connsiteY3" fmla="*/ 341126 h 1157735"/>
              <a:gd name="connsiteX4" fmla="*/ 4599923 w 4599923"/>
              <a:gd name="connsiteY4" fmla="*/ 994409 h 1157735"/>
              <a:gd name="connsiteX5" fmla="*/ 4436597 w 4599923"/>
              <a:gd name="connsiteY5" fmla="*/ 1157735 h 1157735"/>
              <a:gd name="connsiteX6" fmla="*/ 163326 w 4599923"/>
              <a:gd name="connsiteY6" fmla="*/ 1157735 h 1157735"/>
              <a:gd name="connsiteX7" fmla="*/ 0 w 4599923"/>
              <a:gd name="connsiteY7" fmla="*/ 994409 h 1157735"/>
              <a:gd name="connsiteX8" fmla="*/ 0 w 4599923"/>
              <a:gd name="connsiteY8" fmla="*/ 341126 h 1157735"/>
              <a:gd name="connsiteX0" fmla="*/ 0 w 4599923"/>
              <a:gd name="connsiteY0" fmla="*/ 341126 h 1157735"/>
              <a:gd name="connsiteX1" fmla="*/ 239526 w 4599923"/>
              <a:gd name="connsiteY1" fmla="*/ 0 h 1157735"/>
              <a:gd name="connsiteX2" fmla="*/ 4436597 w 4599923"/>
              <a:gd name="connsiteY2" fmla="*/ 177800 h 1157735"/>
              <a:gd name="connsiteX3" fmla="*/ 4599923 w 4599923"/>
              <a:gd name="connsiteY3" fmla="*/ 341126 h 1157735"/>
              <a:gd name="connsiteX4" fmla="*/ 4599923 w 4599923"/>
              <a:gd name="connsiteY4" fmla="*/ 994409 h 1157735"/>
              <a:gd name="connsiteX5" fmla="*/ 4436597 w 4599923"/>
              <a:gd name="connsiteY5" fmla="*/ 1157735 h 1157735"/>
              <a:gd name="connsiteX6" fmla="*/ 163326 w 4599923"/>
              <a:gd name="connsiteY6" fmla="*/ 1157735 h 1157735"/>
              <a:gd name="connsiteX7" fmla="*/ 0 w 4599923"/>
              <a:gd name="connsiteY7" fmla="*/ 994409 h 1157735"/>
              <a:gd name="connsiteX8" fmla="*/ 0 w 4599923"/>
              <a:gd name="connsiteY8" fmla="*/ 341126 h 1157735"/>
              <a:gd name="connsiteX0" fmla="*/ 0 w 4599923"/>
              <a:gd name="connsiteY0" fmla="*/ 341126 h 1157735"/>
              <a:gd name="connsiteX1" fmla="*/ 239526 w 4599923"/>
              <a:gd name="connsiteY1" fmla="*/ 0 h 1157735"/>
              <a:gd name="connsiteX2" fmla="*/ 4436597 w 4599923"/>
              <a:gd name="connsiteY2" fmla="*/ 177800 h 1157735"/>
              <a:gd name="connsiteX3" fmla="*/ 4599923 w 4599923"/>
              <a:gd name="connsiteY3" fmla="*/ 341126 h 1157735"/>
              <a:gd name="connsiteX4" fmla="*/ 4599923 w 4599923"/>
              <a:gd name="connsiteY4" fmla="*/ 994409 h 1157735"/>
              <a:gd name="connsiteX5" fmla="*/ 4436597 w 4599923"/>
              <a:gd name="connsiteY5" fmla="*/ 1157735 h 1157735"/>
              <a:gd name="connsiteX6" fmla="*/ 163326 w 4599923"/>
              <a:gd name="connsiteY6" fmla="*/ 1157735 h 1157735"/>
              <a:gd name="connsiteX7" fmla="*/ 0 w 4599923"/>
              <a:gd name="connsiteY7" fmla="*/ 994409 h 1157735"/>
              <a:gd name="connsiteX8" fmla="*/ 0 w 4599923"/>
              <a:gd name="connsiteY8" fmla="*/ 341126 h 1157735"/>
              <a:gd name="connsiteX0" fmla="*/ 0 w 4599923"/>
              <a:gd name="connsiteY0" fmla="*/ 442726 h 1259335"/>
              <a:gd name="connsiteX1" fmla="*/ 569726 w 4599923"/>
              <a:gd name="connsiteY1" fmla="*/ 0 h 1259335"/>
              <a:gd name="connsiteX2" fmla="*/ 4436597 w 4599923"/>
              <a:gd name="connsiteY2" fmla="*/ 279400 h 1259335"/>
              <a:gd name="connsiteX3" fmla="*/ 4599923 w 4599923"/>
              <a:gd name="connsiteY3" fmla="*/ 442726 h 1259335"/>
              <a:gd name="connsiteX4" fmla="*/ 4599923 w 4599923"/>
              <a:gd name="connsiteY4" fmla="*/ 1096009 h 1259335"/>
              <a:gd name="connsiteX5" fmla="*/ 4436597 w 4599923"/>
              <a:gd name="connsiteY5" fmla="*/ 1259335 h 1259335"/>
              <a:gd name="connsiteX6" fmla="*/ 163326 w 4599923"/>
              <a:gd name="connsiteY6" fmla="*/ 1259335 h 1259335"/>
              <a:gd name="connsiteX7" fmla="*/ 0 w 4599923"/>
              <a:gd name="connsiteY7" fmla="*/ 1096009 h 1259335"/>
              <a:gd name="connsiteX8" fmla="*/ 0 w 4599923"/>
              <a:gd name="connsiteY8" fmla="*/ 442726 h 1259335"/>
              <a:gd name="connsiteX0" fmla="*/ 0 w 4599923"/>
              <a:gd name="connsiteY0" fmla="*/ 442726 h 1259335"/>
              <a:gd name="connsiteX1" fmla="*/ 569726 w 4599923"/>
              <a:gd name="connsiteY1" fmla="*/ 0 h 1259335"/>
              <a:gd name="connsiteX2" fmla="*/ 4436597 w 4599923"/>
              <a:gd name="connsiteY2" fmla="*/ 279400 h 1259335"/>
              <a:gd name="connsiteX3" fmla="*/ 4599923 w 4599923"/>
              <a:gd name="connsiteY3" fmla="*/ 442726 h 1259335"/>
              <a:gd name="connsiteX4" fmla="*/ 4599923 w 4599923"/>
              <a:gd name="connsiteY4" fmla="*/ 1096009 h 1259335"/>
              <a:gd name="connsiteX5" fmla="*/ 4436597 w 4599923"/>
              <a:gd name="connsiteY5" fmla="*/ 1259335 h 1259335"/>
              <a:gd name="connsiteX6" fmla="*/ 163326 w 4599923"/>
              <a:gd name="connsiteY6" fmla="*/ 1259335 h 1259335"/>
              <a:gd name="connsiteX7" fmla="*/ 0 w 4599923"/>
              <a:gd name="connsiteY7" fmla="*/ 1096009 h 1259335"/>
              <a:gd name="connsiteX8" fmla="*/ 0 w 4599923"/>
              <a:gd name="connsiteY8" fmla="*/ 442726 h 125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923" h="1259335">
                <a:moveTo>
                  <a:pt x="0" y="442726"/>
                </a:moveTo>
                <a:cubicBezTo>
                  <a:pt x="0" y="352524"/>
                  <a:pt x="479524" y="0"/>
                  <a:pt x="569726" y="0"/>
                </a:cubicBezTo>
                <a:cubicBezTo>
                  <a:pt x="266950" y="609600"/>
                  <a:pt x="3012173" y="279400"/>
                  <a:pt x="4436597" y="279400"/>
                </a:cubicBezTo>
                <a:cubicBezTo>
                  <a:pt x="4526799" y="279400"/>
                  <a:pt x="4599923" y="352524"/>
                  <a:pt x="4599923" y="442726"/>
                </a:cubicBezTo>
                <a:lnTo>
                  <a:pt x="4599923" y="1096009"/>
                </a:lnTo>
                <a:cubicBezTo>
                  <a:pt x="4599923" y="1186211"/>
                  <a:pt x="4526799" y="1259335"/>
                  <a:pt x="4436597" y="1259335"/>
                </a:cubicBezTo>
                <a:lnTo>
                  <a:pt x="163326" y="1259335"/>
                </a:lnTo>
                <a:cubicBezTo>
                  <a:pt x="73124" y="1259335"/>
                  <a:pt x="0" y="1186211"/>
                  <a:pt x="0" y="1096009"/>
                </a:cubicBezTo>
                <a:lnTo>
                  <a:pt x="0" y="442726"/>
                </a:lnTo>
                <a:close/>
              </a:path>
            </a:pathLst>
          </a:cu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 দৌড় প্রতিযোগীতা 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01740" y="610945"/>
            <a:ext cx="9041728" cy="1349963"/>
          </a:xfrm>
          <a:prstGeom prst="roundRect">
            <a:avLst>
              <a:gd name="adj" fmla="val 27956"/>
            </a:avLst>
          </a:prstGeom>
          <a:solidFill>
            <a:schemeClr val="accent6">
              <a:lumMod val="5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চলমান সাইকেল দুইটির কী বেশি থাকার কারনে একজনকে আমরা এগিয়ে থাকতে দেখছি?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1"/>
          <p:cNvSpPr/>
          <p:nvPr/>
        </p:nvSpPr>
        <p:spPr>
          <a:xfrm>
            <a:off x="7030753" y="4943819"/>
            <a:ext cx="4599923" cy="1342444"/>
          </a:xfrm>
          <a:custGeom>
            <a:avLst/>
            <a:gdLst>
              <a:gd name="connsiteX0" fmla="*/ 0 w 4599923"/>
              <a:gd name="connsiteY0" fmla="*/ 163326 h 979935"/>
              <a:gd name="connsiteX1" fmla="*/ 163326 w 4599923"/>
              <a:gd name="connsiteY1" fmla="*/ 0 h 979935"/>
              <a:gd name="connsiteX2" fmla="*/ 4436597 w 4599923"/>
              <a:gd name="connsiteY2" fmla="*/ 0 h 979935"/>
              <a:gd name="connsiteX3" fmla="*/ 4599923 w 4599923"/>
              <a:gd name="connsiteY3" fmla="*/ 163326 h 979935"/>
              <a:gd name="connsiteX4" fmla="*/ 4599923 w 4599923"/>
              <a:gd name="connsiteY4" fmla="*/ 816609 h 979935"/>
              <a:gd name="connsiteX5" fmla="*/ 4436597 w 4599923"/>
              <a:gd name="connsiteY5" fmla="*/ 979935 h 979935"/>
              <a:gd name="connsiteX6" fmla="*/ 163326 w 4599923"/>
              <a:gd name="connsiteY6" fmla="*/ 979935 h 979935"/>
              <a:gd name="connsiteX7" fmla="*/ 0 w 4599923"/>
              <a:gd name="connsiteY7" fmla="*/ 816609 h 979935"/>
              <a:gd name="connsiteX8" fmla="*/ 0 w 4599923"/>
              <a:gd name="connsiteY8" fmla="*/ 163326 h 979935"/>
              <a:gd name="connsiteX0" fmla="*/ 0 w 4599923"/>
              <a:gd name="connsiteY0" fmla="*/ 341126 h 1157735"/>
              <a:gd name="connsiteX1" fmla="*/ 239526 w 4599923"/>
              <a:gd name="connsiteY1" fmla="*/ 0 h 1157735"/>
              <a:gd name="connsiteX2" fmla="*/ 4436597 w 4599923"/>
              <a:gd name="connsiteY2" fmla="*/ 177800 h 1157735"/>
              <a:gd name="connsiteX3" fmla="*/ 4599923 w 4599923"/>
              <a:gd name="connsiteY3" fmla="*/ 341126 h 1157735"/>
              <a:gd name="connsiteX4" fmla="*/ 4599923 w 4599923"/>
              <a:gd name="connsiteY4" fmla="*/ 994409 h 1157735"/>
              <a:gd name="connsiteX5" fmla="*/ 4436597 w 4599923"/>
              <a:gd name="connsiteY5" fmla="*/ 1157735 h 1157735"/>
              <a:gd name="connsiteX6" fmla="*/ 163326 w 4599923"/>
              <a:gd name="connsiteY6" fmla="*/ 1157735 h 1157735"/>
              <a:gd name="connsiteX7" fmla="*/ 0 w 4599923"/>
              <a:gd name="connsiteY7" fmla="*/ 994409 h 1157735"/>
              <a:gd name="connsiteX8" fmla="*/ 0 w 4599923"/>
              <a:gd name="connsiteY8" fmla="*/ 341126 h 1157735"/>
              <a:gd name="connsiteX0" fmla="*/ 0 w 4599923"/>
              <a:gd name="connsiteY0" fmla="*/ 341126 h 1157735"/>
              <a:gd name="connsiteX1" fmla="*/ 239526 w 4599923"/>
              <a:gd name="connsiteY1" fmla="*/ 0 h 1157735"/>
              <a:gd name="connsiteX2" fmla="*/ 4436597 w 4599923"/>
              <a:gd name="connsiteY2" fmla="*/ 177800 h 1157735"/>
              <a:gd name="connsiteX3" fmla="*/ 4599923 w 4599923"/>
              <a:gd name="connsiteY3" fmla="*/ 341126 h 1157735"/>
              <a:gd name="connsiteX4" fmla="*/ 4599923 w 4599923"/>
              <a:gd name="connsiteY4" fmla="*/ 994409 h 1157735"/>
              <a:gd name="connsiteX5" fmla="*/ 4436597 w 4599923"/>
              <a:gd name="connsiteY5" fmla="*/ 1157735 h 1157735"/>
              <a:gd name="connsiteX6" fmla="*/ 163326 w 4599923"/>
              <a:gd name="connsiteY6" fmla="*/ 1157735 h 1157735"/>
              <a:gd name="connsiteX7" fmla="*/ 0 w 4599923"/>
              <a:gd name="connsiteY7" fmla="*/ 994409 h 1157735"/>
              <a:gd name="connsiteX8" fmla="*/ 0 w 4599923"/>
              <a:gd name="connsiteY8" fmla="*/ 341126 h 1157735"/>
              <a:gd name="connsiteX0" fmla="*/ 0 w 4599923"/>
              <a:gd name="connsiteY0" fmla="*/ 341126 h 1157735"/>
              <a:gd name="connsiteX1" fmla="*/ 239526 w 4599923"/>
              <a:gd name="connsiteY1" fmla="*/ 0 h 1157735"/>
              <a:gd name="connsiteX2" fmla="*/ 4436597 w 4599923"/>
              <a:gd name="connsiteY2" fmla="*/ 177800 h 1157735"/>
              <a:gd name="connsiteX3" fmla="*/ 4599923 w 4599923"/>
              <a:gd name="connsiteY3" fmla="*/ 341126 h 1157735"/>
              <a:gd name="connsiteX4" fmla="*/ 4599923 w 4599923"/>
              <a:gd name="connsiteY4" fmla="*/ 994409 h 1157735"/>
              <a:gd name="connsiteX5" fmla="*/ 4436597 w 4599923"/>
              <a:gd name="connsiteY5" fmla="*/ 1157735 h 1157735"/>
              <a:gd name="connsiteX6" fmla="*/ 163326 w 4599923"/>
              <a:gd name="connsiteY6" fmla="*/ 1157735 h 1157735"/>
              <a:gd name="connsiteX7" fmla="*/ 0 w 4599923"/>
              <a:gd name="connsiteY7" fmla="*/ 994409 h 1157735"/>
              <a:gd name="connsiteX8" fmla="*/ 0 w 4599923"/>
              <a:gd name="connsiteY8" fmla="*/ 341126 h 1157735"/>
              <a:gd name="connsiteX0" fmla="*/ 0 w 4599923"/>
              <a:gd name="connsiteY0" fmla="*/ 442726 h 1259335"/>
              <a:gd name="connsiteX1" fmla="*/ 569726 w 4599923"/>
              <a:gd name="connsiteY1" fmla="*/ 0 h 1259335"/>
              <a:gd name="connsiteX2" fmla="*/ 4436597 w 4599923"/>
              <a:gd name="connsiteY2" fmla="*/ 279400 h 1259335"/>
              <a:gd name="connsiteX3" fmla="*/ 4599923 w 4599923"/>
              <a:gd name="connsiteY3" fmla="*/ 442726 h 1259335"/>
              <a:gd name="connsiteX4" fmla="*/ 4599923 w 4599923"/>
              <a:gd name="connsiteY4" fmla="*/ 1096009 h 1259335"/>
              <a:gd name="connsiteX5" fmla="*/ 4436597 w 4599923"/>
              <a:gd name="connsiteY5" fmla="*/ 1259335 h 1259335"/>
              <a:gd name="connsiteX6" fmla="*/ 163326 w 4599923"/>
              <a:gd name="connsiteY6" fmla="*/ 1259335 h 1259335"/>
              <a:gd name="connsiteX7" fmla="*/ 0 w 4599923"/>
              <a:gd name="connsiteY7" fmla="*/ 1096009 h 1259335"/>
              <a:gd name="connsiteX8" fmla="*/ 0 w 4599923"/>
              <a:gd name="connsiteY8" fmla="*/ 442726 h 1259335"/>
              <a:gd name="connsiteX0" fmla="*/ 0 w 4599923"/>
              <a:gd name="connsiteY0" fmla="*/ 442726 h 1259335"/>
              <a:gd name="connsiteX1" fmla="*/ 569726 w 4599923"/>
              <a:gd name="connsiteY1" fmla="*/ 0 h 1259335"/>
              <a:gd name="connsiteX2" fmla="*/ 4436597 w 4599923"/>
              <a:gd name="connsiteY2" fmla="*/ 279400 h 1259335"/>
              <a:gd name="connsiteX3" fmla="*/ 4599923 w 4599923"/>
              <a:gd name="connsiteY3" fmla="*/ 442726 h 1259335"/>
              <a:gd name="connsiteX4" fmla="*/ 4599923 w 4599923"/>
              <a:gd name="connsiteY4" fmla="*/ 1096009 h 1259335"/>
              <a:gd name="connsiteX5" fmla="*/ 4436597 w 4599923"/>
              <a:gd name="connsiteY5" fmla="*/ 1259335 h 1259335"/>
              <a:gd name="connsiteX6" fmla="*/ 163326 w 4599923"/>
              <a:gd name="connsiteY6" fmla="*/ 1259335 h 1259335"/>
              <a:gd name="connsiteX7" fmla="*/ 0 w 4599923"/>
              <a:gd name="connsiteY7" fmla="*/ 1096009 h 1259335"/>
              <a:gd name="connsiteX8" fmla="*/ 0 w 4599923"/>
              <a:gd name="connsiteY8" fmla="*/ 442726 h 125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9923" h="1259335">
                <a:moveTo>
                  <a:pt x="0" y="442726"/>
                </a:moveTo>
                <a:cubicBezTo>
                  <a:pt x="0" y="352524"/>
                  <a:pt x="479524" y="0"/>
                  <a:pt x="569726" y="0"/>
                </a:cubicBezTo>
                <a:cubicBezTo>
                  <a:pt x="266950" y="609600"/>
                  <a:pt x="3012173" y="279400"/>
                  <a:pt x="4436597" y="279400"/>
                </a:cubicBezTo>
                <a:cubicBezTo>
                  <a:pt x="4526799" y="279400"/>
                  <a:pt x="4599923" y="352524"/>
                  <a:pt x="4599923" y="442726"/>
                </a:cubicBezTo>
                <a:lnTo>
                  <a:pt x="4599923" y="1096009"/>
                </a:lnTo>
                <a:cubicBezTo>
                  <a:pt x="4599923" y="1186211"/>
                  <a:pt x="4526799" y="1259335"/>
                  <a:pt x="4436597" y="1259335"/>
                </a:cubicBezTo>
                <a:lnTo>
                  <a:pt x="163326" y="1259335"/>
                </a:lnTo>
                <a:cubicBezTo>
                  <a:pt x="73124" y="1259335"/>
                  <a:pt x="0" y="1186211"/>
                  <a:pt x="0" y="1096009"/>
                </a:cubicBezTo>
                <a:lnTo>
                  <a:pt x="0" y="442726"/>
                </a:lnTo>
                <a:close/>
              </a:path>
            </a:pathLst>
          </a:custGeom>
          <a:solidFill>
            <a:srgbClr val="C0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সাইকেলের গতি বেশি ;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2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xit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7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3" grpId="1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xit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7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3" grpId="1" animBg="1"/>
          <p:bldP spid="2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D54E-1E5D-4882-AD4F-B9F9DE03CF56}" type="datetime1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5" y="965200"/>
            <a:ext cx="2286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22" y="1121740"/>
            <a:ext cx="2971800" cy="20307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4076" y="2900072"/>
            <a:ext cx="212929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9865" y="2916797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 ঘড়ি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14" name="Frame 13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665442">
            <a:off x="1443132" y="4948677"/>
            <a:ext cx="5836851" cy="518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15496" y="3714148"/>
            <a:ext cx="685800" cy="76804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436D0"/>
            </a:solidFill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6851" y="377820"/>
            <a:ext cx="5486400" cy="62507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rgbClr val="F43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3361" y="3005561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বলের দোলন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5400" y="5364046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গড়িয়ে যাওয়া বল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149103" y="3735666"/>
            <a:ext cx="6728574" cy="62507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rgbClr val="F43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দেখে তোমরা কী বুঝতে পারলে?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01755" y="3753485"/>
            <a:ext cx="4461599" cy="62507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rgbClr val="F43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 প্রকারের গতি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25693" y="801487"/>
            <a:ext cx="384048" cy="2140593"/>
            <a:chOff x="4073652" y="588863"/>
            <a:chExt cx="384048" cy="4160114"/>
          </a:xfrm>
        </p:grpSpPr>
        <p:grpSp>
          <p:nvGrpSpPr>
            <p:cNvPr id="22" name="Group 21"/>
            <p:cNvGrpSpPr/>
            <p:nvPr/>
          </p:nvGrpSpPr>
          <p:grpSpPr>
            <a:xfrm>
              <a:off x="4076700" y="2555662"/>
              <a:ext cx="381000" cy="2193315"/>
              <a:chOff x="4076700" y="2555662"/>
              <a:chExt cx="381000" cy="219331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076700" y="4260653"/>
                <a:ext cx="381000" cy="488324"/>
              </a:xfrm>
              <a:prstGeom prst="ellipse">
                <a:avLst/>
              </a:prstGeom>
              <a:solidFill>
                <a:srgbClr val="F436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267200" y="2555662"/>
                <a:ext cx="0" cy="1828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V="1">
              <a:off x="4073652" y="588863"/>
              <a:ext cx="384048" cy="2084832"/>
              <a:chOff x="4109314" y="2555662"/>
              <a:chExt cx="384048" cy="2085991"/>
            </a:xfrm>
            <a:solidFill>
              <a:schemeClr val="bg1"/>
            </a:solidFill>
          </p:grpSpPr>
          <p:sp>
            <p:nvSpPr>
              <p:cNvPr id="24" name="Oval 23"/>
              <p:cNvSpPr/>
              <p:nvPr/>
            </p:nvSpPr>
            <p:spPr>
              <a:xfrm>
                <a:off x="4109314" y="4260653"/>
                <a:ext cx="384048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4267200" y="2555662"/>
                <a:ext cx="0" cy="1828800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27"/>
          <p:cNvSpPr/>
          <p:nvPr/>
        </p:nvSpPr>
        <p:spPr>
          <a:xfrm>
            <a:off x="1699446" y="1776013"/>
            <a:ext cx="1732858" cy="136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6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7.40741E-7 L 0.42786 0.15185 " pathEditMode="relative" rAng="0" ptsTypes="AA">
                                          <p:cBhvr>
                                            <p:cTn id="6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93" y="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45" grpId="0" animBg="1"/>
          <p:bldP spid="45" grpId="1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7.40741E-7 L 0.42786 0.15185 " pathEditMode="relative" rAng="0" ptsTypes="AA">
                                          <p:cBhvr>
                                            <p:cTn id="6" dur="3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93" y="75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45" grpId="0" animBg="1"/>
          <p:bldP spid="45" grpId="1" animBg="1"/>
          <p:bldP spid="4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0177" y="2318001"/>
            <a:ext cx="4891646" cy="1107996"/>
          </a:xfrm>
          <a:prstGeom prst="rect">
            <a:avLst/>
          </a:prstGeom>
          <a:gradFill flip="none" rotWithShape="1">
            <a:gsLst>
              <a:gs pos="5000">
                <a:srgbClr val="FFF7DF"/>
              </a:gs>
              <a:gs pos="95973">
                <a:schemeClr val="accent4">
                  <a:lumMod val="20000"/>
                  <a:lumOff val="80000"/>
                </a:schemeClr>
              </a:gs>
              <a:gs pos="22000">
                <a:schemeClr val="bg1"/>
              </a:gs>
              <a:gs pos="80000">
                <a:schemeClr val="bg1">
                  <a:alpha val="69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নানান প্রকার গতি </a:t>
            </a:r>
            <a:r>
              <a:rPr lang="bn-BD" sz="66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8881361">
            <a:off x="2940983" y="2176676"/>
            <a:ext cx="3195082" cy="4448058"/>
            <a:chOff x="3164787" y="1846656"/>
            <a:chExt cx="1901028" cy="4024972"/>
          </a:xfrm>
          <a:solidFill>
            <a:srgbClr val="F3AFEB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3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18865109">
            <a:off x="5067606" y="64051"/>
            <a:ext cx="3206132" cy="4448059"/>
            <a:chOff x="5879778" y="1938416"/>
            <a:chExt cx="2117492" cy="4024973"/>
          </a:xfrm>
          <a:solidFill>
            <a:srgbClr val="F3AFEB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84134" y="452534"/>
            <a:ext cx="5561166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1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13" name="Frame 12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1916" y="3397271"/>
            <a:ext cx="1017454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 গতি ও ঘূর্ণন গতি বর্ণনা করতে পারবে;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2357" y="575629"/>
            <a:ext cx="5317067" cy="10347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5423" y="575629"/>
            <a:ext cx="321733" cy="103479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4331" y="2474453"/>
            <a:ext cx="1019212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ও গতির প্রকারভেদ বলতে পারবে;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915" y="4361593"/>
            <a:ext cx="1017454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 গতি, পর্যায়বৃত্ত গতি ও দোলন গতি ব্যাখ্যা করতে পারবে। 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5876" y="1795381"/>
            <a:ext cx="998798" cy="3754761"/>
          </a:xfrm>
          <a:custGeom>
            <a:avLst/>
            <a:gdLst>
              <a:gd name="connsiteX0" fmla="*/ 0 w 2286297"/>
              <a:gd name="connsiteY0" fmla="*/ 0 h 4156628"/>
              <a:gd name="connsiteX1" fmla="*/ 2079812 w 2286297"/>
              <a:gd name="connsiteY1" fmla="*/ 1183341 h 4156628"/>
              <a:gd name="connsiteX2" fmla="*/ 2160494 w 2286297"/>
              <a:gd name="connsiteY2" fmla="*/ 3272117 h 4156628"/>
              <a:gd name="connsiteX3" fmla="*/ 1631577 w 2286297"/>
              <a:gd name="connsiteY3" fmla="*/ 4105835 h 4156628"/>
              <a:gd name="connsiteX4" fmla="*/ 1640541 w 2286297"/>
              <a:gd name="connsiteY4" fmla="*/ 4069976 h 4156628"/>
              <a:gd name="connsiteX5" fmla="*/ 1631577 w 2286297"/>
              <a:gd name="connsiteY5" fmla="*/ 4114800 h 4156628"/>
              <a:gd name="connsiteX0" fmla="*/ 0 w 2315612"/>
              <a:gd name="connsiteY0" fmla="*/ 0 h 4156628"/>
              <a:gd name="connsiteX1" fmla="*/ 2079812 w 2315612"/>
              <a:gd name="connsiteY1" fmla="*/ 1183341 h 4156628"/>
              <a:gd name="connsiteX2" fmla="*/ 2276887 w 2315612"/>
              <a:gd name="connsiteY2" fmla="*/ 2572870 h 4156628"/>
              <a:gd name="connsiteX3" fmla="*/ 2160494 w 2315612"/>
              <a:gd name="connsiteY3" fmla="*/ 3272117 h 4156628"/>
              <a:gd name="connsiteX4" fmla="*/ 1631577 w 2315612"/>
              <a:gd name="connsiteY4" fmla="*/ 4105835 h 4156628"/>
              <a:gd name="connsiteX5" fmla="*/ 1640541 w 2315612"/>
              <a:gd name="connsiteY5" fmla="*/ 4069976 h 4156628"/>
              <a:gd name="connsiteX6" fmla="*/ 1631577 w 2315612"/>
              <a:gd name="connsiteY6" fmla="*/ 4114800 h 4156628"/>
              <a:gd name="connsiteX0" fmla="*/ 0 w 2315612"/>
              <a:gd name="connsiteY0" fmla="*/ 0 h 4155326"/>
              <a:gd name="connsiteX1" fmla="*/ 2079812 w 2315612"/>
              <a:gd name="connsiteY1" fmla="*/ 1183341 h 4155326"/>
              <a:gd name="connsiteX2" fmla="*/ 2276887 w 2315612"/>
              <a:gd name="connsiteY2" fmla="*/ 2572870 h 4155326"/>
              <a:gd name="connsiteX3" fmla="*/ 2009956 w 2315612"/>
              <a:gd name="connsiteY3" fmla="*/ 3290047 h 4155326"/>
              <a:gd name="connsiteX4" fmla="*/ 1631577 w 2315612"/>
              <a:gd name="connsiteY4" fmla="*/ 4105835 h 4155326"/>
              <a:gd name="connsiteX5" fmla="*/ 1640541 w 2315612"/>
              <a:gd name="connsiteY5" fmla="*/ 4069976 h 4155326"/>
              <a:gd name="connsiteX6" fmla="*/ 1631577 w 2315612"/>
              <a:gd name="connsiteY6" fmla="*/ 4114800 h 4155326"/>
              <a:gd name="connsiteX0" fmla="*/ 0 w 2315612"/>
              <a:gd name="connsiteY0" fmla="*/ 0 h 4153375"/>
              <a:gd name="connsiteX1" fmla="*/ 2079812 w 2315612"/>
              <a:gd name="connsiteY1" fmla="*/ 1183341 h 4153375"/>
              <a:gd name="connsiteX2" fmla="*/ 2276887 w 2315612"/>
              <a:gd name="connsiteY2" fmla="*/ 2572870 h 4153375"/>
              <a:gd name="connsiteX3" fmla="*/ 2160495 w 2315612"/>
              <a:gd name="connsiteY3" fmla="*/ 3316942 h 4153375"/>
              <a:gd name="connsiteX4" fmla="*/ 1631577 w 2315612"/>
              <a:gd name="connsiteY4" fmla="*/ 4105835 h 4153375"/>
              <a:gd name="connsiteX5" fmla="*/ 1640541 w 2315612"/>
              <a:gd name="connsiteY5" fmla="*/ 4069976 h 4153375"/>
              <a:gd name="connsiteX6" fmla="*/ 1631577 w 2315612"/>
              <a:gd name="connsiteY6" fmla="*/ 4114800 h 4153375"/>
              <a:gd name="connsiteX0" fmla="*/ 0 w 2559652"/>
              <a:gd name="connsiteY0" fmla="*/ 0 h 4153375"/>
              <a:gd name="connsiteX1" fmla="*/ 2079812 w 2559652"/>
              <a:gd name="connsiteY1" fmla="*/ 1183341 h 4153375"/>
              <a:gd name="connsiteX2" fmla="*/ 2559147 w 2559652"/>
              <a:gd name="connsiteY2" fmla="*/ 2572870 h 4153375"/>
              <a:gd name="connsiteX3" fmla="*/ 2160495 w 2559652"/>
              <a:gd name="connsiteY3" fmla="*/ 3316942 h 4153375"/>
              <a:gd name="connsiteX4" fmla="*/ 1631577 w 2559652"/>
              <a:gd name="connsiteY4" fmla="*/ 4105835 h 4153375"/>
              <a:gd name="connsiteX5" fmla="*/ 1640541 w 2559652"/>
              <a:gd name="connsiteY5" fmla="*/ 4069976 h 4153375"/>
              <a:gd name="connsiteX6" fmla="*/ 1631577 w 2559652"/>
              <a:gd name="connsiteY6" fmla="*/ 4114800 h 4153375"/>
              <a:gd name="connsiteX0" fmla="*/ 0 w 2560286"/>
              <a:gd name="connsiteY0" fmla="*/ 0 h 4148187"/>
              <a:gd name="connsiteX1" fmla="*/ 2079812 w 2560286"/>
              <a:gd name="connsiteY1" fmla="*/ 1183341 h 4148187"/>
              <a:gd name="connsiteX2" fmla="*/ 2559147 w 2560286"/>
              <a:gd name="connsiteY2" fmla="*/ 2572870 h 4148187"/>
              <a:gd name="connsiteX3" fmla="*/ 2311032 w 2560286"/>
              <a:gd name="connsiteY3" fmla="*/ 3388659 h 4148187"/>
              <a:gd name="connsiteX4" fmla="*/ 1631577 w 2560286"/>
              <a:gd name="connsiteY4" fmla="*/ 4105835 h 4148187"/>
              <a:gd name="connsiteX5" fmla="*/ 1640541 w 2560286"/>
              <a:gd name="connsiteY5" fmla="*/ 4069976 h 4148187"/>
              <a:gd name="connsiteX6" fmla="*/ 1631577 w 2560286"/>
              <a:gd name="connsiteY6" fmla="*/ 4114800 h 4148187"/>
              <a:gd name="connsiteX0" fmla="*/ 0 w 2660910"/>
              <a:gd name="connsiteY0" fmla="*/ 0 h 4148187"/>
              <a:gd name="connsiteX1" fmla="*/ 2079812 w 2660910"/>
              <a:gd name="connsiteY1" fmla="*/ 1183341 h 4148187"/>
              <a:gd name="connsiteX2" fmla="*/ 2634414 w 2660910"/>
              <a:gd name="connsiteY2" fmla="*/ 1963271 h 4148187"/>
              <a:gd name="connsiteX3" fmla="*/ 2559147 w 2660910"/>
              <a:gd name="connsiteY3" fmla="*/ 2572870 h 4148187"/>
              <a:gd name="connsiteX4" fmla="*/ 2311032 w 2660910"/>
              <a:gd name="connsiteY4" fmla="*/ 3388659 h 4148187"/>
              <a:gd name="connsiteX5" fmla="*/ 1631577 w 2660910"/>
              <a:gd name="connsiteY5" fmla="*/ 4105835 h 4148187"/>
              <a:gd name="connsiteX6" fmla="*/ 1640541 w 2660910"/>
              <a:gd name="connsiteY6" fmla="*/ 4069976 h 4148187"/>
              <a:gd name="connsiteX7" fmla="*/ 1631577 w 2660910"/>
              <a:gd name="connsiteY7" fmla="*/ 4114800 h 4148187"/>
              <a:gd name="connsiteX0" fmla="*/ 0 w 2722731"/>
              <a:gd name="connsiteY0" fmla="*/ 0 h 4148187"/>
              <a:gd name="connsiteX1" fmla="*/ 2079812 w 2722731"/>
              <a:gd name="connsiteY1" fmla="*/ 1183341 h 4148187"/>
              <a:gd name="connsiteX2" fmla="*/ 2634414 w 2722731"/>
              <a:gd name="connsiteY2" fmla="*/ 1963271 h 4148187"/>
              <a:gd name="connsiteX3" fmla="*/ 2709685 w 2722731"/>
              <a:gd name="connsiteY3" fmla="*/ 2599765 h 4148187"/>
              <a:gd name="connsiteX4" fmla="*/ 2311032 w 2722731"/>
              <a:gd name="connsiteY4" fmla="*/ 3388659 h 4148187"/>
              <a:gd name="connsiteX5" fmla="*/ 1631577 w 2722731"/>
              <a:gd name="connsiteY5" fmla="*/ 4105835 h 4148187"/>
              <a:gd name="connsiteX6" fmla="*/ 1640541 w 2722731"/>
              <a:gd name="connsiteY6" fmla="*/ 4069976 h 4148187"/>
              <a:gd name="connsiteX7" fmla="*/ 1631577 w 2722731"/>
              <a:gd name="connsiteY7" fmla="*/ 4114800 h 4148187"/>
              <a:gd name="connsiteX0" fmla="*/ 0 w 2722731"/>
              <a:gd name="connsiteY0" fmla="*/ 0 h 4147703"/>
              <a:gd name="connsiteX1" fmla="*/ 2079812 w 2722731"/>
              <a:gd name="connsiteY1" fmla="*/ 1183341 h 4147703"/>
              <a:gd name="connsiteX2" fmla="*/ 2634414 w 2722731"/>
              <a:gd name="connsiteY2" fmla="*/ 1963271 h 4147703"/>
              <a:gd name="connsiteX3" fmla="*/ 2709685 w 2722731"/>
              <a:gd name="connsiteY3" fmla="*/ 2599765 h 4147703"/>
              <a:gd name="connsiteX4" fmla="*/ 2311032 w 2722731"/>
              <a:gd name="connsiteY4" fmla="*/ 3388659 h 4147703"/>
              <a:gd name="connsiteX5" fmla="*/ 1631577 w 2722731"/>
              <a:gd name="connsiteY5" fmla="*/ 4105835 h 4147703"/>
              <a:gd name="connsiteX6" fmla="*/ 1640541 w 2722731"/>
              <a:gd name="connsiteY6" fmla="*/ 4069976 h 4147703"/>
              <a:gd name="connsiteX7" fmla="*/ 1311684 w 2722731"/>
              <a:gd name="connsiteY7" fmla="*/ 4132730 h 4147703"/>
              <a:gd name="connsiteX0" fmla="*/ 0 w 2722731"/>
              <a:gd name="connsiteY0" fmla="*/ 0 h 4137930"/>
              <a:gd name="connsiteX1" fmla="*/ 2079812 w 2722731"/>
              <a:gd name="connsiteY1" fmla="*/ 1183341 h 4137930"/>
              <a:gd name="connsiteX2" fmla="*/ 2634414 w 2722731"/>
              <a:gd name="connsiteY2" fmla="*/ 1963271 h 4137930"/>
              <a:gd name="connsiteX3" fmla="*/ 2709685 w 2722731"/>
              <a:gd name="connsiteY3" fmla="*/ 2599765 h 4137930"/>
              <a:gd name="connsiteX4" fmla="*/ 2311032 w 2722731"/>
              <a:gd name="connsiteY4" fmla="*/ 3388659 h 4137930"/>
              <a:gd name="connsiteX5" fmla="*/ 1631577 w 2722731"/>
              <a:gd name="connsiteY5" fmla="*/ 4105835 h 4137930"/>
              <a:gd name="connsiteX6" fmla="*/ 1358283 w 2722731"/>
              <a:gd name="connsiteY6" fmla="*/ 4025152 h 4137930"/>
              <a:gd name="connsiteX7" fmla="*/ 1311684 w 2722731"/>
              <a:gd name="connsiteY7" fmla="*/ 4132730 h 4137930"/>
              <a:gd name="connsiteX0" fmla="*/ 0 w 2722731"/>
              <a:gd name="connsiteY0" fmla="*/ 0 h 4132730"/>
              <a:gd name="connsiteX1" fmla="*/ 2079812 w 2722731"/>
              <a:gd name="connsiteY1" fmla="*/ 1183341 h 4132730"/>
              <a:gd name="connsiteX2" fmla="*/ 2634414 w 2722731"/>
              <a:gd name="connsiteY2" fmla="*/ 1963271 h 4132730"/>
              <a:gd name="connsiteX3" fmla="*/ 2709685 w 2722731"/>
              <a:gd name="connsiteY3" fmla="*/ 2599765 h 4132730"/>
              <a:gd name="connsiteX4" fmla="*/ 2311032 w 2722731"/>
              <a:gd name="connsiteY4" fmla="*/ 3388659 h 4132730"/>
              <a:gd name="connsiteX5" fmla="*/ 1631577 w 2722731"/>
              <a:gd name="connsiteY5" fmla="*/ 4105835 h 4132730"/>
              <a:gd name="connsiteX6" fmla="*/ 1301832 w 2722731"/>
              <a:gd name="connsiteY6" fmla="*/ 3433481 h 4132730"/>
              <a:gd name="connsiteX7" fmla="*/ 1311684 w 2722731"/>
              <a:gd name="connsiteY7" fmla="*/ 4132730 h 413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731" h="4132730">
                <a:moveTo>
                  <a:pt x="0" y="0"/>
                </a:moveTo>
                <a:cubicBezTo>
                  <a:pt x="859865" y="318994"/>
                  <a:pt x="1640743" y="856129"/>
                  <a:pt x="2079812" y="1183341"/>
                </a:cubicBezTo>
                <a:cubicBezTo>
                  <a:pt x="2518881" y="1510553"/>
                  <a:pt x="2554525" y="1731683"/>
                  <a:pt x="2634414" y="1963271"/>
                </a:cubicBezTo>
                <a:cubicBezTo>
                  <a:pt x="2714303" y="2194859"/>
                  <a:pt x="2741628" y="2362200"/>
                  <a:pt x="2709685" y="2599765"/>
                </a:cubicBezTo>
                <a:cubicBezTo>
                  <a:pt x="2677742" y="2837330"/>
                  <a:pt x="2490717" y="3137647"/>
                  <a:pt x="2311032" y="3388659"/>
                </a:cubicBezTo>
                <a:cubicBezTo>
                  <a:pt x="2131347" y="3639671"/>
                  <a:pt x="1799777" y="4098365"/>
                  <a:pt x="1631577" y="4105835"/>
                </a:cubicBezTo>
                <a:cubicBezTo>
                  <a:pt x="1463377" y="4113305"/>
                  <a:pt x="1355148" y="3428999"/>
                  <a:pt x="1301832" y="3433481"/>
                </a:cubicBezTo>
                <a:cubicBezTo>
                  <a:pt x="1248517" y="3437964"/>
                  <a:pt x="1316166" y="4111065"/>
                  <a:pt x="1311684" y="413273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45403" y="2430231"/>
            <a:ext cx="669089" cy="723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155590" y="4280551"/>
            <a:ext cx="646262" cy="707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hevron 17"/>
          <p:cNvSpPr/>
          <p:nvPr/>
        </p:nvSpPr>
        <p:spPr>
          <a:xfrm>
            <a:off x="1915422" y="1970324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5293" y="1817319"/>
            <a:ext cx="4267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71348" y="3357733"/>
            <a:ext cx="669089" cy="72394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22" name="Frame 21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69398" y="2563094"/>
            <a:ext cx="305132" cy="462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400849" y="3485912"/>
            <a:ext cx="305132" cy="4629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53326" y="4435792"/>
            <a:ext cx="305132" cy="4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4"/>
          <a:stretch/>
        </p:blipFill>
        <p:spPr>
          <a:xfrm>
            <a:off x="-1672896" y="-1"/>
            <a:ext cx="29994104" cy="5701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t="33333" r="25420" b="42361"/>
          <a:stretch/>
        </p:blipFill>
        <p:spPr>
          <a:xfrm>
            <a:off x="-526362" y="1078128"/>
            <a:ext cx="45137854" cy="4791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479" y="3694703"/>
            <a:ext cx="3077874" cy="14895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766994" y="4487417"/>
            <a:ext cx="32081444" cy="3451947"/>
            <a:chOff x="-778244" y="4292207"/>
            <a:chExt cx="41403463" cy="46025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5" b="17374"/>
            <a:stretch/>
          </p:blipFill>
          <p:spPr>
            <a:xfrm>
              <a:off x="-778244" y="4292207"/>
              <a:ext cx="22404805" cy="41305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5" b="17374"/>
            <a:stretch/>
          </p:blipFill>
          <p:spPr>
            <a:xfrm rot="158041">
              <a:off x="18220414" y="4764238"/>
              <a:ext cx="22404805" cy="413056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277" y="2778232"/>
            <a:ext cx="5313916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090" y="4017899"/>
            <a:ext cx="2694943" cy="43187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72224" y="4404742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2224" y="4480152"/>
            <a:ext cx="1013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33213"/>
              </p:ext>
            </p:extLst>
          </p:nvPr>
        </p:nvGraphicFramePr>
        <p:xfrm>
          <a:off x="5327416" y="661905"/>
          <a:ext cx="2281226" cy="212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icture (32-bit)" r:id="rId11" imgW="4095720" imgH="4095720" progId="">
                  <p:embed/>
                </p:oleObj>
              </mc:Choice>
              <mc:Fallback>
                <p:oleObj name="Picture (32-bit)" r:id="rId11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416" y="661905"/>
                        <a:ext cx="2281226" cy="2124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6286810" y="1179108"/>
            <a:ext cx="265171" cy="1046699"/>
            <a:chOff x="-1339053" y="1442190"/>
            <a:chExt cx="342222" cy="1771463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99274" y="1042777"/>
            <a:ext cx="265171" cy="1328597"/>
            <a:chOff x="-1339053" y="1442190"/>
            <a:chExt cx="342222" cy="1771463"/>
          </a:xfrm>
        </p:grpSpPr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70751" y="1593622"/>
            <a:ext cx="298355" cy="261294"/>
            <a:chOff x="749528" y="2488738"/>
            <a:chExt cx="481442" cy="439213"/>
          </a:xfrm>
        </p:grpSpPr>
        <p:sp>
          <p:nvSpPr>
            <p:cNvPr id="36" name="Oval 35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5505703" y="804457"/>
            <a:ext cx="1903038" cy="1805240"/>
          </a:xfrm>
          <a:prstGeom prst="ellipse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26077" y="4439495"/>
            <a:ext cx="963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7906" y="4501856"/>
            <a:ext cx="318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9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1.55625 -0.04213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12" y="-2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125 L -1.12669 -0.01458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41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63281 0.00903 " pathEditMode="relative" rAng="0" ptsTypes="AA">
                                      <p:cBhvr>
                                        <p:cTn id="18" dur="1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125 L -1.0961 0.00394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5" y="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2" dur="10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0.03125 L -1.09609 0.00394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5" y="1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3125 L -1.09609 0.00393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5" y="17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9080" y="6190004"/>
            <a:ext cx="2743200" cy="365125"/>
          </a:xfrm>
        </p:spPr>
        <p:txBody>
          <a:bodyPr/>
          <a:lstStyle/>
          <a:p>
            <a:fld id="{F45553FD-E10E-4FEA-854F-D499F0A7F1D6}" type="datetime1">
              <a:rPr lang="en-US" smtClean="0"/>
              <a:t>1/3/2021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0807" y="0"/>
            <a:ext cx="12202807" cy="6861144"/>
            <a:chOff x="0" y="-272"/>
            <a:chExt cx="12202807" cy="6861144"/>
          </a:xfrm>
        </p:grpSpPr>
        <p:sp>
          <p:nvSpPr>
            <p:cNvPr id="25" name="Frame 24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5775769"/>
              </p:ext>
            </p:extLst>
          </p:nvPr>
        </p:nvGraphicFramePr>
        <p:xfrm>
          <a:off x="3200400" y="678029"/>
          <a:ext cx="7532347" cy="551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819080" y="914400"/>
            <a:ext cx="5124520" cy="838200"/>
          </a:xfrm>
          <a:prstGeom prst="roundRect">
            <a:avLst>
              <a:gd name="adj" fmla="val 50000"/>
            </a:avLst>
          </a:prstGeom>
          <a:solidFill>
            <a:srgbClr val="FCC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জানতে পারলাম ?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0199" y="981091"/>
            <a:ext cx="5124520" cy="838200"/>
          </a:xfrm>
          <a:prstGeom prst="roundRect">
            <a:avLst>
              <a:gd name="adj" fmla="val 50000"/>
            </a:avLst>
          </a:prstGeom>
          <a:solidFill>
            <a:srgbClr val="FCC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 প্রকারভেদ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2161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Sub>
              <a:bldDgm bld="one"/>
            </p:bldSub>
          </p:bldGraphic>
          <p:bldP spid="31" grpId="0" animBg="1"/>
          <p:bldP spid="31" grpId="1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>
                                                <p:graphicEl>
                                                  <a:dgm id="{5000ADAE-3AFC-4625-91EE-B720F0CCC4D6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>
                                                <p:graphicEl>
                                                  <a:dgm id="{D8C42D5F-E3D2-4212-9651-CC87E74C846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6">
                                                <p:graphicEl>
                                                  <a:dgm id="{0D6D20C1-A3BB-4A6D-89D6-8DF4E86A140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">
                                                <p:graphicEl>
                                                  <a:dgm id="{0198A8C3-3462-49A3-9681-409F91989F7F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">
                                                <p:graphicEl>
                                                  <a:dgm id="{AD26A695-E2D7-4A80-9997-B4D7FFB003DA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">
                                                <p:graphicEl>
                                                  <a:dgm id="{AB9E6525-2ADB-4892-B750-D2410047E538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6">
                                                <p:graphicEl>
                                                  <a:dgm id="{1D5AE8F2-9BA8-4A36-A5CF-1CA028C28388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6">
                                                <p:graphicEl>
                                                  <a:dgm id="{4293DA77-B8F9-45CB-B993-2B3DAD43329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6">
                                                <p:graphicEl>
                                                  <a:dgm id="{9F1CFE88-AF37-4C5B-A99A-21E466613B2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">
                                                <p:graphicEl>
                                                  <a:dgm id="{77D2D1B2-30CF-4BB6-A6AD-F8EF03641173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">
                                                <p:graphicEl>
                                                  <a:dgm id="{9346D621-712F-4F77-857E-FAE38A9375E7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Sub>
              <a:bldDgm bld="one"/>
            </p:bldSub>
          </p:bldGraphic>
          <p:bldP spid="31" grpId="0" animBg="1"/>
          <p:bldP spid="31" grpId="1" animBg="1"/>
          <p:bldP spid="3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1"/>
            </a:gs>
            <a:gs pos="0">
              <a:srgbClr val="F5C3EB"/>
            </a:gs>
            <a:gs pos="73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62400" y="990600"/>
            <a:ext cx="3716215" cy="790751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68835" y="982964"/>
            <a:ext cx="375769" cy="820383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600" y="2472796"/>
            <a:ext cx="6618472" cy="1464148"/>
            <a:chOff x="2754128" y="2711817"/>
            <a:chExt cx="7750466" cy="1464148"/>
          </a:xfrm>
        </p:grpSpPr>
        <p:sp>
          <p:nvSpPr>
            <p:cNvPr id="7" name="TextBox 6"/>
            <p:cNvSpPr txBox="1"/>
            <p:nvPr/>
          </p:nvSpPr>
          <p:spPr>
            <a:xfrm>
              <a:off x="2754128" y="3098747"/>
              <a:ext cx="7750466" cy="107721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গতি কী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গতির প্রকারভেদগুলো লিখ?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16081" y="2711817"/>
              <a:ext cx="1788513" cy="3693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3144"/>
            <a:ext cx="12202807" cy="6861144"/>
            <a:chOff x="0" y="-272"/>
            <a:chExt cx="12202807" cy="6861144"/>
          </a:xfrm>
        </p:grpSpPr>
        <p:sp>
          <p:nvSpPr>
            <p:cNvPr id="10" name="Frame 9"/>
            <p:cNvSpPr/>
            <p:nvPr/>
          </p:nvSpPr>
          <p:spPr>
            <a:xfrm>
              <a:off x="0" y="2872"/>
              <a:ext cx="12192000" cy="6858000"/>
            </a:xfrm>
            <a:prstGeom prst="frame">
              <a:avLst>
                <a:gd name="adj1" fmla="val 408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0807" y="-272"/>
              <a:ext cx="12192000" cy="6858000"/>
            </a:xfrm>
            <a:prstGeom prst="frame">
              <a:avLst>
                <a:gd name="adj1" fmla="val 2342"/>
              </a:avLst>
            </a:prstGeom>
            <a:gradFill flip="none" rotWithShape="1">
              <a:gsLst>
                <a:gs pos="13000">
                  <a:srgbClr val="92D050"/>
                </a:gs>
                <a:gs pos="59000">
                  <a:srgbClr val="92D050"/>
                </a:gs>
                <a:gs pos="46000">
                  <a:schemeClr val="accent1">
                    <a:lumMod val="75000"/>
                  </a:schemeClr>
                </a:gs>
                <a:gs pos="27000">
                  <a:schemeClr val="accent2">
                    <a:lumMod val="75000"/>
                  </a:schemeClr>
                </a:gs>
                <a:gs pos="3356">
                  <a:schemeClr val="accent4">
                    <a:lumMod val="75000"/>
                  </a:schemeClr>
                </a:gs>
                <a:gs pos="68000">
                  <a:schemeClr val="accent6">
                    <a:lumMod val="75000"/>
                  </a:schemeClr>
                </a:gs>
                <a:gs pos="97987">
                  <a:schemeClr val="accent5">
                    <a:lumMod val="75000"/>
                  </a:schemeClr>
                </a:gs>
                <a:gs pos="78000">
                  <a:srgbClr val="00B050"/>
                </a:gs>
              </a:gsLst>
              <a:lin ang="1320000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820" y="5561026"/>
            <a:ext cx="12801600" cy="12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909</Words>
  <Application>Microsoft Office PowerPoint</Application>
  <PresentationFormat>Widescreen</PresentationFormat>
  <Paragraphs>182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Asus</dc:creator>
  <cp:lastModifiedBy>Asus</cp:lastModifiedBy>
  <cp:revision>416</cp:revision>
  <dcterms:created xsi:type="dcterms:W3CDTF">2020-01-31T05:20:56Z</dcterms:created>
  <dcterms:modified xsi:type="dcterms:W3CDTF">2021-01-03T17:27:28Z</dcterms:modified>
</cp:coreProperties>
</file>