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76" r:id="rId6"/>
    <p:sldId id="262" r:id="rId7"/>
    <p:sldId id="273" r:id="rId8"/>
    <p:sldId id="274" r:id="rId9"/>
    <p:sldId id="263" r:id="rId10"/>
    <p:sldId id="264" r:id="rId11"/>
    <p:sldId id="265" r:id="rId12"/>
    <p:sldId id="266" r:id="rId13"/>
    <p:sldId id="267" r:id="rId14"/>
    <p:sldId id="268" r:id="rId15"/>
    <p:sldId id="269" r:id="rId16"/>
    <p:sldId id="270" r:id="rId17"/>
    <p:sldId id="271" r:id="rId18"/>
    <p:sldId id="272" r:id="rId19"/>
    <p:sldId id="275" r:id="rId20"/>
    <p:sldId id="277" r:id="rId21"/>
    <p:sldId id="278" r:id="rId22"/>
    <p:sldId id="279" r:id="rId23"/>
    <p:sldId id="280" r:id="rId24"/>
    <p:sldId id="282"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image" Target="../media/image29.jpg"/></Relationships>
</file>

<file path=ppt/diagrams/_rels/drawing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image" Target="../media/image2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FC4FF8-BED5-4E8D-8798-904329BF2CC1}"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9A4C8538-B49B-4D52-A60F-199960CD72C3}">
      <dgm:prSet phldrT="[Text]" custT="1"/>
      <dgm:spPr/>
      <dgm:t>
        <a:bodyPr/>
        <a:lstStyle/>
        <a:p>
          <a:r>
            <a:rPr lang="en-US" sz="2400" dirty="0" smtClean="0">
              <a:latin typeface="Times New Roman" panose="02020603050405020304" pitchFamily="18" charset="0"/>
              <a:cs typeface="Times New Roman" panose="02020603050405020304" pitchFamily="18" charset="0"/>
            </a:rPr>
            <a:t>We should </a:t>
          </a:r>
          <a:r>
            <a:rPr lang="en-US" sz="2400" dirty="0" smtClean="0">
              <a:latin typeface="Times New Roman" panose="02020603050405020304" pitchFamily="18" charset="0"/>
              <a:cs typeface="Times New Roman" panose="02020603050405020304" pitchFamily="18" charset="0"/>
            </a:rPr>
            <a:t>have wash </a:t>
          </a:r>
          <a:r>
            <a:rPr lang="en-US" sz="2400" dirty="0" smtClean="0">
              <a:latin typeface="Times New Roman" panose="02020603050405020304" pitchFamily="18" charset="0"/>
              <a:cs typeface="Times New Roman" panose="02020603050405020304" pitchFamily="18" charset="0"/>
            </a:rPr>
            <a:t>our hair regularly.</a:t>
          </a:r>
          <a:endParaRPr lang="en-US" sz="2400" dirty="0">
            <a:latin typeface="Times New Roman" panose="02020603050405020304" pitchFamily="18" charset="0"/>
            <a:cs typeface="Times New Roman" panose="02020603050405020304" pitchFamily="18" charset="0"/>
          </a:endParaRPr>
        </a:p>
      </dgm:t>
    </dgm:pt>
    <dgm:pt modelId="{0213A07D-1DDD-4365-8FA9-5D0CD49A462B}" type="parTrans" cxnId="{52EE5AB2-84ED-4D2D-B810-6D906D0E3E94}">
      <dgm:prSet/>
      <dgm:spPr/>
      <dgm:t>
        <a:bodyPr/>
        <a:lstStyle/>
        <a:p>
          <a:endParaRPr lang="en-US"/>
        </a:p>
      </dgm:t>
    </dgm:pt>
    <dgm:pt modelId="{892FFBB8-7A7C-4912-9C34-EDD380E4A600}" type="sibTrans" cxnId="{52EE5AB2-84ED-4D2D-B810-6D906D0E3E94}">
      <dgm:prSet/>
      <dgm:spPr/>
      <dgm:t>
        <a:bodyPr/>
        <a:lstStyle/>
        <a:p>
          <a:endParaRPr lang="en-US"/>
        </a:p>
      </dgm:t>
    </dgm:pt>
    <dgm:pt modelId="{34D59804-9EE7-438D-8353-8E6793EF3F1F}">
      <dgm:prSet phldrT="[Text]" custT="1"/>
      <dgm:spPr/>
      <dgm:t>
        <a:bodyPr/>
        <a:lstStyle/>
        <a:p>
          <a:pPr algn="l"/>
          <a:r>
            <a:rPr lang="en-US" sz="2400" dirty="0" smtClean="0">
              <a:latin typeface="Times New Roman" panose="02020603050405020304" pitchFamily="18" charset="0"/>
              <a:cs typeface="Times New Roman" panose="02020603050405020304" pitchFamily="18" charset="0"/>
            </a:rPr>
            <a:t>We should have a bath every day.</a:t>
          </a:r>
          <a:endParaRPr lang="en-US" sz="2400" dirty="0">
            <a:latin typeface="Times New Roman" panose="02020603050405020304" pitchFamily="18" charset="0"/>
            <a:cs typeface="Times New Roman" panose="02020603050405020304" pitchFamily="18" charset="0"/>
          </a:endParaRPr>
        </a:p>
      </dgm:t>
    </dgm:pt>
    <dgm:pt modelId="{F979AD43-74FA-4719-97A4-2F06CA0B6113}" type="sibTrans" cxnId="{21EC00E6-B906-41AF-9BB7-A9BED2B80E87}">
      <dgm:prSet/>
      <dgm:spPr/>
      <dgm:t>
        <a:bodyPr/>
        <a:lstStyle/>
        <a:p>
          <a:endParaRPr lang="en-US"/>
        </a:p>
      </dgm:t>
    </dgm:pt>
    <dgm:pt modelId="{43AB26C6-B732-48E6-B1CF-A029B6C889CC}" type="parTrans" cxnId="{21EC00E6-B906-41AF-9BB7-A9BED2B80E87}">
      <dgm:prSet/>
      <dgm:spPr/>
      <dgm:t>
        <a:bodyPr/>
        <a:lstStyle/>
        <a:p>
          <a:endParaRPr lang="en-US"/>
        </a:p>
      </dgm:t>
    </dgm:pt>
    <dgm:pt modelId="{842C33EB-E307-4A3F-BC98-AFD7D041B5DC}" type="pres">
      <dgm:prSet presAssocID="{B2FC4FF8-BED5-4E8D-8798-904329BF2CC1}" presName="Name0" presStyleCnt="0">
        <dgm:presLayoutVars>
          <dgm:dir/>
          <dgm:resizeHandles val="exact"/>
        </dgm:presLayoutVars>
      </dgm:prSet>
      <dgm:spPr/>
      <dgm:t>
        <a:bodyPr/>
        <a:lstStyle/>
        <a:p>
          <a:endParaRPr lang="en-US"/>
        </a:p>
      </dgm:t>
    </dgm:pt>
    <dgm:pt modelId="{4CA082D3-C373-4B15-B570-818970146A47}" type="pres">
      <dgm:prSet presAssocID="{34D59804-9EE7-438D-8353-8E6793EF3F1F}" presName="composite" presStyleCnt="0"/>
      <dgm:spPr/>
    </dgm:pt>
    <dgm:pt modelId="{DEC9EB6E-1FC3-4129-B890-F6B67AF099F6}" type="pres">
      <dgm:prSet presAssocID="{34D59804-9EE7-438D-8353-8E6793EF3F1F}" presName="rect1" presStyleLbl="trAlignAcc1" presStyleIdx="0" presStyleCnt="2" custScaleX="54890" custScaleY="31181" custLinFactNeighborX="-18023" custLinFactNeighborY="-12149">
        <dgm:presLayoutVars>
          <dgm:bulletEnabled val="1"/>
        </dgm:presLayoutVars>
      </dgm:prSet>
      <dgm:spPr/>
      <dgm:t>
        <a:bodyPr/>
        <a:lstStyle/>
        <a:p>
          <a:endParaRPr lang="en-US"/>
        </a:p>
      </dgm:t>
    </dgm:pt>
    <dgm:pt modelId="{DE3603F4-AF95-4F3D-9398-03B950DF2D07}" type="pres">
      <dgm:prSet presAssocID="{34D59804-9EE7-438D-8353-8E6793EF3F1F}" presName="rect2" presStyleLbl="fgImgPlace1" presStyleIdx="0" presStyleCnt="2" custScaleX="147328" custScaleY="69728" custLinFactNeighborX="-20455" custLinFactNeighborY="2239"/>
      <dgm:spPr>
        <a:blipFill>
          <a:blip xmlns:r="http://schemas.openxmlformats.org/officeDocument/2006/relationships" r:embed="rId1">
            <a:extLst>
              <a:ext uri="{28A0092B-C50C-407E-A947-70E740481C1C}">
                <a14:useLocalDpi xmlns:a14="http://schemas.microsoft.com/office/drawing/2010/main" val="0"/>
              </a:ext>
            </a:extLst>
          </a:blip>
          <a:srcRect/>
          <a:stretch>
            <a:fillRect t="-27000" b="-27000"/>
          </a:stretch>
        </a:blipFill>
      </dgm:spPr>
      <dgm:t>
        <a:bodyPr/>
        <a:lstStyle/>
        <a:p>
          <a:endParaRPr lang="en-US"/>
        </a:p>
      </dgm:t>
    </dgm:pt>
    <dgm:pt modelId="{C45FE889-45A8-49B1-80B6-59B75CEFF44C}" type="pres">
      <dgm:prSet presAssocID="{F979AD43-74FA-4719-97A4-2F06CA0B6113}" presName="sibTrans" presStyleCnt="0"/>
      <dgm:spPr/>
    </dgm:pt>
    <dgm:pt modelId="{B6C3FD85-9600-4C2B-BCCD-82FD0FB4DA42}" type="pres">
      <dgm:prSet presAssocID="{9A4C8538-B49B-4D52-A60F-199960CD72C3}" presName="composite" presStyleCnt="0"/>
      <dgm:spPr/>
    </dgm:pt>
    <dgm:pt modelId="{7573DB00-36BE-4AA4-B0AE-C88815F9C96B}" type="pres">
      <dgm:prSet presAssocID="{9A4C8538-B49B-4D52-A60F-199960CD72C3}" presName="rect1" presStyleLbl="trAlignAcc1" presStyleIdx="1" presStyleCnt="2" custScaleX="57963" custScaleY="31333" custLinFactNeighborX="-17537" custLinFactNeighborY="-16779">
        <dgm:presLayoutVars>
          <dgm:bulletEnabled val="1"/>
        </dgm:presLayoutVars>
      </dgm:prSet>
      <dgm:spPr/>
      <dgm:t>
        <a:bodyPr/>
        <a:lstStyle/>
        <a:p>
          <a:endParaRPr lang="en-US"/>
        </a:p>
      </dgm:t>
    </dgm:pt>
    <dgm:pt modelId="{510200C2-C656-4878-AD51-FB418BD230CC}" type="pres">
      <dgm:prSet presAssocID="{9A4C8538-B49B-4D52-A60F-199960CD72C3}" presName="rect2" presStyleLbl="fgImgPlace1" presStyleIdx="1" presStyleCnt="2" custScaleX="144675" custScaleY="78605" custLinFactNeighborX="-18283" custLinFactNeighborY="-2643"/>
      <dgm:spPr>
        <a:blipFill>
          <a:blip xmlns:r="http://schemas.openxmlformats.org/officeDocument/2006/relationships" r:embed="rId2">
            <a:extLst>
              <a:ext uri="{28A0092B-C50C-407E-A947-70E740481C1C}">
                <a14:useLocalDpi xmlns:a14="http://schemas.microsoft.com/office/drawing/2010/main" val="0"/>
              </a:ext>
            </a:extLst>
          </a:blip>
          <a:srcRect/>
          <a:stretch>
            <a:fillRect l="-62000" r="-62000"/>
          </a:stretch>
        </a:blipFill>
      </dgm:spPr>
      <dgm:t>
        <a:bodyPr/>
        <a:lstStyle/>
        <a:p>
          <a:endParaRPr lang="en-US"/>
        </a:p>
      </dgm:t>
    </dgm:pt>
  </dgm:ptLst>
  <dgm:cxnLst>
    <dgm:cxn modelId="{21EC00E6-B906-41AF-9BB7-A9BED2B80E87}" srcId="{B2FC4FF8-BED5-4E8D-8798-904329BF2CC1}" destId="{34D59804-9EE7-438D-8353-8E6793EF3F1F}" srcOrd="0" destOrd="0" parTransId="{43AB26C6-B732-48E6-B1CF-A029B6C889CC}" sibTransId="{F979AD43-74FA-4719-97A4-2F06CA0B6113}"/>
    <dgm:cxn modelId="{AC30BECA-4F56-48BB-8CF9-FE9DCFA1A64C}" type="presOf" srcId="{34D59804-9EE7-438D-8353-8E6793EF3F1F}" destId="{DEC9EB6E-1FC3-4129-B890-F6B67AF099F6}" srcOrd="0" destOrd="0" presId="urn:microsoft.com/office/officeart/2008/layout/PictureStrips"/>
    <dgm:cxn modelId="{52EE5AB2-84ED-4D2D-B810-6D906D0E3E94}" srcId="{B2FC4FF8-BED5-4E8D-8798-904329BF2CC1}" destId="{9A4C8538-B49B-4D52-A60F-199960CD72C3}" srcOrd="1" destOrd="0" parTransId="{0213A07D-1DDD-4365-8FA9-5D0CD49A462B}" sibTransId="{892FFBB8-7A7C-4912-9C34-EDD380E4A600}"/>
    <dgm:cxn modelId="{AC363909-F75E-4756-96CE-3EF18A50C0E1}" type="presOf" srcId="{B2FC4FF8-BED5-4E8D-8798-904329BF2CC1}" destId="{842C33EB-E307-4A3F-BC98-AFD7D041B5DC}" srcOrd="0" destOrd="0" presId="urn:microsoft.com/office/officeart/2008/layout/PictureStrips"/>
    <dgm:cxn modelId="{91514432-720F-4AE2-9879-8C0D39C9F310}" type="presOf" srcId="{9A4C8538-B49B-4D52-A60F-199960CD72C3}" destId="{7573DB00-36BE-4AA4-B0AE-C88815F9C96B}" srcOrd="0" destOrd="0" presId="urn:microsoft.com/office/officeart/2008/layout/PictureStrips"/>
    <dgm:cxn modelId="{72A0794A-EC85-422B-ABFB-A2F100AA886C}" type="presParOf" srcId="{842C33EB-E307-4A3F-BC98-AFD7D041B5DC}" destId="{4CA082D3-C373-4B15-B570-818970146A47}" srcOrd="0" destOrd="0" presId="urn:microsoft.com/office/officeart/2008/layout/PictureStrips"/>
    <dgm:cxn modelId="{69A331E4-57F9-4377-A767-A39AC9F02486}" type="presParOf" srcId="{4CA082D3-C373-4B15-B570-818970146A47}" destId="{DEC9EB6E-1FC3-4129-B890-F6B67AF099F6}" srcOrd="0" destOrd="0" presId="urn:microsoft.com/office/officeart/2008/layout/PictureStrips"/>
    <dgm:cxn modelId="{731C6A67-860B-4DBC-8180-8760580F2080}" type="presParOf" srcId="{4CA082D3-C373-4B15-B570-818970146A47}" destId="{DE3603F4-AF95-4F3D-9398-03B950DF2D07}" srcOrd="1" destOrd="0" presId="urn:microsoft.com/office/officeart/2008/layout/PictureStrips"/>
    <dgm:cxn modelId="{39EC9509-311C-436C-8C26-D96880650474}" type="presParOf" srcId="{842C33EB-E307-4A3F-BC98-AFD7D041B5DC}" destId="{C45FE889-45A8-49B1-80B6-59B75CEFF44C}" srcOrd="1" destOrd="0" presId="urn:microsoft.com/office/officeart/2008/layout/PictureStrips"/>
    <dgm:cxn modelId="{979D6E7A-3EFA-43DC-8A3D-C07D0824B2DC}" type="presParOf" srcId="{842C33EB-E307-4A3F-BC98-AFD7D041B5DC}" destId="{B6C3FD85-9600-4C2B-BCCD-82FD0FB4DA42}" srcOrd="2" destOrd="0" presId="urn:microsoft.com/office/officeart/2008/layout/PictureStrips"/>
    <dgm:cxn modelId="{A9F2FAE7-D0CB-4ED1-BAA9-7C4686BB4DE0}" type="presParOf" srcId="{B6C3FD85-9600-4C2B-BCCD-82FD0FB4DA42}" destId="{7573DB00-36BE-4AA4-B0AE-C88815F9C96B}" srcOrd="0" destOrd="0" presId="urn:microsoft.com/office/officeart/2008/layout/PictureStrips"/>
    <dgm:cxn modelId="{098D7B26-CED0-4319-9677-8296F8AC0487}" type="presParOf" srcId="{B6C3FD85-9600-4C2B-BCCD-82FD0FB4DA42}" destId="{510200C2-C656-4878-AD51-FB418BD230CC}"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9EB6E-1FC3-4129-B890-F6B67AF099F6}">
      <dsp:nvSpPr>
        <dsp:cNvPr id="0" name=""/>
        <dsp:cNvSpPr/>
      </dsp:nvSpPr>
      <dsp:spPr>
        <a:xfrm>
          <a:off x="1762923" y="666047"/>
          <a:ext cx="4278818" cy="759575"/>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49997"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We should have a bath every day.</a:t>
          </a:r>
          <a:endParaRPr lang="en-US" sz="2400" kern="1200" dirty="0">
            <a:latin typeface="Times New Roman" panose="02020603050405020304" pitchFamily="18" charset="0"/>
            <a:cs typeface="Times New Roman" panose="02020603050405020304" pitchFamily="18" charset="0"/>
          </a:endParaRPr>
        </a:p>
      </dsp:txBody>
      <dsp:txXfrm>
        <a:off x="1762923" y="666047"/>
        <a:ext cx="4278818" cy="759575"/>
      </dsp:txXfrm>
    </dsp:sp>
    <dsp:sp modelId="{DE3603F4-AF95-4F3D-9398-03B950DF2D07}">
      <dsp:nvSpPr>
        <dsp:cNvPr id="0" name=""/>
        <dsp:cNvSpPr/>
      </dsp:nvSpPr>
      <dsp:spPr>
        <a:xfrm>
          <a:off x="332517" y="216329"/>
          <a:ext cx="2512256" cy="178351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7000" b="-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73DB00-36BE-4AA4-B0AE-C88815F9C96B}">
      <dsp:nvSpPr>
        <dsp:cNvPr id="0" name=""/>
        <dsp:cNvSpPr/>
      </dsp:nvSpPr>
      <dsp:spPr>
        <a:xfrm>
          <a:off x="1609837" y="2727242"/>
          <a:ext cx="4518366" cy="76327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49997"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We should </a:t>
          </a:r>
          <a:r>
            <a:rPr lang="en-US" sz="2400" kern="1200" dirty="0" smtClean="0">
              <a:latin typeface="Times New Roman" panose="02020603050405020304" pitchFamily="18" charset="0"/>
              <a:cs typeface="Times New Roman" panose="02020603050405020304" pitchFamily="18" charset="0"/>
            </a:rPr>
            <a:t>have wash </a:t>
          </a:r>
          <a:r>
            <a:rPr lang="en-US" sz="2400" kern="1200" dirty="0" smtClean="0">
              <a:latin typeface="Times New Roman" panose="02020603050405020304" pitchFamily="18" charset="0"/>
              <a:cs typeface="Times New Roman" panose="02020603050405020304" pitchFamily="18" charset="0"/>
            </a:rPr>
            <a:t>our hair regularly.</a:t>
          </a:r>
          <a:endParaRPr lang="en-US" sz="2400" kern="1200" dirty="0">
            <a:latin typeface="Times New Roman" panose="02020603050405020304" pitchFamily="18" charset="0"/>
            <a:cs typeface="Times New Roman" panose="02020603050405020304" pitchFamily="18" charset="0"/>
          </a:endParaRPr>
        </a:p>
      </dsp:txBody>
      <dsp:txXfrm>
        <a:off x="1609837" y="2727242"/>
        <a:ext cx="4518366" cy="763277"/>
      </dsp:txXfrm>
    </dsp:sp>
    <dsp:sp modelId="{510200C2-C656-4878-AD51-FB418BD230CC}">
      <dsp:nvSpPr>
        <dsp:cNvPr id="0" name=""/>
        <dsp:cNvSpPr/>
      </dsp:nvSpPr>
      <dsp:spPr>
        <a:xfrm>
          <a:off x="320977" y="2153761"/>
          <a:ext cx="2467017" cy="201057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2000" r="-6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14BC0C-DB3E-4086-809C-F80B1A0FCBEA}"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D3F87-58E4-4EA1-9D0E-B1F726B391AF}" type="slidenum">
              <a:rPr lang="en-US" smtClean="0"/>
              <a:t>‹#›</a:t>
            </a:fld>
            <a:endParaRPr lang="en-US"/>
          </a:p>
        </p:txBody>
      </p:sp>
    </p:spTree>
    <p:extLst>
      <p:ext uri="{BB962C8B-B14F-4D97-AF65-F5344CB8AC3E}">
        <p14:creationId xmlns:p14="http://schemas.microsoft.com/office/powerpoint/2010/main" val="28625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14BC0C-DB3E-4086-809C-F80B1A0FCBEA}"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D3F87-58E4-4EA1-9D0E-B1F726B391AF}" type="slidenum">
              <a:rPr lang="en-US" smtClean="0"/>
              <a:t>‹#›</a:t>
            </a:fld>
            <a:endParaRPr lang="en-US"/>
          </a:p>
        </p:txBody>
      </p:sp>
    </p:spTree>
    <p:extLst>
      <p:ext uri="{BB962C8B-B14F-4D97-AF65-F5344CB8AC3E}">
        <p14:creationId xmlns:p14="http://schemas.microsoft.com/office/powerpoint/2010/main" val="2817700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14BC0C-DB3E-4086-809C-F80B1A0FCBEA}"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D3F87-58E4-4EA1-9D0E-B1F726B391AF}" type="slidenum">
              <a:rPr lang="en-US" smtClean="0"/>
              <a:t>‹#›</a:t>
            </a:fld>
            <a:endParaRPr lang="en-US"/>
          </a:p>
        </p:txBody>
      </p:sp>
    </p:spTree>
    <p:extLst>
      <p:ext uri="{BB962C8B-B14F-4D97-AF65-F5344CB8AC3E}">
        <p14:creationId xmlns:p14="http://schemas.microsoft.com/office/powerpoint/2010/main" val="1574893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14BC0C-DB3E-4086-809C-F80B1A0FCBEA}"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D3F87-58E4-4EA1-9D0E-B1F726B391AF}" type="slidenum">
              <a:rPr lang="en-US" smtClean="0"/>
              <a:t>‹#›</a:t>
            </a:fld>
            <a:endParaRPr lang="en-US"/>
          </a:p>
        </p:txBody>
      </p:sp>
    </p:spTree>
    <p:extLst>
      <p:ext uri="{BB962C8B-B14F-4D97-AF65-F5344CB8AC3E}">
        <p14:creationId xmlns:p14="http://schemas.microsoft.com/office/powerpoint/2010/main" val="2887358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14BC0C-DB3E-4086-809C-F80B1A0FCBEA}"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D3F87-58E4-4EA1-9D0E-B1F726B391AF}" type="slidenum">
              <a:rPr lang="en-US" smtClean="0"/>
              <a:t>‹#›</a:t>
            </a:fld>
            <a:endParaRPr lang="en-US"/>
          </a:p>
        </p:txBody>
      </p:sp>
    </p:spTree>
    <p:extLst>
      <p:ext uri="{BB962C8B-B14F-4D97-AF65-F5344CB8AC3E}">
        <p14:creationId xmlns:p14="http://schemas.microsoft.com/office/powerpoint/2010/main" val="330766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14BC0C-DB3E-4086-809C-F80B1A0FCBEA}"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D3F87-58E4-4EA1-9D0E-B1F726B391AF}" type="slidenum">
              <a:rPr lang="en-US" smtClean="0"/>
              <a:t>‹#›</a:t>
            </a:fld>
            <a:endParaRPr lang="en-US"/>
          </a:p>
        </p:txBody>
      </p:sp>
    </p:spTree>
    <p:extLst>
      <p:ext uri="{BB962C8B-B14F-4D97-AF65-F5344CB8AC3E}">
        <p14:creationId xmlns:p14="http://schemas.microsoft.com/office/powerpoint/2010/main" val="1210389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14BC0C-DB3E-4086-809C-F80B1A0FCBEA}" type="datetimeFigureOut">
              <a:rPr lang="en-US" smtClean="0"/>
              <a:t>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AD3F87-58E4-4EA1-9D0E-B1F726B391AF}" type="slidenum">
              <a:rPr lang="en-US" smtClean="0"/>
              <a:t>‹#›</a:t>
            </a:fld>
            <a:endParaRPr lang="en-US"/>
          </a:p>
        </p:txBody>
      </p:sp>
    </p:spTree>
    <p:extLst>
      <p:ext uri="{BB962C8B-B14F-4D97-AF65-F5344CB8AC3E}">
        <p14:creationId xmlns:p14="http://schemas.microsoft.com/office/powerpoint/2010/main" val="261547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14BC0C-DB3E-4086-809C-F80B1A0FCBEA}" type="datetimeFigureOut">
              <a:rPr lang="en-US" smtClean="0"/>
              <a:t>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AD3F87-58E4-4EA1-9D0E-B1F726B391AF}" type="slidenum">
              <a:rPr lang="en-US" smtClean="0"/>
              <a:t>‹#›</a:t>
            </a:fld>
            <a:endParaRPr lang="en-US"/>
          </a:p>
        </p:txBody>
      </p:sp>
    </p:spTree>
    <p:extLst>
      <p:ext uri="{BB962C8B-B14F-4D97-AF65-F5344CB8AC3E}">
        <p14:creationId xmlns:p14="http://schemas.microsoft.com/office/powerpoint/2010/main" val="1478575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14BC0C-DB3E-4086-809C-F80B1A0FCBEA}" type="datetimeFigureOut">
              <a:rPr lang="en-US" smtClean="0"/>
              <a:t>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AD3F87-58E4-4EA1-9D0E-B1F726B391AF}" type="slidenum">
              <a:rPr lang="en-US" smtClean="0"/>
              <a:t>‹#›</a:t>
            </a:fld>
            <a:endParaRPr lang="en-US"/>
          </a:p>
        </p:txBody>
      </p:sp>
    </p:spTree>
    <p:extLst>
      <p:ext uri="{BB962C8B-B14F-4D97-AF65-F5344CB8AC3E}">
        <p14:creationId xmlns:p14="http://schemas.microsoft.com/office/powerpoint/2010/main" val="2946483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14BC0C-DB3E-4086-809C-F80B1A0FCBEA}"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D3F87-58E4-4EA1-9D0E-B1F726B391AF}" type="slidenum">
              <a:rPr lang="en-US" smtClean="0"/>
              <a:t>‹#›</a:t>
            </a:fld>
            <a:endParaRPr lang="en-US"/>
          </a:p>
        </p:txBody>
      </p:sp>
    </p:spTree>
    <p:extLst>
      <p:ext uri="{BB962C8B-B14F-4D97-AF65-F5344CB8AC3E}">
        <p14:creationId xmlns:p14="http://schemas.microsoft.com/office/powerpoint/2010/main" val="4272135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14BC0C-DB3E-4086-809C-F80B1A0FCBEA}"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D3F87-58E4-4EA1-9D0E-B1F726B391AF}" type="slidenum">
              <a:rPr lang="en-US" smtClean="0"/>
              <a:t>‹#›</a:t>
            </a:fld>
            <a:endParaRPr lang="en-US"/>
          </a:p>
        </p:txBody>
      </p:sp>
    </p:spTree>
    <p:extLst>
      <p:ext uri="{BB962C8B-B14F-4D97-AF65-F5344CB8AC3E}">
        <p14:creationId xmlns:p14="http://schemas.microsoft.com/office/powerpoint/2010/main" val="429671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14BC0C-DB3E-4086-809C-F80B1A0FCBEA}" type="datetimeFigureOut">
              <a:rPr lang="en-US" smtClean="0"/>
              <a:t>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D3F87-58E4-4EA1-9D0E-B1F726B391AF}" type="slidenum">
              <a:rPr lang="en-US" smtClean="0"/>
              <a:t>‹#›</a:t>
            </a:fld>
            <a:endParaRPr lang="en-US"/>
          </a:p>
        </p:txBody>
      </p:sp>
    </p:spTree>
    <p:extLst>
      <p:ext uri="{BB962C8B-B14F-4D97-AF65-F5344CB8AC3E}">
        <p14:creationId xmlns:p14="http://schemas.microsoft.com/office/powerpoint/2010/main" val="3545765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fif"/><Relationship Id="rId4" Type="http://schemas.openxmlformats.org/officeDocument/2006/relationships/image" Target="../media/image8.jfif"/></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f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3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f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209153" cy="6858000"/>
            <a:chOff x="0" y="0"/>
            <a:chExt cx="12209153" cy="685800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3" y="0"/>
              <a:ext cx="12192000" cy="68580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010" t="4329" r="44823" b="-216"/>
            <a:stretch/>
          </p:blipFill>
          <p:spPr>
            <a:xfrm>
              <a:off x="0" y="3894669"/>
              <a:ext cx="2510971" cy="2963331"/>
            </a:xfrm>
            <a:prstGeom prst="rect">
              <a:avLst/>
            </a:prstGeom>
          </p:spPr>
        </p:pic>
      </p:grpSp>
    </p:spTree>
    <p:extLst>
      <p:ext uri="{BB962C8B-B14F-4D97-AF65-F5344CB8AC3E}">
        <p14:creationId xmlns:p14="http://schemas.microsoft.com/office/powerpoint/2010/main" val="23820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314528" y="1868449"/>
            <a:ext cx="7620997" cy="1107996"/>
          </a:xfrm>
          <a:prstGeom prst="rect">
            <a:avLst/>
          </a:prstGeom>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en-US" sz="6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agneto" panose="04030805050802020D02" pitchFamily="82" charset="0"/>
              </a:rPr>
              <a:t>Individual Work</a:t>
            </a:r>
            <a:endParaRPr lang="en-US" sz="6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agneto" panose="04030805050802020D02" pitchFamily="82" charset="0"/>
            </a:endParaRPr>
          </a:p>
        </p:txBody>
      </p:sp>
      <p:sp>
        <p:nvSpPr>
          <p:cNvPr id="3" name="Rounded Rectangle 2"/>
          <p:cNvSpPr/>
          <p:nvPr/>
        </p:nvSpPr>
        <p:spPr>
          <a:xfrm>
            <a:off x="9392062" y="639552"/>
            <a:ext cx="2598057" cy="69668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Time:- 5 Minutes</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37027" y="3856999"/>
            <a:ext cx="11176000" cy="769441"/>
          </a:xfrm>
          <a:prstGeom prst="rect">
            <a:avLst/>
          </a:prstGeom>
          <a:solidFill>
            <a:schemeClr val="accent4">
              <a:lumMod val="60000"/>
              <a:lumOff val="40000"/>
            </a:schemeClr>
          </a:solidFill>
        </p:spPr>
        <p:txBody>
          <a:bodyPr wrap="square" rtlCol="0">
            <a:spAutoFit/>
          </a:bodyPr>
          <a:lstStyle/>
          <a:p>
            <a:pPr marL="571500" indent="-571500" algn="ctr">
              <a:buFont typeface="Wingdings" panose="05000000000000000000" pitchFamily="2" charset="2"/>
              <a:buChar char="Ø"/>
            </a:pPr>
            <a:r>
              <a:rPr lang="en-US" sz="4400" dirty="0" smtClean="0">
                <a:latin typeface="Times New Roman" panose="02020603050405020304" pitchFamily="18" charset="0"/>
                <a:cs typeface="Times New Roman" panose="02020603050405020304" pitchFamily="18" charset="0"/>
              </a:rPr>
              <a:t>What does the word ‘hygiene’ means?</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818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32"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plus(out)">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368" y="414544"/>
            <a:ext cx="3631521" cy="2313318"/>
          </a:xfrm>
          <a:prstGeom prst="rect">
            <a:avLst/>
          </a:prstGeom>
          <a:solidFill>
            <a:srgbClr val="FFFFFF">
              <a:shade val="85000"/>
            </a:srgbClr>
          </a:solidFill>
          <a:ln w="88900" cap="sq">
            <a:solidFill>
              <a:schemeClr val="tx1">
                <a:lumMod val="65000"/>
                <a:lumOff val="3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5403" y="414544"/>
            <a:ext cx="3628378" cy="2313318"/>
          </a:xfrm>
          <a:prstGeom prst="rect">
            <a:avLst/>
          </a:prstGeom>
          <a:solidFill>
            <a:srgbClr val="FFFFFF">
              <a:shade val="85000"/>
            </a:srgbClr>
          </a:solidFill>
          <a:ln w="88900" cap="sq">
            <a:solidFill>
              <a:schemeClr val="tx1">
                <a:lumMod val="65000"/>
                <a:lumOff val="3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722764" y="2900067"/>
            <a:ext cx="2978728"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Good health</a:t>
            </a:r>
            <a:endParaRPr lang="en-US" sz="28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489948" y="2936935"/>
            <a:ext cx="3379288"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An untidy child</a:t>
            </a:r>
            <a:endParaRPr lang="en-US" sz="28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4313" y="414544"/>
            <a:ext cx="3655623" cy="2313318"/>
          </a:xfrm>
          <a:prstGeom prst="rect">
            <a:avLst/>
          </a:prstGeom>
          <a:solidFill>
            <a:srgbClr val="FFFFFF">
              <a:shade val="85000"/>
            </a:srgbClr>
          </a:solidFill>
          <a:ln w="88900" cap="sq">
            <a:solidFill>
              <a:schemeClr val="tx1">
                <a:lumMod val="65000"/>
                <a:lumOff val="3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8234313" y="2900066"/>
            <a:ext cx="3379288"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An unclean person</a:t>
            </a:r>
            <a:endParaRPr lang="en-US" sz="28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96368" y="4197926"/>
            <a:ext cx="11493568" cy="1200329"/>
          </a:xfrm>
          <a:prstGeom prst="rect">
            <a:avLst/>
          </a:prstGeom>
          <a:solidFill>
            <a:schemeClr val="accent4">
              <a:lumMod val="40000"/>
              <a:lumOff val="60000"/>
            </a:schemeClr>
          </a:solid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Hygiene is important for good health.  Nobody likes an unclean person</a:t>
            </a:r>
            <a:r>
              <a:rPr lang="en-US" sz="2400" dirty="0" smtClean="0"/>
              <a:t>.</a:t>
            </a:r>
            <a:endParaRPr lang="en-US" sz="2400" dirty="0"/>
          </a:p>
        </p:txBody>
      </p:sp>
    </p:spTree>
    <p:extLst>
      <p:ext uri="{BB962C8B-B14F-4D97-AF65-F5344CB8AC3E}">
        <p14:creationId xmlns:p14="http://schemas.microsoft.com/office/powerpoint/2010/main" val="203245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edge">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fltVal val="0"/>
                                          </p:val>
                                        </p:tav>
                                        <p:tav tm="100000">
                                          <p:val>
                                            <p:strVal val="#ppt_w"/>
                                          </p:val>
                                        </p:tav>
                                      </p:tavLst>
                                    </p:anim>
                                    <p:anim calcmode="lin" valueType="num">
                                      <p:cBhvr>
                                        <p:cTn id="37" dur="1000" fill="hold"/>
                                        <p:tgtEl>
                                          <p:spTgt spid="8"/>
                                        </p:tgtEl>
                                        <p:attrNameLst>
                                          <p:attrName>ppt_h</p:attrName>
                                        </p:attrNameLst>
                                      </p:cBhvr>
                                      <p:tavLst>
                                        <p:tav tm="0">
                                          <p:val>
                                            <p:fltVal val="0"/>
                                          </p:val>
                                        </p:tav>
                                        <p:tav tm="100000">
                                          <p:val>
                                            <p:strVal val="#ppt_h"/>
                                          </p:val>
                                        </p:tav>
                                      </p:tavLst>
                                    </p:anim>
                                    <p:anim calcmode="lin" valueType="num">
                                      <p:cBhvr>
                                        <p:cTn id="38" dur="1000" fill="hold"/>
                                        <p:tgtEl>
                                          <p:spTgt spid="8"/>
                                        </p:tgtEl>
                                        <p:attrNameLst>
                                          <p:attrName>style.rotation</p:attrName>
                                        </p:attrNameLst>
                                      </p:cBhvr>
                                      <p:tavLst>
                                        <p:tav tm="0">
                                          <p:val>
                                            <p:fltVal val="90"/>
                                          </p:val>
                                        </p:tav>
                                        <p:tav tm="100000">
                                          <p:val>
                                            <p:fltVal val="0"/>
                                          </p:val>
                                        </p:tav>
                                      </p:tavLst>
                                    </p:anim>
                                    <p:animEffect transition="in" filter="fade">
                                      <p:cBhvr>
                                        <p:cTn id="39" dur="1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circle(in)">
                                      <p:cBhvr>
                                        <p:cTn id="4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4000">
              <a:schemeClr val="accent2">
                <a:lumMod val="0"/>
                <a:lumOff val="100000"/>
              </a:schemeClr>
            </a:gs>
            <a:gs pos="100000">
              <a:schemeClr val="accent2">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grpSp>
        <p:nvGrpSpPr>
          <p:cNvPr id="8" name="Group 7"/>
          <p:cNvGrpSpPr/>
          <p:nvPr/>
        </p:nvGrpSpPr>
        <p:grpSpPr>
          <a:xfrm>
            <a:off x="6141767" y="177801"/>
            <a:ext cx="5774461" cy="2438400"/>
            <a:chOff x="3932120" y="3661229"/>
            <a:chExt cx="6591992" cy="243840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8116" y="3661229"/>
              <a:ext cx="3295996" cy="2438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2120" y="3661229"/>
              <a:ext cx="3295996" cy="2438400"/>
            </a:xfrm>
            <a:prstGeom prst="rect">
              <a:avLst/>
            </a:prstGeom>
          </p:spPr>
        </p:pic>
      </p:grpSp>
      <p:grpSp>
        <p:nvGrpSpPr>
          <p:cNvPr id="7" name="Group 6"/>
          <p:cNvGrpSpPr/>
          <p:nvPr/>
        </p:nvGrpSpPr>
        <p:grpSpPr>
          <a:xfrm>
            <a:off x="161882" y="177801"/>
            <a:ext cx="5774461" cy="2438400"/>
            <a:chOff x="1355034" y="351291"/>
            <a:chExt cx="6585040" cy="2438400"/>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3623" r="4345"/>
            <a:stretch/>
          </p:blipFill>
          <p:spPr>
            <a:xfrm>
              <a:off x="1355034" y="351291"/>
              <a:ext cx="3295996" cy="24384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1030" y="351291"/>
              <a:ext cx="3289044" cy="2438400"/>
            </a:xfrm>
            <a:prstGeom prst="rect">
              <a:avLst/>
            </a:prstGeom>
          </p:spPr>
        </p:pic>
      </p:grpSp>
      <p:sp>
        <p:nvSpPr>
          <p:cNvPr id="9" name="TextBox 8"/>
          <p:cNvSpPr txBox="1"/>
          <p:nvPr/>
        </p:nvSpPr>
        <p:spPr>
          <a:xfrm>
            <a:off x="161882" y="2616201"/>
            <a:ext cx="5672861"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Spirituality and Godliness</a:t>
            </a:r>
            <a:endParaRPr lang="en-US" sz="28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141767" y="2616201"/>
            <a:ext cx="5672861"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Physically fit and Unfit</a:t>
            </a:r>
            <a:endParaRPr lang="en-US" sz="2800" b="1" dirty="0">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3236515" y="3188703"/>
            <a:ext cx="5741682" cy="2463780"/>
            <a:chOff x="3052161" y="3254829"/>
            <a:chExt cx="5741682" cy="2463780"/>
          </a:xfrm>
        </p:grpSpPr>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2161" y="3254829"/>
              <a:ext cx="2884182" cy="246378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36343" y="3254829"/>
              <a:ext cx="2857500" cy="2463780"/>
            </a:xfrm>
            <a:prstGeom prst="rect">
              <a:avLst/>
            </a:prstGeom>
          </p:spPr>
        </p:pic>
      </p:grpSp>
      <p:sp>
        <p:nvSpPr>
          <p:cNvPr id="16" name="TextBox 15"/>
          <p:cNvSpPr txBox="1"/>
          <p:nvPr/>
        </p:nvSpPr>
        <p:spPr>
          <a:xfrm>
            <a:off x="3284266" y="5763320"/>
            <a:ext cx="5672861"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Mentally fit and Unfit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44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Left)">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ounded Rectangle 3"/>
          <p:cNvSpPr/>
          <p:nvPr/>
        </p:nvSpPr>
        <p:spPr>
          <a:xfrm>
            <a:off x="1094510" y="3127255"/>
            <a:ext cx="9915236" cy="3331687"/>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Times New Roman" panose="02020603050405020304" pitchFamily="18" charset="0"/>
                <a:cs typeface="Times New Roman" panose="02020603050405020304" pitchFamily="18" charset="0"/>
              </a:rPr>
              <a:t>Hygiene is important for our </a:t>
            </a:r>
            <a:r>
              <a:rPr lang="en-US" sz="3200" dirty="0">
                <a:solidFill>
                  <a:schemeClr val="tx1"/>
                </a:solidFill>
                <a:latin typeface="Times New Roman" panose="02020603050405020304" pitchFamily="18" charset="0"/>
                <a:cs typeface="Times New Roman" panose="02020603050405020304" pitchFamily="18" charset="0"/>
              </a:rPr>
              <a:t>g</a:t>
            </a:r>
            <a:r>
              <a:rPr lang="en-US" sz="3200" dirty="0" smtClean="0">
                <a:solidFill>
                  <a:schemeClr val="tx1"/>
                </a:solidFill>
                <a:latin typeface="Times New Roman" panose="02020603050405020304" pitchFamily="18" charset="0"/>
                <a:cs typeface="Times New Roman" panose="02020603050405020304" pitchFamily="18" charset="0"/>
              </a:rPr>
              <a:t>ood health. It is thought to be next to godliness. It is because we can not achieve anything physically, mentally or spiritually if we are unclear in body, mind and soul. Nobody likes an unclean person either. Thus hygiene is related with godliness. So we must follow the rules of hygiene. </a:t>
            </a:r>
            <a:endParaRPr lang="en-US" sz="3200" dirty="0">
              <a:solidFill>
                <a:schemeClr val="tx1"/>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2457722" y="468111"/>
            <a:ext cx="2078182" cy="2172370"/>
            <a:chOff x="2642486" y="1536316"/>
            <a:chExt cx="3556609" cy="3643515"/>
          </a:xfrm>
        </p:grpSpPr>
        <p:grpSp>
          <p:nvGrpSpPr>
            <p:cNvPr id="14" name="Group 13"/>
            <p:cNvGrpSpPr/>
            <p:nvPr/>
          </p:nvGrpSpPr>
          <p:grpSpPr>
            <a:xfrm rot="21316457">
              <a:off x="2642486" y="1536316"/>
              <a:ext cx="3556609" cy="3643515"/>
              <a:chOff x="1910842" y="937811"/>
              <a:chExt cx="3156033" cy="3425889"/>
            </a:xfrm>
          </p:grpSpPr>
          <p:sp>
            <p:nvSpPr>
              <p:cNvPr id="16" name="Rectangle 15"/>
              <p:cNvSpPr/>
              <p:nvPr/>
            </p:nvSpPr>
            <p:spPr>
              <a:xfrm rot="3167335">
                <a:off x="2015070" y="1238962"/>
                <a:ext cx="2965473" cy="275303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3164885">
                <a:off x="1775914" y="1072739"/>
                <a:ext cx="3425889" cy="31560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1939" y="1917200"/>
              <a:ext cx="3237701" cy="2881746"/>
            </a:xfrm>
            <a:prstGeom prst="rect">
              <a:avLst/>
            </a:prstGeom>
            <a:ln>
              <a:noFill/>
            </a:ln>
            <a:effectLst>
              <a:outerShdw blurRad="292100" dist="139700" dir="2700000" algn="tl" rotWithShape="0">
                <a:srgbClr val="333333">
                  <a:alpha val="65000"/>
                </a:srgbClr>
              </a:outerShdw>
            </a:effectLst>
          </p:spPr>
        </p:pic>
      </p:grpSp>
      <p:grpSp>
        <p:nvGrpSpPr>
          <p:cNvPr id="18" name="Group 17"/>
          <p:cNvGrpSpPr/>
          <p:nvPr/>
        </p:nvGrpSpPr>
        <p:grpSpPr>
          <a:xfrm>
            <a:off x="6560212" y="508974"/>
            <a:ext cx="2237424" cy="2141480"/>
            <a:chOff x="7016653" y="1084200"/>
            <a:chExt cx="3474524" cy="3154034"/>
          </a:xfrm>
        </p:grpSpPr>
        <p:grpSp>
          <p:nvGrpSpPr>
            <p:cNvPr id="19" name="Group 18"/>
            <p:cNvGrpSpPr/>
            <p:nvPr/>
          </p:nvGrpSpPr>
          <p:grpSpPr>
            <a:xfrm rot="380557" flipV="1">
              <a:off x="7016653" y="1084200"/>
              <a:ext cx="3474524" cy="3154034"/>
              <a:chOff x="6085371" y="1248712"/>
              <a:chExt cx="3556609" cy="3643515"/>
            </a:xfrm>
          </p:grpSpPr>
          <p:sp>
            <p:nvSpPr>
              <p:cNvPr id="21" name="Rectangle 20"/>
              <p:cNvSpPr/>
              <p:nvPr/>
            </p:nvSpPr>
            <p:spPr>
              <a:xfrm rot="2883792">
                <a:off x="6286750" y="1519240"/>
                <a:ext cx="3153852" cy="310246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2881342">
                <a:off x="6041918" y="1292165"/>
                <a:ext cx="3643515" cy="35566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0852" y="1344871"/>
              <a:ext cx="2978416" cy="2557819"/>
            </a:xfrm>
            <a:prstGeom prst="rect">
              <a:avLst/>
            </a:prstGeom>
          </p:spPr>
        </p:pic>
      </p:grpSp>
    </p:spTree>
    <p:extLst>
      <p:ext uri="{BB962C8B-B14F-4D97-AF65-F5344CB8AC3E}">
        <p14:creationId xmlns:p14="http://schemas.microsoft.com/office/powerpoint/2010/main" val="402229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amond(out)">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chemeClr val="accent4">
                <a:lumMod val="40000"/>
                <a:lumOff val="60000"/>
              </a:schemeClr>
            </a:gs>
            <a:gs pos="0">
              <a:schemeClr val="accent4">
                <a:lumMod val="95000"/>
                <a:lumOff val="5000"/>
              </a:schemeClr>
            </a:gs>
            <a:gs pos="100000">
              <a:schemeClr val="accent4">
                <a:lumMod val="6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extBox 1"/>
          <p:cNvSpPr txBox="1"/>
          <p:nvPr/>
        </p:nvSpPr>
        <p:spPr>
          <a:xfrm>
            <a:off x="217715" y="145145"/>
            <a:ext cx="10043886" cy="584775"/>
          </a:xfrm>
          <a:prstGeom prst="rect">
            <a:avLst/>
          </a:prstGeom>
          <a:noFill/>
        </p:spPr>
        <p:txBody>
          <a:bodyPr wrap="square" rtlCol="0">
            <a:spAutoFit/>
          </a:bodyPr>
          <a:lstStyle/>
          <a:p>
            <a:r>
              <a:rPr lang="en-US" sz="32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Let’s </a:t>
            </a:r>
            <a:r>
              <a:rPr lang="en-US" sz="32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try </a:t>
            </a:r>
            <a:r>
              <a:rPr lang="en-US" sz="32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to know how can we keep our body </a:t>
            </a:r>
            <a:r>
              <a:rPr lang="en-US" sz="32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clean </a:t>
            </a:r>
            <a:r>
              <a:rPr lang="en-US" sz="2400" dirty="0" smtClean="0">
                <a:ln w="0"/>
                <a:effectLst>
                  <a:outerShdw blurRad="38100" dist="19050" dir="2700000" algn="tl" rotWithShape="0">
                    <a:schemeClr val="dk1">
                      <a:alpha val="40000"/>
                    </a:schemeClr>
                  </a:outerShdw>
                </a:effectLst>
              </a:rPr>
              <a:t>-</a:t>
            </a:r>
            <a:endParaRPr lang="en-US" sz="2400" dirty="0">
              <a:ln w="0"/>
              <a:effectLst>
                <a:outerShdw blurRad="38100" dist="19050" dir="2700000" algn="tl" rotWithShape="0">
                  <a:schemeClr val="dk1">
                    <a:alpha val="40000"/>
                  </a:schemeClr>
                </a:outerShdw>
              </a:effectLst>
            </a:endParaRPr>
          </a:p>
        </p:txBody>
      </p:sp>
      <p:sp>
        <p:nvSpPr>
          <p:cNvPr id="5" name="TextBox 4"/>
          <p:cNvSpPr txBox="1"/>
          <p:nvPr/>
        </p:nvSpPr>
        <p:spPr>
          <a:xfrm>
            <a:off x="217714" y="729920"/>
            <a:ext cx="3675413" cy="1938992"/>
          </a:xfrm>
          <a:prstGeom prst="rect">
            <a:avLst/>
          </a:prstGeom>
          <a:noFill/>
        </p:spPr>
        <p:txBody>
          <a:bodyPr wrap="square" rtlCol="0">
            <a:spAutoFit/>
          </a:bodyPr>
          <a:lstStyle/>
          <a:p>
            <a:r>
              <a:rPr lang="en-US" sz="4000" b="1" dirty="0"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First, </a:t>
            </a:r>
          </a:p>
          <a:p>
            <a:r>
              <a:rPr lang="en-US" sz="4000" b="1" dirty="0" smtClean="0">
                <a:ln w="13462">
                  <a:solidFill>
                    <a:schemeClr val="bg1"/>
                  </a:solidFill>
                  <a:prstDash val="solid"/>
                </a:ln>
                <a:solidFill>
                  <a:srgbClr val="00206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We must keep our body clean</a:t>
            </a:r>
            <a:r>
              <a:rPr lang="en-US" sz="3600" b="1" dirty="0" smtClean="0">
                <a:ln w="13462">
                  <a:solidFill>
                    <a:schemeClr val="bg1"/>
                  </a:solidFill>
                  <a:prstDash val="solid"/>
                </a:ln>
                <a:solidFill>
                  <a:srgbClr val="00206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a:t>
            </a:r>
            <a:endParaRPr lang="en-US" sz="3600" b="1" dirty="0">
              <a:ln w="13462">
                <a:solidFill>
                  <a:schemeClr val="bg1"/>
                </a:solidFill>
                <a:prstDash val="solid"/>
              </a:ln>
              <a:solidFill>
                <a:srgbClr val="00206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1441419268"/>
              </p:ext>
            </p:extLst>
          </p:nvPr>
        </p:nvGraphicFramePr>
        <p:xfrm>
          <a:off x="4064000" y="915292"/>
          <a:ext cx="8128000" cy="4390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064000" y="5306291"/>
            <a:ext cx="7564582" cy="954107"/>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This (Bath and washing hair) will keep the body and hair free from dirt and bacteria.</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579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fade">
                                      <p:cBhvr>
                                        <p:cTn id="23" dur="1000"/>
                                        <p:tgtEl>
                                          <p:spTgt spid="3">
                                            <p:bg/>
                                          </p:spTgt>
                                        </p:tgtEl>
                                      </p:cBhvr>
                                    </p:animEffect>
                                    <p:anim calcmode="lin" valueType="num">
                                      <p:cBhvr>
                                        <p:cTn id="24" dur="1000" fill="hold"/>
                                        <p:tgtEl>
                                          <p:spTgt spid="3">
                                            <p:bg/>
                                          </p:spTgt>
                                        </p:tgtEl>
                                        <p:attrNameLst>
                                          <p:attrName>ppt_x</p:attrName>
                                        </p:attrNameLst>
                                      </p:cBhvr>
                                      <p:tavLst>
                                        <p:tav tm="0">
                                          <p:val>
                                            <p:strVal val="#ppt_x"/>
                                          </p:val>
                                        </p:tav>
                                        <p:tav tm="100000">
                                          <p:val>
                                            <p:strVal val="#ppt_x"/>
                                          </p:val>
                                        </p:tav>
                                      </p:tavLst>
                                    </p:anim>
                                    <p:anim calcmode="lin" valueType="num">
                                      <p:cBhvr>
                                        <p:cTn id="25" dur="1000" fill="hold"/>
                                        <p:tgtEl>
                                          <p:spTgt spid="3">
                                            <p:bg/>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Graphic spid="6" grpId="0">
        <p:bldAsOne/>
      </p:bldGraphic>
      <p:bldP spid="3"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6">
                <a:lumMod val="67000"/>
              </a:schemeClr>
            </a:gs>
            <a:gs pos="1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3" name="Rectangle 2"/>
          <p:cNvSpPr/>
          <p:nvPr/>
        </p:nvSpPr>
        <p:spPr>
          <a:xfrm>
            <a:off x="783652" y="466908"/>
            <a:ext cx="8588740" cy="1200329"/>
          </a:xfrm>
          <a:prstGeom prst="rect">
            <a:avLst/>
          </a:prstGeom>
        </p:spPr>
        <p:txBody>
          <a:bodyPr wrap="square">
            <a:spAutoFit/>
          </a:bodyPr>
          <a:lstStyle/>
          <a:p>
            <a:r>
              <a:rPr lang="en-US" sz="4000" b="1" dirty="0" smtClean="0">
                <a:ln w="13462">
                  <a:solidFill>
                    <a:schemeClr val="bg1"/>
                  </a:solidFill>
                  <a:prstDash val="solid"/>
                </a:ln>
                <a:effectLst>
                  <a:outerShdw dist="38100" dir="2700000" algn="bl" rotWithShape="0">
                    <a:schemeClr val="accent5"/>
                  </a:outerShdw>
                </a:effectLst>
                <a:latin typeface="Times New Roman" panose="02020603050405020304" pitchFamily="18" charset="0"/>
                <a:cs typeface="Times New Roman" panose="02020603050405020304" pitchFamily="18" charset="0"/>
              </a:rPr>
              <a:t>Secondly,</a:t>
            </a:r>
          </a:p>
          <a:p>
            <a:r>
              <a:rPr lang="en-US" sz="3200" b="1" dirty="0" smtClean="0">
                <a:ln w="13462">
                  <a:solidFill>
                    <a:schemeClr val="bg1"/>
                  </a:solidFill>
                  <a:prstDash val="solid"/>
                </a:ln>
                <a:solidFill>
                  <a:schemeClr val="accent2">
                    <a:lumMod val="50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en-US" sz="3200" b="1" dirty="0" smtClean="0">
                <a:ln w="13462">
                  <a:solidFill>
                    <a:schemeClr val="bg1"/>
                  </a:solidFill>
                  <a:prstDash val="solid"/>
                </a:ln>
                <a:solidFill>
                  <a:schemeClr val="accent2">
                    <a:lumMod val="7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We should wash our cloths regularly.</a:t>
            </a:r>
            <a:endParaRPr lang="en-US" b="1" dirty="0">
              <a:ln w="13462">
                <a:solidFill>
                  <a:schemeClr val="bg1"/>
                </a:solidFill>
                <a:prstDash val="solid"/>
              </a:ln>
              <a:solidFill>
                <a:schemeClr val="accent2">
                  <a:lumMod val="75000"/>
                </a:schemeClr>
              </a:solidFill>
              <a:effectLst>
                <a:outerShdw dist="38100" dir="2700000" algn="bl" rotWithShape="0">
                  <a:schemeClr val="accent5"/>
                </a:outerShdw>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134" y="1960871"/>
            <a:ext cx="2443345" cy="174307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8134" y="4121001"/>
            <a:ext cx="2447180" cy="1743075"/>
          </a:xfrm>
          <a:prstGeom prst="rect">
            <a:avLst/>
          </a:prstGeom>
        </p:spPr>
      </p:pic>
      <p:sp>
        <p:nvSpPr>
          <p:cNvPr id="10" name="TextBox 9"/>
          <p:cNvSpPr txBox="1"/>
          <p:nvPr/>
        </p:nvSpPr>
        <p:spPr>
          <a:xfrm>
            <a:off x="4034969" y="2229364"/>
            <a:ext cx="5297715" cy="461665"/>
          </a:xfrm>
          <a:prstGeom prst="rect">
            <a:avLst/>
          </a:prstGeom>
          <a:solidFill>
            <a:schemeClr val="accent1">
              <a:lumMod val="40000"/>
              <a:lumOff val="60000"/>
            </a:schemeClr>
          </a:solid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We should wash our cloths regularly</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034969" y="4370536"/>
            <a:ext cx="6618515" cy="461665"/>
          </a:xfrm>
          <a:prstGeom prst="rect">
            <a:avLst/>
          </a:prstGeom>
          <a:solidFill>
            <a:schemeClr val="accent1">
              <a:lumMod val="40000"/>
              <a:lumOff val="60000"/>
            </a:schemeClr>
          </a:solid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We should wear socks and shoes when we go out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4034969" y="3033045"/>
            <a:ext cx="7518402" cy="461665"/>
          </a:xfrm>
          <a:prstGeom prst="rect">
            <a:avLst/>
          </a:prstGeom>
          <a:solidFill>
            <a:schemeClr val="accent1">
              <a:lumMod val="40000"/>
              <a:lumOff val="60000"/>
            </a:schemeClr>
          </a:solid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Because, dirty cloths give off bad smell and invite germs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4034969" y="5128977"/>
            <a:ext cx="7184574" cy="461665"/>
          </a:xfrm>
          <a:prstGeom prst="rect">
            <a:avLst/>
          </a:prstGeom>
          <a:solidFill>
            <a:schemeClr val="accent1">
              <a:lumMod val="40000"/>
              <a:lumOff val="60000"/>
            </a:schemeClr>
          </a:solid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Because, these will protect our feet from dust and germs.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4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ox(in)">
                                      <p:cBhvr>
                                        <p:cTn id="4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18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grpSp>
        <p:nvGrpSpPr>
          <p:cNvPr id="7" name="Group 6"/>
          <p:cNvGrpSpPr/>
          <p:nvPr/>
        </p:nvGrpSpPr>
        <p:grpSpPr>
          <a:xfrm>
            <a:off x="1122217" y="858585"/>
            <a:ext cx="4904615" cy="2122517"/>
            <a:chOff x="3061854" y="498367"/>
            <a:chExt cx="4904615" cy="2122517"/>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3953" y="498368"/>
              <a:ext cx="2122516" cy="2122516"/>
            </a:xfrm>
            <a:prstGeom prst="rect">
              <a:avLst/>
            </a:prstGeom>
            <a:ln>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854" y="498367"/>
              <a:ext cx="2782097" cy="2122516"/>
            </a:xfrm>
            <a:prstGeom prst="rect">
              <a:avLst/>
            </a:prstGeom>
            <a:ln>
              <a:solidFill>
                <a:schemeClr val="tx1"/>
              </a:solidFill>
            </a:ln>
          </p:spPr>
        </p:pic>
      </p:gr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217" y="3820160"/>
            <a:ext cx="4904615" cy="2122517"/>
          </a:xfrm>
          <a:prstGeom prst="rect">
            <a:avLst/>
          </a:prstGeom>
          <a:ln>
            <a:solidFill>
              <a:schemeClr val="tx1"/>
            </a:solidFill>
          </a:ln>
          <a:effectLst>
            <a:outerShdw blurRad="292100" dist="139700" dir="2700000" algn="tl" rotWithShape="0">
              <a:srgbClr val="333333">
                <a:alpha val="65000"/>
              </a:srgbClr>
            </a:outerShdw>
          </a:effectLst>
        </p:spPr>
      </p:pic>
      <p:sp>
        <p:nvSpPr>
          <p:cNvPr id="10" name="TextBox 9"/>
          <p:cNvSpPr txBox="1"/>
          <p:nvPr/>
        </p:nvSpPr>
        <p:spPr>
          <a:xfrm>
            <a:off x="6276107" y="983673"/>
            <a:ext cx="4599709" cy="461665"/>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 Washing hands.</a:t>
            </a:r>
            <a:endParaRPr lang="en-US"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276106" y="1676400"/>
            <a:ext cx="4599709" cy="1200329"/>
          </a:xfrm>
          <a:prstGeom prst="rect">
            <a:avLst/>
          </a:prstGeom>
          <a:solidFill>
            <a:schemeClr val="tx2">
              <a:lumMod val="40000"/>
              <a:lumOff val="60000"/>
            </a:schemeClr>
          </a:solidFill>
          <a:ln>
            <a:solidFill>
              <a:schemeClr val="tx1"/>
            </a:solidFill>
          </a:ln>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It (Washing hands) is also important to wash our hands before meals and after using toilet.</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276105" y="3837709"/>
            <a:ext cx="4599709" cy="461665"/>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 Cutting nails.</a:t>
            </a:r>
            <a:endParaRPr lang="en-US" sz="2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6276104" y="4510119"/>
            <a:ext cx="4599709" cy="830997"/>
          </a:xfrm>
          <a:prstGeom prst="rect">
            <a:avLst/>
          </a:prstGeom>
          <a:solidFill>
            <a:schemeClr val="tx2">
              <a:lumMod val="40000"/>
              <a:lumOff val="60000"/>
            </a:schemeClr>
          </a:solidFill>
          <a:ln>
            <a:solidFill>
              <a:schemeClr val="tx1"/>
            </a:solidFill>
          </a:ln>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We must also cut our nails regularly.</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092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80">
                                          <p:stCondLst>
                                            <p:cond delay="0"/>
                                          </p:stCondLst>
                                        </p:cTn>
                                        <p:tgtEl>
                                          <p:spTgt spid="10"/>
                                        </p:tgtEl>
                                      </p:cBhvr>
                                    </p:animEffect>
                                    <p:anim calcmode="lin" valueType="num">
                                      <p:cBhvr>
                                        <p:cTn id="1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0" dur="26">
                                          <p:stCondLst>
                                            <p:cond delay="650"/>
                                          </p:stCondLst>
                                        </p:cTn>
                                        <p:tgtEl>
                                          <p:spTgt spid="10"/>
                                        </p:tgtEl>
                                      </p:cBhvr>
                                      <p:to x="100000" y="60000"/>
                                    </p:animScale>
                                    <p:animScale>
                                      <p:cBhvr>
                                        <p:cTn id="21" dur="166" decel="50000">
                                          <p:stCondLst>
                                            <p:cond delay="676"/>
                                          </p:stCondLst>
                                        </p:cTn>
                                        <p:tgtEl>
                                          <p:spTgt spid="10"/>
                                        </p:tgtEl>
                                      </p:cBhvr>
                                      <p:to x="100000" y="100000"/>
                                    </p:animScale>
                                    <p:animScale>
                                      <p:cBhvr>
                                        <p:cTn id="22" dur="26">
                                          <p:stCondLst>
                                            <p:cond delay="1312"/>
                                          </p:stCondLst>
                                        </p:cTn>
                                        <p:tgtEl>
                                          <p:spTgt spid="10"/>
                                        </p:tgtEl>
                                      </p:cBhvr>
                                      <p:to x="100000" y="80000"/>
                                    </p:animScale>
                                    <p:animScale>
                                      <p:cBhvr>
                                        <p:cTn id="23" dur="166" decel="50000">
                                          <p:stCondLst>
                                            <p:cond delay="1338"/>
                                          </p:stCondLst>
                                        </p:cTn>
                                        <p:tgtEl>
                                          <p:spTgt spid="10"/>
                                        </p:tgtEl>
                                      </p:cBhvr>
                                      <p:to x="100000" y="100000"/>
                                    </p:animScale>
                                    <p:animScale>
                                      <p:cBhvr>
                                        <p:cTn id="24" dur="26">
                                          <p:stCondLst>
                                            <p:cond delay="1642"/>
                                          </p:stCondLst>
                                        </p:cTn>
                                        <p:tgtEl>
                                          <p:spTgt spid="10"/>
                                        </p:tgtEl>
                                      </p:cBhvr>
                                      <p:to x="100000" y="90000"/>
                                    </p:animScale>
                                    <p:animScale>
                                      <p:cBhvr>
                                        <p:cTn id="25" dur="166" decel="50000">
                                          <p:stCondLst>
                                            <p:cond delay="1668"/>
                                          </p:stCondLst>
                                        </p:cTn>
                                        <p:tgtEl>
                                          <p:spTgt spid="10"/>
                                        </p:tgtEl>
                                      </p:cBhvr>
                                      <p:to x="100000" y="100000"/>
                                    </p:animScale>
                                    <p:animScale>
                                      <p:cBhvr>
                                        <p:cTn id="26" dur="26">
                                          <p:stCondLst>
                                            <p:cond delay="1808"/>
                                          </p:stCondLst>
                                        </p:cTn>
                                        <p:tgtEl>
                                          <p:spTgt spid="10"/>
                                        </p:tgtEl>
                                      </p:cBhvr>
                                      <p:to x="100000" y="95000"/>
                                    </p:animScale>
                                    <p:animScale>
                                      <p:cBhvr>
                                        <p:cTn id="27" dur="166" decel="50000">
                                          <p:stCondLst>
                                            <p:cond delay="1834"/>
                                          </p:stCondLst>
                                        </p:cTn>
                                        <p:tgtEl>
                                          <p:spTgt spid="10"/>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80">
                                          <p:stCondLst>
                                            <p:cond delay="0"/>
                                          </p:stCondLst>
                                        </p:cTn>
                                        <p:tgtEl>
                                          <p:spTgt spid="12"/>
                                        </p:tgtEl>
                                      </p:cBhvr>
                                    </p:animEffect>
                                    <p:anim calcmode="lin" valueType="num">
                                      <p:cBhvr>
                                        <p:cTn id="4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8" dur="26">
                                          <p:stCondLst>
                                            <p:cond delay="650"/>
                                          </p:stCondLst>
                                        </p:cTn>
                                        <p:tgtEl>
                                          <p:spTgt spid="12"/>
                                        </p:tgtEl>
                                      </p:cBhvr>
                                      <p:to x="100000" y="60000"/>
                                    </p:animScale>
                                    <p:animScale>
                                      <p:cBhvr>
                                        <p:cTn id="49" dur="166" decel="50000">
                                          <p:stCondLst>
                                            <p:cond delay="676"/>
                                          </p:stCondLst>
                                        </p:cTn>
                                        <p:tgtEl>
                                          <p:spTgt spid="12"/>
                                        </p:tgtEl>
                                      </p:cBhvr>
                                      <p:to x="100000" y="100000"/>
                                    </p:animScale>
                                    <p:animScale>
                                      <p:cBhvr>
                                        <p:cTn id="50" dur="26">
                                          <p:stCondLst>
                                            <p:cond delay="1312"/>
                                          </p:stCondLst>
                                        </p:cTn>
                                        <p:tgtEl>
                                          <p:spTgt spid="12"/>
                                        </p:tgtEl>
                                      </p:cBhvr>
                                      <p:to x="100000" y="80000"/>
                                    </p:animScale>
                                    <p:animScale>
                                      <p:cBhvr>
                                        <p:cTn id="51" dur="166" decel="50000">
                                          <p:stCondLst>
                                            <p:cond delay="1338"/>
                                          </p:stCondLst>
                                        </p:cTn>
                                        <p:tgtEl>
                                          <p:spTgt spid="12"/>
                                        </p:tgtEl>
                                      </p:cBhvr>
                                      <p:to x="100000" y="100000"/>
                                    </p:animScale>
                                    <p:animScale>
                                      <p:cBhvr>
                                        <p:cTn id="52" dur="26">
                                          <p:stCondLst>
                                            <p:cond delay="1642"/>
                                          </p:stCondLst>
                                        </p:cTn>
                                        <p:tgtEl>
                                          <p:spTgt spid="12"/>
                                        </p:tgtEl>
                                      </p:cBhvr>
                                      <p:to x="100000" y="90000"/>
                                    </p:animScale>
                                    <p:animScale>
                                      <p:cBhvr>
                                        <p:cTn id="53" dur="166" decel="50000">
                                          <p:stCondLst>
                                            <p:cond delay="1668"/>
                                          </p:stCondLst>
                                        </p:cTn>
                                        <p:tgtEl>
                                          <p:spTgt spid="12"/>
                                        </p:tgtEl>
                                      </p:cBhvr>
                                      <p:to x="100000" y="100000"/>
                                    </p:animScale>
                                    <p:animScale>
                                      <p:cBhvr>
                                        <p:cTn id="54" dur="26">
                                          <p:stCondLst>
                                            <p:cond delay="1808"/>
                                          </p:stCondLst>
                                        </p:cTn>
                                        <p:tgtEl>
                                          <p:spTgt spid="12"/>
                                        </p:tgtEl>
                                      </p:cBhvr>
                                      <p:to x="100000" y="95000"/>
                                    </p:animScale>
                                    <p:animScale>
                                      <p:cBhvr>
                                        <p:cTn id="55" dur="166" decel="50000">
                                          <p:stCondLst>
                                            <p:cond delay="1834"/>
                                          </p:stCondLst>
                                        </p:cTn>
                                        <p:tgtEl>
                                          <p:spTgt spid="12"/>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17" presetClass="entr" presetSubtype="1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186" y="579361"/>
            <a:ext cx="3585027" cy="2380682"/>
          </a:xfrm>
          <a:prstGeom prst="rect">
            <a:avLst/>
          </a:prstGeom>
          <a:ln>
            <a:solidFill>
              <a:schemeClr val="tx1"/>
            </a:solid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1185" y="3859588"/>
            <a:ext cx="3585027" cy="2390018"/>
          </a:xfrm>
          <a:prstGeom prst="rect">
            <a:avLst/>
          </a:prstGeom>
          <a:ln>
            <a:solidFill>
              <a:schemeClr val="tx1"/>
            </a:solidFill>
          </a:ln>
        </p:spPr>
      </p:pic>
      <p:sp>
        <p:nvSpPr>
          <p:cNvPr id="4" name="TextBox 3"/>
          <p:cNvSpPr txBox="1"/>
          <p:nvPr/>
        </p:nvSpPr>
        <p:spPr>
          <a:xfrm>
            <a:off x="5167086" y="928914"/>
            <a:ext cx="5631543" cy="461665"/>
          </a:xfrm>
          <a:prstGeom prst="rect">
            <a:avLst/>
          </a:prstGeom>
          <a:solidFill>
            <a:schemeClr val="accent2">
              <a:lumMod val="60000"/>
              <a:lumOff val="40000"/>
            </a:schemeClr>
          </a:solidFill>
          <a:ln>
            <a:solidFill>
              <a:schemeClr val="tx1"/>
            </a:solidFill>
          </a:ln>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Brushing teeth</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167086" y="2039257"/>
            <a:ext cx="5631543"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We should brush teeth twice a day.</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167085" y="4259942"/>
            <a:ext cx="5631543" cy="461665"/>
          </a:xfrm>
          <a:prstGeom prst="rect">
            <a:avLst/>
          </a:prstGeom>
          <a:solidFill>
            <a:schemeClr val="accent2">
              <a:lumMod val="60000"/>
              <a:lumOff val="40000"/>
            </a:schemeClr>
          </a:solidFill>
          <a:ln>
            <a:solidFill>
              <a:schemeClr val="tx1"/>
            </a:solidFill>
          </a:ln>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Safe drinking water.</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167085" y="5370285"/>
            <a:ext cx="5631543" cy="830997"/>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Our drinking water must be safe. We can get safe water by boiling and filtering.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421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
                                        <p:tgtEl>
                                          <p:spTgt spid="4"/>
                                        </p:tgtEl>
                                      </p:cBhvr>
                                    </p:animEffect>
                                    <p:anim calcmode="lin" valueType="num">
                                      <p:cBhvr>
                                        <p:cTn id="13" dur="400" fill="hold"/>
                                        <p:tgtEl>
                                          <p:spTgt spid="4"/>
                                        </p:tgtEl>
                                        <p:attrNameLst>
                                          <p:attrName>ppt_x</p:attrName>
                                        </p:attrNameLst>
                                      </p:cBhvr>
                                      <p:tavLst>
                                        <p:tav tm="0">
                                          <p:val>
                                            <p:strVal val="#ppt_x"/>
                                          </p:val>
                                        </p:tav>
                                        <p:tav tm="100000">
                                          <p:val>
                                            <p:strVal val="#ppt_x"/>
                                          </p:val>
                                        </p:tav>
                                      </p:tavLst>
                                    </p:anim>
                                    <p:anim calcmode="lin" valueType="num">
                                      <p:cBhvr>
                                        <p:cTn id="14" dur="400" fill="hold"/>
                                        <p:tgtEl>
                                          <p:spTgt spid="4"/>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42"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Horizont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p:tgtEl>
                                          <p:spTgt spid="6"/>
                                        </p:tgtEl>
                                        <p:attrNameLst>
                                          <p:attrName>ppt_y</p:attrName>
                                        </p:attrNameLst>
                                      </p:cBhvr>
                                      <p:tavLst>
                                        <p:tav tm="0">
                                          <p:val>
                                            <p:strVal val="#ppt_y+#ppt_h*1.125000"/>
                                          </p:val>
                                        </p:tav>
                                        <p:tav tm="100000">
                                          <p:val>
                                            <p:strVal val="#ppt_y"/>
                                          </p:val>
                                        </p:tav>
                                      </p:tavLst>
                                    </p:anim>
                                    <p:animEffect transition="in" filter="wipe(up)">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4014" y="1669904"/>
            <a:ext cx="3812040" cy="2291214"/>
          </a:xfrm>
          <a:prstGeom prst="rect">
            <a:avLst/>
          </a:prstGeom>
          <a:ln>
            <a:solidFill>
              <a:schemeClr val="tx1"/>
            </a:solid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9562" y="1669904"/>
            <a:ext cx="3801527" cy="2291214"/>
          </a:xfrm>
          <a:prstGeom prst="rect">
            <a:avLst/>
          </a:prstGeom>
          <a:ln>
            <a:solidFill>
              <a:schemeClr val="tx1"/>
            </a:solidFill>
          </a:ln>
        </p:spPr>
      </p:pic>
      <p:sp>
        <p:nvSpPr>
          <p:cNvPr id="5" name="Rectangle 4"/>
          <p:cNvSpPr/>
          <p:nvPr/>
        </p:nvSpPr>
        <p:spPr>
          <a:xfrm>
            <a:off x="188687" y="-127026"/>
            <a:ext cx="2432248" cy="923330"/>
          </a:xfrm>
          <a:prstGeom prst="rect">
            <a:avLst/>
          </a:prstGeom>
          <a:noFill/>
        </p:spPr>
        <p:txBody>
          <a:bodyPr wrap="squar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Finally,</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1008743" y="964167"/>
            <a:ext cx="10232571" cy="584775"/>
          </a:xfrm>
          <a:prstGeom prst="rect">
            <a:avLst/>
          </a:prstGeom>
        </p:spPr>
        <p:txBody>
          <a:bodyPr wrap="square">
            <a:spAutoFit/>
          </a:bodyPr>
          <a:lstStyle/>
          <a:p>
            <a:pPr algn="ctr"/>
            <a:r>
              <a:rPr lang="en-US" sz="3200" b="1" dirty="0" smtClean="0">
                <a:ln w="13462">
                  <a:solidFill>
                    <a:srgbClr val="FFC000"/>
                  </a:solidFill>
                  <a:prstDash val="solid"/>
                </a:ln>
                <a:solidFill>
                  <a:srgbClr val="00206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We should keep our surroundings and environment clean</a:t>
            </a:r>
            <a:r>
              <a:rPr lang="en-US" sz="3200" b="1" dirty="0" smtClean="0">
                <a:ln w="13462">
                  <a:solidFill>
                    <a:srgbClr val="FFC000"/>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a:t>
            </a:r>
            <a:endParaRPr lang="en-US" sz="3200" b="1" dirty="0">
              <a:ln w="13462">
                <a:solidFill>
                  <a:srgbClr val="FFC000"/>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8" name="Rounded Rectangle 7"/>
          <p:cNvSpPr/>
          <p:nvPr/>
        </p:nvSpPr>
        <p:spPr>
          <a:xfrm>
            <a:off x="1770743" y="4051729"/>
            <a:ext cx="3875311" cy="646249"/>
          </a:xfrm>
          <a:prstGeom prst="roundRect">
            <a:avLst>
              <a:gd name="adj" fmla="val 14421"/>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Keeping surroundings clean</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6992669" y="4054257"/>
            <a:ext cx="3875311" cy="646249"/>
          </a:xfrm>
          <a:prstGeom prst="roundRect">
            <a:avLst>
              <a:gd name="adj" fmla="val 14421"/>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Keeping environment clean</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1" name="Rounded Rectangle 10"/>
          <p:cNvSpPr/>
          <p:nvPr/>
        </p:nvSpPr>
        <p:spPr>
          <a:xfrm>
            <a:off x="1689540" y="4939902"/>
            <a:ext cx="9249032" cy="1364343"/>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cs typeface="Times New Roman" panose="02020603050405020304" pitchFamily="18" charset="0"/>
              </a:rPr>
              <a:t>If we do and follow all the above things properly, we will be able to lead a healthy and happy life.</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12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8"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heel(8)">
                                      <p:cBhvr>
                                        <p:cTn id="34" dur="20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diamond(in)">
                                      <p:cBhvr>
                                        <p:cTn id="39" dur="20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80">
                                          <p:stCondLst>
                                            <p:cond delay="0"/>
                                          </p:stCondLst>
                                        </p:cTn>
                                        <p:tgtEl>
                                          <p:spTgt spid="11"/>
                                        </p:tgtEl>
                                      </p:cBhvr>
                                    </p:animEffect>
                                    <p:anim calcmode="lin" valueType="num">
                                      <p:cBhvr>
                                        <p:cTn id="4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0" dur="26">
                                          <p:stCondLst>
                                            <p:cond delay="650"/>
                                          </p:stCondLst>
                                        </p:cTn>
                                        <p:tgtEl>
                                          <p:spTgt spid="11"/>
                                        </p:tgtEl>
                                      </p:cBhvr>
                                      <p:to x="100000" y="60000"/>
                                    </p:animScale>
                                    <p:animScale>
                                      <p:cBhvr>
                                        <p:cTn id="51" dur="166" decel="50000">
                                          <p:stCondLst>
                                            <p:cond delay="676"/>
                                          </p:stCondLst>
                                        </p:cTn>
                                        <p:tgtEl>
                                          <p:spTgt spid="11"/>
                                        </p:tgtEl>
                                      </p:cBhvr>
                                      <p:to x="100000" y="100000"/>
                                    </p:animScale>
                                    <p:animScale>
                                      <p:cBhvr>
                                        <p:cTn id="52" dur="26">
                                          <p:stCondLst>
                                            <p:cond delay="1312"/>
                                          </p:stCondLst>
                                        </p:cTn>
                                        <p:tgtEl>
                                          <p:spTgt spid="11"/>
                                        </p:tgtEl>
                                      </p:cBhvr>
                                      <p:to x="100000" y="80000"/>
                                    </p:animScale>
                                    <p:animScale>
                                      <p:cBhvr>
                                        <p:cTn id="53" dur="166" decel="50000">
                                          <p:stCondLst>
                                            <p:cond delay="1338"/>
                                          </p:stCondLst>
                                        </p:cTn>
                                        <p:tgtEl>
                                          <p:spTgt spid="11"/>
                                        </p:tgtEl>
                                      </p:cBhvr>
                                      <p:to x="100000" y="100000"/>
                                    </p:animScale>
                                    <p:animScale>
                                      <p:cBhvr>
                                        <p:cTn id="54" dur="26">
                                          <p:stCondLst>
                                            <p:cond delay="1642"/>
                                          </p:stCondLst>
                                        </p:cTn>
                                        <p:tgtEl>
                                          <p:spTgt spid="11"/>
                                        </p:tgtEl>
                                      </p:cBhvr>
                                      <p:to x="100000" y="90000"/>
                                    </p:animScale>
                                    <p:animScale>
                                      <p:cBhvr>
                                        <p:cTn id="55" dur="166" decel="50000">
                                          <p:stCondLst>
                                            <p:cond delay="1668"/>
                                          </p:stCondLst>
                                        </p:cTn>
                                        <p:tgtEl>
                                          <p:spTgt spid="11"/>
                                        </p:tgtEl>
                                      </p:cBhvr>
                                      <p:to x="100000" y="100000"/>
                                    </p:animScale>
                                    <p:animScale>
                                      <p:cBhvr>
                                        <p:cTn id="56" dur="26">
                                          <p:stCondLst>
                                            <p:cond delay="1808"/>
                                          </p:stCondLst>
                                        </p:cTn>
                                        <p:tgtEl>
                                          <p:spTgt spid="11"/>
                                        </p:tgtEl>
                                      </p:cBhvr>
                                      <p:to x="100000" y="95000"/>
                                    </p:animScale>
                                    <p:animScale>
                                      <p:cBhvr>
                                        <p:cTn id="57"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3" name="Rectangle 2"/>
          <p:cNvSpPr/>
          <p:nvPr/>
        </p:nvSpPr>
        <p:spPr>
          <a:xfrm>
            <a:off x="1795552" y="99444"/>
            <a:ext cx="8365367"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dobe Caslon Pro Bold" panose="0205070206050A020403" pitchFamily="18" charset="0"/>
              </a:rPr>
              <a:t>Now, read the lesson silently</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dobe Caslon Pro Bold" panose="0205070206050A020403" pitchFamily="18" charset="0"/>
            </a:endParaRPr>
          </a:p>
        </p:txBody>
      </p:sp>
      <p:sp>
        <p:nvSpPr>
          <p:cNvPr id="4" name="TextBox 3"/>
          <p:cNvSpPr txBox="1"/>
          <p:nvPr/>
        </p:nvSpPr>
        <p:spPr>
          <a:xfrm>
            <a:off x="295562" y="1022774"/>
            <a:ext cx="11568546" cy="5324535"/>
          </a:xfrm>
          <a:prstGeom prst="rect">
            <a:avLst/>
          </a:prstGeom>
          <a:solidFill>
            <a:schemeClr val="accent2">
              <a:lumMod val="20000"/>
              <a:lumOff val="80000"/>
            </a:schemeClr>
          </a:solidFill>
          <a:ln w="38100">
            <a:solidFill>
              <a:schemeClr val="tx1"/>
            </a:solidFill>
          </a:ln>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                The word “hygiene” means the practice of keeping ourselves clean. It also means to keep our home and work places clean. It is important for our good health.</a:t>
            </a:r>
            <a:endParaRPr lang="en-US" sz="3200" dirty="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                Hygiene is thought to be next to godliness. It is because we cannot  achieve anything physically, mentally or spiritually if we are unclean in our body, mind soul. Nobody likes an unclean person either. So, we must follow the rules of hygiene.  </a:t>
            </a:r>
            <a:endParaRPr lang="en-US" sz="3200" dirty="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                First, we must keep our body clean. We should have a bath every day and wash our hair regularly. This will keep the body and hair free from dirt and bacteria.</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725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3"/>
                                        </p:tgtEl>
                                        <p:attrNameLst>
                                          <p:attrName>ppt_y</p:attrName>
                                        </p:attrNameLst>
                                      </p:cBhvr>
                                      <p:tavLst>
                                        <p:tav tm="0">
                                          <p:val>
                                            <p:strVal val="#ppt_y"/>
                                          </p:val>
                                        </p:tav>
                                        <p:tav tm="100000">
                                          <p:val>
                                            <p:strVal val="#ppt_y"/>
                                          </p:val>
                                        </p:tav>
                                      </p:tavLst>
                                    </p:anim>
                                    <p:anim calcmode="lin" valueType="num">
                                      <p:cBhvr>
                                        <p:cTn id="9" dur="7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edge">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1662693" y="2531401"/>
            <a:ext cx="8817282" cy="1446550"/>
          </a:xfrm>
          <a:prstGeom prst="rect">
            <a:avLst/>
          </a:prstGeom>
          <a:noFill/>
        </p:spPr>
        <p:txBody>
          <a:bodyPr wrap="square" lIns="91440" tIns="45720" rIns="91440" bIns="45720">
            <a:spAutoFit/>
          </a:bodyPr>
          <a:lstStyle/>
          <a:p>
            <a:pPr algn="ctr"/>
            <a:r>
              <a:rPr lang="en-US" sz="8800" b="1" cap="none" spc="0" dirty="0" smtClean="0">
                <a:ln w="13462">
                  <a:solidFill>
                    <a:schemeClr val="bg1"/>
                  </a:solidFill>
                  <a:prstDash val="solid"/>
                </a:ln>
                <a:solidFill>
                  <a:srgbClr val="FF0000"/>
                </a:solidFill>
                <a:effectLst>
                  <a:outerShdw dist="38100" dir="2700000" algn="bl" rotWithShape="0">
                    <a:schemeClr val="accent5"/>
                  </a:outerShdw>
                </a:effectLst>
                <a:latin typeface="Snap ITC" panose="04040A07060A02020202" pitchFamily="82" charset="0"/>
              </a:rPr>
              <a:t>W</a:t>
            </a:r>
            <a:r>
              <a:rPr lang="en-US" sz="8800" b="1" cap="none" spc="0" dirty="0" smtClean="0">
                <a:ln w="13462">
                  <a:solidFill>
                    <a:schemeClr val="bg1"/>
                  </a:solidFill>
                  <a:prstDash val="solid"/>
                </a:ln>
                <a:solidFill>
                  <a:srgbClr val="FFFF00"/>
                </a:solidFill>
                <a:effectLst>
                  <a:outerShdw dist="38100" dir="2700000" algn="bl" rotWithShape="0">
                    <a:schemeClr val="accent5"/>
                  </a:outerShdw>
                </a:effectLst>
                <a:latin typeface="Snap ITC" panose="04040A07060A02020202" pitchFamily="82" charset="0"/>
              </a:rPr>
              <a:t>E</a:t>
            </a:r>
            <a:r>
              <a:rPr lang="en-US" sz="8800" b="1" cap="none" spc="0" dirty="0" smtClean="0">
                <a:ln w="13462">
                  <a:solidFill>
                    <a:schemeClr val="bg1"/>
                  </a:solidFill>
                  <a:prstDash val="solid"/>
                </a:ln>
                <a:solidFill>
                  <a:schemeClr val="accent2">
                    <a:lumMod val="75000"/>
                  </a:schemeClr>
                </a:solidFill>
                <a:effectLst>
                  <a:outerShdw dist="38100" dir="2700000" algn="bl" rotWithShape="0">
                    <a:schemeClr val="accent5"/>
                  </a:outerShdw>
                </a:effectLst>
                <a:latin typeface="Snap ITC" panose="04040A07060A02020202" pitchFamily="82" charset="0"/>
              </a:rPr>
              <a:t>L</a:t>
            </a:r>
            <a:r>
              <a:rPr lang="en-US" sz="8800" b="1" cap="none" spc="0" dirty="0" smtClean="0">
                <a:ln w="13462">
                  <a:solidFill>
                    <a:schemeClr val="bg1"/>
                  </a:solidFill>
                  <a:prstDash val="solid"/>
                </a:ln>
                <a:solidFill>
                  <a:schemeClr val="accent1"/>
                </a:solidFill>
                <a:effectLst>
                  <a:outerShdw dist="38100" dir="2700000" algn="bl" rotWithShape="0">
                    <a:schemeClr val="accent5"/>
                  </a:outerShdw>
                </a:effectLst>
                <a:latin typeface="Snap ITC" panose="04040A07060A02020202" pitchFamily="82" charset="0"/>
              </a:rPr>
              <a:t>L</a:t>
            </a:r>
            <a:r>
              <a:rPr lang="en-US" sz="8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Snap ITC" panose="04040A07060A02020202" pitchFamily="82" charset="0"/>
              </a:rPr>
              <a:t> </a:t>
            </a:r>
            <a:r>
              <a:rPr lang="en-US" sz="8800" b="1" cap="none" spc="0" dirty="0" smtClean="0">
                <a:ln w="13462">
                  <a:solidFill>
                    <a:schemeClr val="bg1"/>
                  </a:solidFill>
                  <a:prstDash val="solid"/>
                </a:ln>
                <a:solidFill>
                  <a:schemeClr val="accent4"/>
                </a:solidFill>
                <a:effectLst>
                  <a:outerShdw dist="38100" dir="2700000" algn="bl" rotWithShape="0">
                    <a:schemeClr val="accent5"/>
                  </a:outerShdw>
                </a:effectLst>
                <a:latin typeface="Snap ITC" panose="04040A07060A02020202" pitchFamily="82" charset="0"/>
              </a:rPr>
              <a:t>C</a:t>
            </a:r>
            <a:r>
              <a:rPr lang="en-US" sz="8800" b="1" cap="none" spc="0" dirty="0" smtClean="0">
                <a:ln w="13462">
                  <a:solidFill>
                    <a:schemeClr val="bg1"/>
                  </a:solidFill>
                  <a:prstDash val="solid"/>
                </a:ln>
                <a:solidFill>
                  <a:schemeClr val="accent1">
                    <a:lumMod val="50000"/>
                  </a:schemeClr>
                </a:solidFill>
                <a:effectLst>
                  <a:outerShdw dist="38100" dir="2700000" algn="bl" rotWithShape="0">
                    <a:schemeClr val="accent5"/>
                  </a:outerShdw>
                </a:effectLst>
                <a:latin typeface="Snap ITC" panose="04040A07060A02020202" pitchFamily="82" charset="0"/>
              </a:rPr>
              <a:t>O</a:t>
            </a:r>
            <a:r>
              <a:rPr lang="en-US" sz="8800" b="1" cap="none" spc="0" dirty="0" smtClean="0">
                <a:ln w="13462">
                  <a:solidFill>
                    <a:schemeClr val="bg1"/>
                  </a:solidFill>
                  <a:prstDash val="solid"/>
                </a:ln>
                <a:solidFill>
                  <a:schemeClr val="accent4">
                    <a:lumMod val="40000"/>
                    <a:lumOff val="60000"/>
                  </a:schemeClr>
                </a:solidFill>
                <a:effectLst>
                  <a:outerShdw dist="38100" dir="2700000" algn="bl" rotWithShape="0">
                    <a:schemeClr val="accent5"/>
                  </a:outerShdw>
                </a:effectLst>
                <a:latin typeface="Snap ITC" panose="04040A07060A02020202" pitchFamily="82" charset="0"/>
              </a:rPr>
              <a:t>M</a:t>
            </a:r>
            <a:r>
              <a:rPr lang="en-US" sz="8800" b="1" cap="none" spc="0" dirty="0" smtClean="0">
                <a:ln w="13462">
                  <a:solidFill>
                    <a:schemeClr val="bg1"/>
                  </a:solidFill>
                  <a:prstDash val="solid"/>
                </a:ln>
                <a:solidFill>
                  <a:srgbClr val="C00000"/>
                </a:solidFill>
                <a:effectLst>
                  <a:outerShdw dist="38100" dir="2700000" algn="bl" rotWithShape="0">
                    <a:schemeClr val="accent5"/>
                  </a:outerShdw>
                </a:effectLst>
                <a:latin typeface="Snap ITC" panose="04040A07060A02020202" pitchFamily="82" charset="0"/>
              </a:rPr>
              <a:t>E</a:t>
            </a:r>
            <a:r>
              <a:rPr lang="en-US" sz="8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Snap ITC" panose="04040A07060A02020202" pitchFamily="82" charset="0"/>
              </a:rPr>
              <a:t> </a:t>
            </a:r>
            <a:endParaRPr lang="en-US" sz="8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Snap ITC" panose="04040A07060A02020202" pitchFamily="82" charset="0"/>
            </a:endParaRPr>
          </a:p>
        </p:txBody>
      </p:sp>
    </p:spTree>
    <p:extLst>
      <p:ext uri="{BB962C8B-B14F-4D97-AF65-F5344CB8AC3E}">
        <p14:creationId xmlns:p14="http://schemas.microsoft.com/office/powerpoint/2010/main" val="2097971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624114" y="420914"/>
            <a:ext cx="10885714" cy="6001643"/>
          </a:xfrm>
          <a:prstGeom prst="rect">
            <a:avLst/>
          </a:prstGeom>
          <a:solidFill>
            <a:schemeClr val="accent2">
              <a:lumMod val="40000"/>
              <a:lumOff val="60000"/>
            </a:schemeClr>
          </a:solidFill>
          <a:ln w="57150">
            <a:solidFill>
              <a:schemeClr val="tx1"/>
            </a:solidFill>
          </a:ln>
        </p:spPr>
        <p:txBody>
          <a:bodyPr wrap="square">
            <a:spAutoFit/>
          </a:bodyPr>
          <a:lstStyle/>
          <a:p>
            <a:pPr algn="just"/>
            <a:r>
              <a:rPr lang="en-US" sz="3200" dirty="0" smtClean="0">
                <a:latin typeface="Times New Roman" panose="02020603050405020304" pitchFamily="18" charset="0"/>
                <a:cs typeface="Times New Roman" panose="02020603050405020304" pitchFamily="18" charset="0"/>
              </a:rPr>
              <a:t>                   Secondly</a:t>
            </a:r>
            <a:r>
              <a:rPr lang="en-US" sz="3200" dirty="0">
                <a:latin typeface="Times New Roman" panose="02020603050405020304" pitchFamily="18" charset="0"/>
                <a:cs typeface="Times New Roman" panose="02020603050405020304" pitchFamily="18" charset="0"/>
              </a:rPr>
              <a:t>, we should wash our cloths regularly. Dirty cloths give off bad smell and invite germs. We should wear socks and shoes when we go out  to protect our feet from dust and germs. It is also important to wash  our hands before meals and after using toilet. We should brush our teeth twice a day, after breakfast and supper. We must also cut our nails regularly. Our drinking water must be safe. We can get safe water by boiling and filtering. </a:t>
            </a:r>
          </a:p>
          <a:p>
            <a:pPr algn="just"/>
            <a:r>
              <a:rPr lang="en-US" sz="3200" dirty="0" smtClean="0">
                <a:latin typeface="Times New Roman" panose="02020603050405020304" pitchFamily="18" charset="0"/>
                <a:cs typeface="Times New Roman" panose="02020603050405020304" pitchFamily="18" charset="0"/>
              </a:rPr>
              <a:t>                  Finally</a:t>
            </a:r>
            <a:r>
              <a:rPr lang="en-US" sz="3200" dirty="0">
                <a:latin typeface="Times New Roman" panose="02020603050405020304" pitchFamily="18" charset="0"/>
                <a:cs typeface="Times New Roman" panose="02020603050405020304" pitchFamily="18" charset="0"/>
              </a:rPr>
              <a:t>, We should keep our surroundings and environment clean</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If </a:t>
            </a:r>
            <a:r>
              <a:rPr lang="en-US" sz="3200" dirty="0">
                <a:latin typeface="Times New Roman" panose="02020603050405020304" pitchFamily="18" charset="0"/>
                <a:cs typeface="Times New Roman" panose="02020603050405020304" pitchFamily="18" charset="0"/>
              </a:rPr>
              <a:t>we do and follow all above things properly, we will be able to lead a healthy and happy life</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269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0" y="34130"/>
            <a:ext cx="11800025" cy="707886"/>
          </a:xfrm>
          <a:prstGeom prst="rect">
            <a:avLst/>
          </a:prstGeom>
          <a:solidFill>
            <a:schemeClr val="accent4">
              <a:lumMod val="60000"/>
              <a:lumOff val="40000"/>
            </a:schemeClr>
          </a:solidFill>
          <a:ln>
            <a:solidFill>
              <a:srgbClr val="FF0000"/>
            </a:solidFill>
          </a:ln>
        </p:spPr>
        <p:txBody>
          <a:bodyPr wrap="none" lIns="91440" tIns="45720" rIns="91440" bIns="45720">
            <a:spAutoFit/>
          </a:bodyPr>
          <a:lstStyle/>
          <a:p>
            <a:pPr algn="ctr"/>
            <a:r>
              <a:rPr lang="en-US"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Harlow Solid Italic" panose="04030604020F02020D02" pitchFamily="82" charset="0"/>
              </a:rPr>
              <a:t>Write t</a:t>
            </a:r>
            <a:r>
              <a:rPr lang="en-US" sz="4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Harlow Solid Italic" panose="04030604020F02020D02" pitchFamily="82" charset="0"/>
              </a:rPr>
              <a:t>rue or false? If false, give the correct information.</a:t>
            </a:r>
            <a:endPar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Harlow Solid Italic" panose="04030604020F02020D02" pitchFamily="82" charset="0"/>
            </a:endParaRPr>
          </a:p>
        </p:txBody>
      </p:sp>
      <p:sp>
        <p:nvSpPr>
          <p:cNvPr id="4" name="TextBox 3"/>
          <p:cNvSpPr txBox="1"/>
          <p:nvPr/>
        </p:nvSpPr>
        <p:spPr>
          <a:xfrm>
            <a:off x="281672" y="847107"/>
            <a:ext cx="11518353" cy="6124754"/>
          </a:xfrm>
          <a:prstGeom prst="rect">
            <a:avLst/>
          </a:prstGeom>
          <a:solidFill>
            <a:schemeClr val="tx2">
              <a:lumMod val="20000"/>
              <a:lumOff val="80000"/>
            </a:schemeClr>
          </a:solidFill>
        </p:spPr>
        <p:txBody>
          <a:bodyPr wrap="square" rtlCol="0">
            <a:spAutoFit/>
          </a:bodyPr>
          <a:lstStyle/>
          <a:p>
            <a:pPr marL="514350" indent="-514350">
              <a:buAutoNum type="arabicPeriod"/>
            </a:pPr>
            <a:r>
              <a:rPr lang="en-US" sz="2800" dirty="0">
                <a:latin typeface="Times New Roman" panose="02020603050405020304" pitchFamily="18" charset="0"/>
                <a:cs typeface="Times New Roman" panose="02020603050405020304" pitchFamily="18" charset="0"/>
              </a:rPr>
              <a:t>Cleanliness is part of good health.</a:t>
            </a:r>
          </a:p>
          <a:p>
            <a:r>
              <a:rPr lang="en-US" sz="2800" dirty="0">
                <a:latin typeface="Times New Roman" panose="02020603050405020304" pitchFamily="18" charset="0"/>
                <a:cs typeface="Times New Roman" panose="02020603050405020304" pitchFamily="18" charset="0"/>
              </a:rPr>
              <a:t>      Ans. True. </a:t>
            </a:r>
          </a:p>
          <a:p>
            <a:r>
              <a:rPr lang="en-US" sz="2800" dirty="0">
                <a:latin typeface="Times New Roman" panose="02020603050405020304" pitchFamily="18" charset="0"/>
                <a:cs typeface="Times New Roman" panose="02020603050405020304" pitchFamily="18" charset="0"/>
              </a:rPr>
              <a:t>2. Cleanliness is very important for mental health.</a:t>
            </a:r>
          </a:p>
          <a:p>
            <a:r>
              <a:rPr lang="en-US" sz="2800" dirty="0">
                <a:latin typeface="Times New Roman" panose="02020603050405020304" pitchFamily="18" charset="0"/>
                <a:cs typeface="Times New Roman" panose="02020603050405020304" pitchFamily="18" charset="0"/>
              </a:rPr>
              <a:t>      Ans. True.</a:t>
            </a:r>
          </a:p>
          <a:p>
            <a:r>
              <a:rPr lang="en-US" sz="2800" dirty="0">
                <a:latin typeface="Times New Roman" panose="02020603050405020304" pitchFamily="18" charset="0"/>
                <a:cs typeface="Times New Roman" panose="02020603050405020304" pitchFamily="18" charset="0"/>
              </a:rPr>
              <a:t>3. We need to wear socks and shoes to look smart.</a:t>
            </a:r>
          </a:p>
          <a:p>
            <a:r>
              <a:rPr lang="en-US" sz="2800" dirty="0">
                <a:latin typeface="Times New Roman" panose="02020603050405020304" pitchFamily="18" charset="0"/>
                <a:cs typeface="Times New Roman" panose="02020603050405020304" pitchFamily="18" charset="0"/>
              </a:rPr>
              <a:t>      Ans. False. We need to wear socks and shoes when we go out to protect our</a:t>
            </a:r>
          </a:p>
          <a:p>
            <a:r>
              <a:rPr lang="en-US" sz="2800" dirty="0">
                <a:latin typeface="Times New Roman" panose="02020603050405020304" pitchFamily="18" charset="0"/>
                <a:cs typeface="Times New Roman" panose="02020603050405020304" pitchFamily="18" charset="0"/>
              </a:rPr>
              <a:t>                         feet from dust and germs.</a:t>
            </a:r>
          </a:p>
          <a:p>
            <a:r>
              <a:rPr lang="en-US" sz="2800" dirty="0">
                <a:latin typeface="Times New Roman" panose="02020603050405020304" pitchFamily="18" charset="0"/>
                <a:cs typeface="Times New Roman" panose="02020603050405020304" pitchFamily="18" charset="0"/>
              </a:rPr>
              <a:t>4. We need to brush our teeth before meals.</a:t>
            </a:r>
          </a:p>
          <a:p>
            <a:r>
              <a:rPr lang="en-US" sz="2800" dirty="0">
                <a:latin typeface="Times New Roman" panose="02020603050405020304" pitchFamily="18" charset="0"/>
                <a:cs typeface="Times New Roman" panose="02020603050405020304" pitchFamily="18" charset="0"/>
              </a:rPr>
              <a:t>      Ans. False. We need to brush our teeth after meals.</a:t>
            </a:r>
          </a:p>
          <a:p>
            <a:r>
              <a:rPr lang="en-US" sz="2800" dirty="0">
                <a:latin typeface="Times New Roman" panose="02020603050405020304" pitchFamily="18" charset="0"/>
                <a:cs typeface="Times New Roman" panose="02020603050405020304" pitchFamily="18" charset="0"/>
              </a:rPr>
              <a:t>5. We should keep ourselves clean.</a:t>
            </a:r>
          </a:p>
          <a:p>
            <a:r>
              <a:rPr lang="en-US" sz="2800" dirty="0">
                <a:latin typeface="Times New Roman" panose="02020603050405020304" pitchFamily="18" charset="0"/>
                <a:cs typeface="Times New Roman" panose="02020603050405020304" pitchFamily="18" charset="0"/>
              </a:rPr>
              <a:t>      Ans. True.</a:t>
            </a:r>
          </a:p>
          <a:p>
            <a:r>
              <a:rPr lang="en-US" sz="2800" dirty="0">
                <a:latin typeface="Times New Roman" panose="02020603050405020304" pitchFamily="18" charset="0"/>
                <a:cs typeface="Times New Roman" panose="02020603050405020304" pitchFamily="18" charset="0"/>
              </a:rPr>
              <a:t>6. We can have pure drinking water from tube wells. </a:t>
            </a:r>
          </a:p>
          <a:p>
            <a:r>
              <a:rPr lang="en-US" sz="2800" dirty="0">
                <a:latin typeface="Times New Roman" panose="02020603050405020304" pitchFamily="18" charset="0"/>
                <a:cs typeface="Times New Roman" panose="02020603050405020304" pitchFamily="18" charset="0"/>
              </a:rPr>
              <a:t>      Ans. False. We can have pure drinking water by boiling and Filtering. </a:t>
            </a:r>
          </a:p>
          <a:p>
            <a:pPr marL="514350" indent="-514350">
              <a:buAutoNum type="arabicPeriod"/>
            </a:pPr>
            <a:endParaRPr lang="en-US"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172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additive="base">
                                        <p:cTn id="22"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additive="base">
                                        <p:cTn id="28"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 calcmode="lin" valueType="num">
                                      <p:cBhvr additive="base">
                                        <p:cTn id="34"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 calcmode="lin" valueType="num">
                                      <p:cBhvr additive="base">
                                        <p:cTn id="40" dur="5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4">
                                            <p:txEl>
                                              <p:pRg st="11" end="11"/>
                                            </p:txEl>
                                          </p:spTgt>
                                        </p:tgtEl>
                                        <p:attrNameLst>
                                          <p:attrName>style.visibility</p:attrName>
                                        </p:attrNameLst>
                                      </p:cBhvr>
                                      <p:to>
                                        <p:strVal val="visible"/>
                                      </p:to>
                                    </p:set>
                                    <p:anim calcmode="lin" valueType="num">
                                      <p:cBhvr additive="base">
                                        <p:cTn id="46" dur="500" fill="hold"/>
                                        <p:tgtEl>
                                          <p:spTgt spid="4">
                                            <p:txEl>
                                              <p:pRg st="11" end="11"/>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4">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4">
                                            <p:txEl>
                                              <p:pRg st="12" end="12"/>
                                            </p:txEl>
                                          </p:spTgt>
                                        </p:tgtEl>
                                        <p:attrNameLst>
                                          <p:attrName>style.visibility</p:attrName>
                                        </p:attrNameLst>
                                      </p:cBhvr>
                                      <p:to>
                                        <p:strVal val="visible"/>
                                      </p:to>
                                    </p:set>
                                    <p:anim calcmode="lin" valueType="num">
                                      <p:cBhvr additive="base">
                                        <p:cTn id="52"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4">
                                            <p:txEl>
                                              <p:pRg st="10" end="10"/>
                                            </p:txEl>
                                          </p:spTgt>
                                        </p:tgtEl>
                                        <p:attrNameLst>
                                          <p:attrName>style.visibility</p:attrName>
                                        </p:attrNameLst>
                                      </p:cBhvr>
                                      <p:to>
                                        <p:strVal val="visible"/>
                                      </p:to>
                                    </p:set>
                                    <p:anim calcmode="lin" valueType="num">
                                      <p:cBhvr additive="base">
                                        <p:cTn id="56"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4">
                                            <p:txEl>
                                              <p:pRg st="8" end="8"/>
                                            </p:txEl>
                                          </p:spTgt>
                                        </p:tgtEl>
                                        <p:attrNameLst>
                                          <p:attrName>style.visibility</p:attrName>
                                        </p:attrNameLst>
                                      </p:cBhvr>
                                      <p:to>
                                        <p:strVal val="visible"/>
                                      </p:to>
                                    </p:set>
                                    <p:anim calcmode="lin" valueType="num">
                                      <p:cBhvr additive="base">
                                        <p:cTn id="60"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
                                            <p:txEl>
                                              <p:pRg st="8" end="8"/>
                                            </p:txEl>
                                          </p:spTgt>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4">
                                            <p:txEl>
                                              <p:pRg st="5" end="5"/>
                                            </p:txEl>
                                          </p:spTgt>
                                        </p:tgtEl>
                                        <p:attrNameLst>
                                          <p:attrName>style.visibility</p:attrName>
                                        </p:attrNameLst>
                                      </p:cBhvr>
                                      <p:to>
                                        <p:strVal val="visible"/>
                                      </p:to>
                                    </p:set>
                                    <p:anim calcmode="lin" valueType="num">
                                      <p:cBhvr additive="base">
                                        <p:cTn id="64"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4">
                                            <p:txEl>
                                              <p:pRg st="5" end="5"/>
                                            </p:txEl>
                                          </p:spTgt>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4">
                                            <p:txEl>
                                              <p:pRg st="6" end="6"/>
                                            </p:txEl>
                                          </p:spTgt>
                                        </p:tgtEl>
                                        <p:attrNameLst>
                                          <p:attrName>style.visibility</p:attrName>
                                        </p:attrNameLst>
                                      </p:cBhvr>
                                      <p:to>
                                        <p:strVal val="visible"/>
                                      </p:to>
                                    </p:set>
                                    <p:anim calcmode="lin" valueType="num">
                                      <p:cBhvr additive="base">
                                        <p:cTn id="6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
                                            <p:txEl>
                                              <p:pRg st="6" end="6"/>
                                            </p:txEl>
                                          </p:spTgt>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4">
                                            <p:txEl>
                                              <p:pRg st="3" end="3"/>
                                            </p:txEl>
                                          </p:spTgt>
                                        </p:tgtEl>
                                        <p:attrNameLst>
                                          <p:attrName>style.visibility</p:attrName>
                                        </p:attrNameLst>
                                      </p:cBhvr>
                                      <p:to>
                                        <p:strVal val="visible"/>
                                      </p:to>
                                    </p:set>
                                    <p:anim calcmode="lin" valueType="num">
                                      <p:cBhvr additive="base">
                                        <p:cTn id="7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4">
                                            <p:txEl>
                                              <p:pRg st="3" end="3"/>
                                            </p:txEl>
                                          </p:spTgt>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4">
                                            <p:txEl>
                                              <p:pRg st="1" end="1"/>
                                            </p:txEl>
                                          </p:spTgt>
                                        </p:tgtEl>
                                        <p:attrNameLst>
                                          <p:attrName>style.visibility</p:attrName>
                                        </p:attrNameLst>
                                      </p:cBhvr>
                                      <p:to>
                                        <p:strVal val="visible"/>
                                      </p:to>
                                    </p:set>
                                    <p:anim calcmode="lin" valueType="num">
                                      <p:cBhvr additive="base">
                                        <p:cTn id="7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755114" y="507775"/>
            <a:ext cx="10754713" cy="923330"/>
          </a:xfrm>
          <a:prstGeom prst="rect">
            <a:avLst/>
          </a:prstGeom>
          <a:solidFill>
            <a:srgbClr val="FFC000"/>
          </a:solidFill>
          <a:ln>
            <a:solidFill>
              <a:schemeClr val="tx1"/>
            </a:solidFill>
          </a:ln>
        </p:spPr>
        <p:txBody>
          <a:bodyPr wrap="square" lIns="91440" tIns="45720" rIns="91440" bIns="45720">
            <a:spAutoFit/>
          </a:bodyPr>
          <a:lstStyle/>
          <a:p>
            <a:pPr algn="ctr"/>
            <a:r>
              <a:rPr lang="en-US" sz="5400" dirty="0" smtClean="0">
                <a:ln w="0">
                  <a:solidFill>
                    <a:schemeClr val="bg1"/>
                  </a:solidFill>
                </a:ln>
                <a:effectLst>
                  <a:outerShdw blurRad="38100" dist="19050" dir="2700000" algn="tl" rotWithShape="0">
                    <a:schemeClr val="dk1">
                      <a:alpha val="40000"/>
                    </a:schemeClr>
                  </a:outerShdw>
                </a:effectLst>
                <a:latin typeface="Adobe Garamond Pro Bold" panose="02020702060506020403" pitchFamily="18" charset="0"/>
              </a:rPr>
              <a:t>C. Complete the following sentences.</a:t>
            </a:r>
            <a:endParaRPr lang="en-US" sz="5400" dirty="0">
              <a:ln w="0">
                <a:solidFill>
                  <a:schemeClr val="bg1"/>
                </a:solidFill>
              </a:ln>
              <a:effectLst>
                <a:outerShdw blurRad="38100" dist="19050" dir="2700000" algn="tl" rotWithShape="0">
                  <a:schemeClr val="dk1">
                    <a:alpha val="40000"/>
                  </a:schemeClr>
                </a:outerShdw>
              </a:effectLst>
              <a:latin typeface="Adobe Garamond Pro Bold" panose="02020702060506020403" pitchFamily="18" charset="0"/>
            </a:endParaRPr>
          </a:p>
        </p:txBody>
      </p:sp>
      <p:sp>
        <p:nvSpPr>
          <p:cNvPr id="3" name="TextBox 2"/>
          <p:cNvSpPr txBox="1"/>
          <p:nvPr/>
        </p:nvSpPr>
        <p:spPr>
          <a:xfrm>
            <a:off x="450128" y="2169768"/>
            <a:ext cx="11364686" cy="3600986"/>
          </a:xfrm>
          <a:prstGeom prst="rect">
            <a:avLst/>
          </a:prstGeom>
          <a:solidFill>
            <a:schemeClr val="bg1"/>
          </a:solidFill>
        </p:spPr>
        <p:txBody>
          <a:bodyPr wrap="square" rtlCol="0">
            <a:spAutoFit/>
          </a:bodyPr>
          <a:lstStyle/>
          <a:p>
            <a:pPr marL="457200" indent="-457200">
              <a:buAutoNum type="arabicPeriod"/>
            </a:pPr>
            <a:r>
              <a:rPr lang="en-US" sz="3600" dirty="0" smtClean="0">
                <a:latin typeface="Times New Roman" panose="02020603050405020304" pitchFamily="18" charset="0"/>
                <a:cs typeface="Times New Roman" panose="02020603050405020304" pitchFamily="18" charset="0"/>
              </a:rPr>
              <a:t>If we are healthy, we ___________________________</a:t>
            </a:r>
          </a:p>
          <a:p>
            <a:pPr marL="457200" indent="-457200">
              <a:buFontTx/>
              <a:buAutoNum type="arabicPeriod"/>
            </a:pPr>
            <a:r>
              <a:rPr lang="en-US" sz="3600" dirty="0" smtClean="0">
                <a:latin typeface="Times New Roman" panose="02020603050405020304" pitchFamily="18" charset="0"/>
                <a:cs typeface="Times New Roman" panose="02020603050405020304" pitchFamily="18" charset="0"/>
              </a:rPr>
              <a:t>We must be clean so that ________________________</a:t>
            </a:r>
            <a:endParaRPr lang="en-US" sz="3600" dirty="0">
              <a:latin typeface="Times New Roman" panose="02020603050405020304" pitchFamily="18" charset="0"/>
              <a:cs typeface="Times New Roman" panose="02020603050405020304" pitchFamily="18" charset="0"/>
            </a:endParaRPr>
          </a:p>
          <a:p>
            <a:pPr marL="457200" indent="-457200">
              <a:buFontTx/>
              <a:buAutoNum type="arabicPeriod"/>
            </a:pPr>
            <a:r>
              <a:rPr lang="en-US" sz="3600" dirty="0" smtClean="0">
                <a:latin typeface="Times New Roman" panose="02020603050405020304" pitchFamily="18" charset="0"/>
                <a:cs typeface="Times New Roman" panose="02020603050405020304" pitchFamily="18" charset="0"/>
              </a:rPr>
              <a:t>We must exercise to ____________________________</a:t>
            </a:r>
            <a:endParaRPr lang="en-US" sz="3600" dirty="0">
              <a:latin typeface="Times New Roman" panose="02020603050405020304" pitchFamily="18" charset="0"/>
              <a:cs typeface="Times New Roman" panose="02020603050405020304" pitchFamily="18" charset="0"/>
            </a:endParaRPr>
          </a:p>
          <a:p>
            <a:pPr marL="457200" indent="-457200">
              <a:buFontTx/>
              <a:buAutoNum type="arabicPeriod"/>
            </a:pPr>
            <a:r>
              <a:rPr lang="en-US" sz="3600" dirty="0" smtClean="0">
                <a:latin typeface="Times New Roman" panose="02020603050405020304" pitchFamily="18" charset="0"/>
                <a:cs typeface="Times New Roman" panose="02020603050405020304" pitchFamily="18" charset="0"/>
              </a:rPr>
              <a:t>Nobody likes an _______________________________</a:t>
            </a:r>
            <a:endParaRPr lang="en-US" sz="3600" dirty="0">
              <a:latin typeface="Times New Roman" panose="02020603050405020304" pitchFamily="18" charset="0"/>
              <a:cs typeface="Times New Roman" panose="02020603050405020304" pitchFamily="18" charset="0"/>
            </a:endParaRPr>
          </a:p>
          <a:p>
            <a:pPr marL="457200" indent="-457200">
              <a:buFontTx/>
              <a:buAutoNum type="arabicPeriod"/>
            </a:pPr>
            <a:r>
              <a:rPr lang="en-US" sz="3600" dirty="0" smtClean="0">
                <a:latin typeface="Times New Roman" panose="02020603050405020304" pitchFamily="18" charset="0"/>
                <a:cs typeface="Times New Roman" panose="02020603050405020304" pitchFamily="18" charset="0"/>
              </a:rPr>
              <a:t>If we obey the laws of hygiene, we ________________</a:t>
            </a:r>
          </a:p>
          <a:p>
            <a:endParaRPr lang="en-US" sz="2400" dirty="0">
              <a:latin typeface="Times New Roman" panose="02020603050405020304" pitchFamily="18" charset="0"/>
              <a:cs typeface="Times New Roman" panose="02020603050405020304" pitchFamily="18" charset="0"/>
            </a:endParaRPr>
          </a:p>
          <a:p>
            <a:pPr marL="457200" indent="-457200">
              <a:buAutoNum type="arabicPeriod"/>
            </a:pP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631544" y="2823653"/>
            <a:ext cx="4818742" cy="523220"/>
          </a:xfrm>
          <a:prstGeom prst="rect">
            <a:avLst/>
          </a:prstGeom>
          <a:no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We can maintain good health</a:t>
            </a:r>
            <a:r>
              <a:rPr lang="en-US" sz="2800" b="1" dirty="0">
                <a:solidFill>
                  <a:srgbClr val="002060"/>
                </a:solidFill>
                <a:latin typeface="Times New Roman" panose="02020603050405020304" pitchFamily="18" charset="0"/>
                <a:cs typeface="Times New Roman" panose="02020603050405020304" pitchFamily="18" charset="0"/>
              </a:rPr>
              <a:t>.</a:t>
            </a:r>
            <a:endParaRPr lang="en-US" sz="2000" dirty="0"/>
          </a:p>
        </p:txBody>
      </p:sp>
      <p:sp>
        <p:nvSpPr>
          <p:cNvPr id="5" name="TextBox 4"/>
          <p:cNvSpPr txBox="1"/>
          <p:nvPr/>
        </p:nvSpPr>
        <p:spPr>
          <a:xfrm>
            <a:off x="4934950" y="2239226"/>
            <a:ext cx="4513944" cy="523220"/>
          </a:xfrm>
          <a:prstGeom prst="rect">
            <a:avLst/>
          </a:prstGeom>
          <a:no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Will lead to a happy life</a:t>
            </a:r>
            <a:r>
              <a:rPr lang="en-US" dirty="0"/>
              <a:t>.</a:t>
            </a:r>
          </a:p>
        </p:txBody>
      </p:sp>
      <p:sp>
        <p:nvSpPr>
          <p:cNvPr id="6" name="TextBox 5"/>
          <p:cNvSpPr txBox="1"/>
          <p:nvPr/>
        </p:nvSpPr>
        <p:spPr>
          <a:xfrm>
            <a:off x="4782551" y="3355124"/>
            <a:ext cx="4818742" cy="523220"/>
          </a:xfrm>
          <a:prstGeom prst="rect">
            <a:avLst/>
          </a:prstGeom>
          <a:no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Keep our body fit.</a:t>
            </a:r>
            <a:endParaRPr lang="en-US" sz="2000" dirty="0"/>
          </a:p>
        </p:txBody>
      </p:sp>
      <p:sp>
        <p:nvSpPr>
          <p:cNvPr id="7" name="TextBox 6"/>
          <p:cNvSpPr txBox="1"/>
          <p:nvPr/>
        </p:nvSpPr>
        <p:spPr>
          <a:xfrm>
            <a:off x="4013200" y="3933038"/>
            <a:ext cx="4818742" cy="523220"/>
          </a:xfrm>
          <a:prstGeom prst="rect">
            <a:avLst/>
          </a:prstGeom>
          <a:no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Unclean person.</a:t>
            </a:r>
            <a:endParaRPr lang="en-US" sz="2000" dirty="0"/>
          </a:p>
        </p:txBody>
      </p:sp>
      <p:sp>
        <p:nvSpPr>
          <p:cNvPr id="8" name="TextBox 7"/>
          <p:cNvSpPr txBox="1"/>
          <p:nvPr/>
        </p:nvSpPr>
        <p:spPr>
          <a:xfrm>
            <a:off x="7387772" y="4462911"/>
            <a:ext cx="4818742" cy="954107"/>
          </a:xfrm>
          <a:prstGeom prst="rect">
            <a:avLst/>
          </a:prstGeom>
          <a:no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 Will </a:t>
            </a:r>
            <a:r>
              <a:rPr lang="en-US" sz="2800" b="1" dirty="0" smtClean="0">
                <a:solidFill>
                  <a:srgbClr val="002060"/>
                </a:solidFill>
                <a:latin typeface="Times New Roman" panose="02020603050405020304" pitchFamily="18" charset="0"/>
                <a:cs typeface="Times New Roman" panose="02020603050405020304" pitchFamily="18" charset="0"/>
              </a:rPr>
              <a:t>be able to lead a </a:t>
            </a:r>
          </a:p>
          <a:p>
            <a:r>
              <a:rPr lang="en-US" sz="2800" b="1" dirty="0" smtClean="0">
                <a:solidFill>
                  <a:srgbClr val="002060"/>
                </a:solidFill>
                <a:latin typeface="Times New Roman" panose="02020603050405020304" pitchFamily="18" charset="0"/>
                <a:cs typeface="Times New Roman" panose="02020603050405020304" pitchFamily="18" charset="0"/>
              </a:rPr>
              <a:t> healthy </a:t>
            </a:r>
            <a:r>
              <a:rPr lang="en-US" sz="2800" b="1" dirty="0" smtClean="0">
                <a:solidFill>
                  <a:srgbClr val="002060"/>
                </a:solidFill>
                <a:latin typeface="Times New Roman" panose="02020603050405020304" pitchFamily="18" charset="0"/>
                <a:cs typeface="Times New Roman" panose="02020603050405020304" pitchFamily="18" charset="0"/>
              </a:rPr>
              <a:t>and happy life.</a:t>
            </a:r>
            <a:endParaRPr lang="en-US" sz="2000" dirty="0"/>
          </a:p>
        </p:txBody>
      </p:sp>
    </p:spTree>
    <p:extLst>
      <p:ext uri="{BB962C8B-B14F-4D97-AF65-F5344CB8AC3E}">
        <p14:creationId xmlns:p14="http://schemas.microsoft.com/office/powerpoint/2010/main" val="305117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500"/>
                                  </p:stCondLst>
                                  <p:childTnLst>
                                    <p:set>
                                      <p:cBhvr>
                                        <p:cTn id="48" dur="1" fill="hold">
                                          <p:stCondLst>
                                            <p:cond delay="0"/>
                                          </p:stCondLst>
                                        </p:cTn>
                                        <p:tgtEl>
                                          <p:spTgt spid="5">
                                            <p:txEl>
                                              <p:pRg st="0" end="0"/>
                                            </p:txEl>
                                          </p:spTgt>
                                        </p:tgtEl>
                                        <p:attrNameLst>
                                          <p:attrName>style.visibility</p:attrName>
                                        </p:attrNameLst>
                                      </p:cBhvr>
                                      <p:to>
                                        <p:strVal val="visible"/>
                                      </p:to>
                                    </p:set>
                                    <p:anim calcmode="lin" valueType="num">
                                      <p:cBhvr additive="base">
                                        <p:cTn id="49" dur="125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50" dur="125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500"/>
                                  </p:stCondLst>
                                  <p:childTnLst>
                                    <p:set>
                                      <p:cBhvr>
                                        <p:cTn id="54" dur="1" fill="hold">
                                          <p:stCondLst>
                                            <p:cond delay="0"/>
                                          </p:stCondLst>
                                        </p:cTn>
                                        <p:tgtEl>
                                          <p:spTgt spid="4">
                                            <p:txEl>
                                              <p:pRg st="0" end="0"/>
                                            </p:txEl>
                                          </p:spTgt>
                                        </p:tgtEl>
                                        <p:attrNameLst>
                                          <p:attrName>style.visibility</p:attrName>
                                        </p:attrNameLst>
                                      </p:cBhvr>
                                      <p:to>
                                        <p:strVal val="visible"/>
                                      </p:to>
                                    </p:set>
                                    <p:anim calcmode="lin" valueType="num">
                                      <p:cBhvr additive="base">
                                        <p:cTn id="55"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56"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500"/>
                                  </p:stCondLst>
                                  <p:childTnLst>
                                    <p:set>
                                      <p:cBhvr>
                                        <p:cTn id="60" dur="1" fill="hold">
                                          <p:stCondLst>
                                            <p:cond delay="0"/>
                                          </p:stCondLst>
                                        </p:cTn>
                                        <p:tgtEl>
                                          <p:spTgt spid="6">
                                            <p:txEl>
                                              <p:pRg st="0" end="0"/>
                                            </p:txEl>
                                          </p:spTgt>
                                        </p:tgtEl>
                                        <p:attrNameLst>
                                          <p:attrName>style.visibility</p:attrName>
                                        </p:attrNameLst>
                                      </p:cBhvr>
                                      <p:to>
                                        <p:strVal val="visible"/>
                                      </p:to>
                                    </p:set>
                                    <p:anim calcmode="lin" valueType="num">
                                      <p:cBhvr additive="base">
                                        <p:cTn id="61" dur="1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62"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500"/>
                                  </p:stCondLst>
                                  <p:childTnLst>
                                    <p:set>
                                      <p:cBhvr>
                                        <p:cTn id="66" dur="1" fill="hold">
                                          <p:stCondLst>
                                            <p:cond delay="0"/>
                                          </p:stCondLst>
                                        </p:cTn>
                                        <p:tgtEl>
                                          <p:spTgt spid="7">
                                            <p:txEl>
                                              <p:pRg st="0" end="0"/>
                                            </p:txEl>
                                          </p:spTgt>
                                        </p:tgtEl>
                                        <p:attrNameLst>
                                          <p:attrName>style.visibility</p:attrName>
                                        </p:attrNameLst>
                                      </p:cBhvr>
                                      <p:to>
                                        <p:strVal val="visible"/>
                                      </p:to>
                                    </p:set>
                                    <p:anim calcmode="lin" valueType="num">
                                      <p:cBhvr additive="base">
                                        <p:cTn id="67" dur="1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68" dur="1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500"/>
                                  </p:stCondLst>
                                  <p:childTnLst>
                                    <p:set>
                                      <p:cBhvr>
                                        <p:cTn id="72" dur="1" fill="hold">
                                          <p:stCondLst>
                                            <p:cond delay="0"/>
                                          </p:stCondLst>
                                        </p:cTn>
                                        <p:tgtEl>
                                          <p:spTgt spid="8">
                                            <p:txEl>
                                              <p:pRg st="0" end="0"/>
                                            </p:txEl>
                                          </p:spTgt>
                                        </p:tgtEl>
                                        <p:attrNameLst>
                                          <p:attrName>style.visibility</p:attrName>
                                        </p:attrNameLst>
                                      </p:cBhvr>
                                      <p:to>
                                        <p:strVal val="visible"/>
                                      </p:to>
                                    </p:set>
                                    <p:anim calcmode="lin" valueType="num">
                                      <p:cBhvr additive="base">
                                        <p:cTn id="73" dur="10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74" dur="1000" fill="hold"/>
                                        <p:tgtEl>
                                          <p:spTgt spid="8">
                                            <p:txEl>
                                              <p:pRg st="0" end="0"/>
                                            </p:txEl>
                                          </p:spTgt>
                                        </p:tgtEl>
                                        <p:attrNameLst>
                                          <p:attrName>ppt_y</p:attrName>
                                        </p:attrNameLst>
                                      </p:cBhvr>
                                      <p:tavLst>
                                        <p:tav tm="0">
                                          <p:val>
                                            <p:strVal val="#ppt_y"/>
                                          </p:val>
                                        </p:tav>
                                        <p:tav tm="100000">
                                          <p:val>
                                            <p:strVal val="#ppt_y"/>
                                          </p:val>
                                        </p:tav>
                                      </p:tavLst>
                                    </p:anim>
                                  </p:childTnLst>
                                </p:cTn>
                              </p:par>
                              <p:par>
                                <p:cTn id="75" presetID="2" presetClass="entr" presetSubtype="2" fill="hold" nodeType="withEffect">
                                  <p:stCondLst>
                                    <p:cond delay="500"/>
                                  </p:stCondLst>
                                  <p:childTnLst>
                                    <p:set>
                                      <p:cBhvr>
                                        <p:cTn id="76" dur="1" fill="hold">
                                          <p:stCondLst>
                                            <p:cond delay="0"/>
                                          </p:stCondLst>
                                        </p:cTn>
                                        <p:tgtEl>
                                          <p:spTgt spid="8">
                                            <p:txEl>
                                              <p:pRg st="1" end="1"/>
                                            </p:txEl>
                                          </p:spTgt>
                                        </p:tgtEl>
                                        <p:attrNameLst>
                                          <p:attrName>style.visibility</p:attrName>
                                        </p:attrNameLst>
                                      </p:cBhvr>
                                      <p:to>
                                        <p:strVal val="visible"/>
                                      </p:to>
                                    </p:set>
                                    <p:anim calcmode="lin" valueType="num">
                                      <p:cBhvr additive="base">
                                        <p:cTn id="77" dur="10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78" dur="10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Rectangle 1"/>
          <p:cNvSpPr/>
          <p:nvPr/>
        </p:nvSpPr>
        <p:spPr>
          <a:xfrm>
            <a:off x="1876548" y="203200"/>
            <a:ext cx="8642109"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Goudy Stout" panose="0202090407030B020401" pitchFamily="18" charset="0"/>
              </a:rPr>
              <a:t>Evaluation</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Goudy Stout" panose="0202090407030B020401" pitchFamily="18" charset="0"/>
            </a:endParaRPr>
          </a:p>
        </p:txBody>
      </p:sp>
      <p:sp>
        <p:nvSpPr>
          <p:cNvPr id="3" name="Rounded Rectangle 2"/>
          <p:cNvSpPr/>
          <p:nvPr/>
        </p:nvSpPr>
        <p:spPr>
          <a:xfrm>
            <a:off x="1185016" y="1654628"/>
            <a:ext cx="10025171" cy="451394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4000" dirty="0" smtClean="0">
                <a:solidFill>
                  <a:schemeClr val="tx1"/>
                </a:solidFill>
                <a:latin typeface="Times New Roman" panose="02020603050405020304" pitchFamily="18" charset="0"/>
                <a:cs typeface="Times New Roman" panose="02020603050405020304" pitchFamily="18" charset="0"/>
              </a:rPr>
              <a:t>How can we get pure water?</a:t>
            </a:r>
          </a:p>
          <a:p>
            <a:pPr marL="342900" indent="-342900">
              <a:buAutoNum type="arabicPeriod"/>
            </a:pPr>
            <a:r>
              <a:rPr lang="en-US" sz="4000" dirty="0" smtClean="0">
                <a:solidFill>
                  <a:schemeClr val="tx1"/>
                </a:solidFill>
                <a:latin typeface="Times New Roman" panose="02020603050405020304" pitchFamily="18" charset="0"/>
                <a:cs typeface="Times New Roman" panose="02020603050405020304" pitchFamily="18" charset="0"/>
              </a:rPr>
              <a:t>Why should we brush every day?</a:t>
            </a:r>
          </a:p>
          <a:p>
            <a:pPr marL="342900" indent="-342900">
              <a:buAutoNum type="arabicPeriod"/>
            </a:pPr>
            <a:r>
              <a:rPr lang="en-US" sz="4000" dirty="0" smtClean="0">
                <a:solidFill>
                  <a:schemeClr val="tx1"/>
                </a:solidFill>
                <a:latin typeface="Times New Roman" panose="02020603050405020304" pitchFamily="18" charset="0"/>
                <a:cs typeface="Times New Roman" panose="02020603050405020304" pitchFamily="18" charset="0"/>
              </a:rPr>
              <a:t>How is an unclean person treated?</a:t>
            </a:r>
          </a:p>
          <a:p>
            <a:pPr marL="342900" indent="-342900">
              <a:buAutoNum type="arabicPeriod"/>
            </a:pPr>
            <a:r>
              <a:rPr lang="en-US" sz="4000" dirty="0" smtClean="0">
                <a:solidFill>
                  <a:schemeClr val="tx1"/>
                </a:solidFill>
                <a:latin typeface="Times New Roman" panose="02020603050405020304" pitchFamily="18" charset="0"/>
                <a:cs typeface="Times New Roman" panose="02020603050405020304" pitchFamily="18" charset="0"/>
              </a:rPr>
              <a:t>What should we do before meals and after using toilet?</a:t>
            </a:r>
          </a:p>
          <a:p>
            <a:pPr marL="342900" indent="-342900">
              <a:buAutoNum type="arabicPeriod"/>
            </a:pPr>
            <a:r>
              <a:rPr lang="en-US" sz="4000" dirty="0" smtClean="0">
                <a:solidFill>
                  <a:schemeClr val="tx1"/>
                </a:solidFill>
                <a:latin typeface="Times New Roman" panose="02020603050405020304" pitchFamily="18" charset="0"/>
                <a:cs typeface="Times New Roman" panose="02020603050405020304" pitchFamily="18" charset="0"/>
              </a:rPr>
              <a:t>How can we lead happy and healthy life?</a:t>
            </a:r>
          </a:p>
        </p:txBody>
      </p:sp>
    </p:spTree>
    <p:extLst>
      <p:ext uri="{BB962C8B-B14F-4D97-AF65-F5344CB8AC3E}">
        <p14:creationId xmlns:p14="http://schemas.microsoft.com/office/powerpoint/2010/main" val="173001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pattFill prst="pct90">
          <a:fgClr>
            <a:schemeClr val="tx1"/>
          </a:fgClr>
          <a:bgClr>
            <a:schemeClr val="bg1"/>
          </a:bgClr>
        </a:pattFill>
        <a:effectLst/>
      </p:bgPr>
    </p:bg>
    <p:spTree>
      <p:nvGrpSpPr>
        <p:cNvPr id="1" name=""/>
        <p:cNvGrpSpPr/>
        <p:nvPr/>
      </p:nvGrpSpPr>
      <p:grpSpPr>
        <a:xfrm>
          <a:off x="0" y="0"/>
          <a:ext cx="0" cy="0"/>
          <a:chOff x="0" y="0"/>
          <a:chExt cx="0" cy="0"/>
        </a:xfrm>
      </p:grpSpPr>
      <p:pic>
        <p:nvPicPr>
          <p:cNvPr id="2" name="Picture 1" descr="house  3.jpg"/>
          <p:cNvPicPr>
            <a:picLocks noChangeAspect="1"/>
          </p:cNvPicPr>
          <p:nvPr/>
        </p:nvPicPr>
        <p:blipFill>
          <a:blip r:embed="rId2"/>
          <a:stretch>
            <a:fillRect/>
          </a:stretch>
        </p:blipFill>
        <p:spPr>
          <a:xfrm>
            <a:off x="4164750" y="2393643"/>
            <a:ext cx="4268899" cy="2032809"/>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rot="20293003">
            <a:off x="1506560" y="1105079"/>
            <a:ext cx="4953788" cy="1015663"/>
          </a:xfrm>
          <a:prstGeom prst="rect">
            <a:avLst/>
          </a:prstGeom>
          <a:solidFill>
            <a:schemeClr val="accent2">
              <a:lumMod val="20000"/>
              <a:lumOff val="80000"/>
            </a:schemeClr>
          </a:solidFill>
          <a:ln w="38100">
            <a:solidFill>
              <a:srgbClr val="00B050"/>
            </a:solidFill>
          </a:ln>
        </p:spPr>
        <p:txBody>
          <a:bodyPr wrap="square" rtlCol="0">
            <a:spAutoFit/>
          </a:bodyPr>
          <a:lstStyle/>
          <a:p>
            <a:pPr algn="ctr"/>
            <a:r>
              <a:rPr lang="en-US" sz="6000" dirty="0" smtClean="0"/>
              <a:t>HOME WORK</a:t>
            </a:r>
            <a:endParaRPr lang="en-US" sz="6000" dirty="0"/>
          </a:p>
        </p:txBody>
      </p:sp>
      <p:sp>
        <p:nvSpPr>
          <p:cNvPr id="4" name="TextBox 3"/>
          <p:cNvSpPr txBox="1"/>
          <p:nvPr/>
        </p:nvSpPr>
        <p:spPr>
          <a:xfrm>
            <a:off x="1741715" y="4875079"/>
            <a:ext cx="9114971" cy="1200329"/>
          </a:xfrm>
          <a:prstGeom prst="rect">
            <a:avLst/>
          </a:prstGeom>
          <a:solidFill>
            <a:srgbClr val="00B0F0"/>
          </a:solidFill>
          <a:ln w="57150">
            <a:solidFill>
              <a:srgbClr val="FF0000"/>
            </a:solidFill>
          </a:ln>
        </p:spPr>
        <p:txBody>
          <a:bodyPr wrap="square" rtlCol="0">
            <a:spAutoFit/>
          </a:bodyPr>
          <a:lstStyle/>
          <a:p>
            <a:pPr algn="ctr"/>
            <a:r>
              <a:rPr lang="en-US" sz="3600" dirty="0" smtClean="0"/>
              <a:t>Write  </a:t>
            </a:r>
            <a:r>
              <a:rPr lang="en-US" sz="3600" dirty="0" smtClean="0"/>
              <a:t>a paragraph </a:t>
            </a:r>
            <a:r>
              <a:rPr lang="en-US" sz="3600" dirty="0" smtClean="0"/>
              <a:t>about hygiene not more than </a:t>
            </a:r>
            <a:r>
              <a:rPr lang="en-US" sz="3600" dirty="0" smtClean="0"/>
              <a:t>150 </a:t>
            </a:r>
            <a:r>
              <a:rPr lang="en-US" sz="3600" dirty="0" smtClean="0"/>
              <a:t>words</a:t>
            </a:r>
            <a:endParaRPr lang="en-US" sz="3600" dirty="0"/>
          </a:p>
        </p:txBody>
      </p:sp>
    </p:spTree>
    <p:extLst>
      <p:ext uri="{BB962C8B-B14F-4D97-AF65-F5344CB8AC3E}">
        <p14:creationId xmlns:p14="http://schemas.microsoft.com/office/powerpoint/2010/main" val="31321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814286" y="1959428"/>
            <a:ext cx="7939314" cy="2646878"/>
          </a:xfrm>
          <a:prstGeom prst="rect">
            <a:avLst/>
          </a:prstGeom>
          <a:noFill/>
        </p:spPr>
        <p:txBody>
          <a:bodyPr wrap="square" lIns="91440" tIns="45720" rIns="91440" bIns="45720">
            <a:spAutoFit/>
          </a:bodyPr>
          <a:lstStyle/>
          <a:p>
            <a:pPr algn="ctr"/>
            <a:r>
              <a:rPr lang="en-US" sz="16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Thanks</a:t>
            </a:r>
            <a:endParaRPr lang="en-US" sz="16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441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228600" y="152400"/>
            <a:ext cx="4741985" cy="830997"/>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p:spPr>
        <p:txBody>
          <a:bodyPr wrap="square" rtlCol="0">
            <a:spAutoFit/>
          </a:bodyPr>
          <a:lstStyle/>
          <a:p>
            <a:r>
              <a:rPr lang="en-US" sz="4800" dirty="0" smtClean="0">
                <a:latin typeface="Adobe Garamond Pro" panose="02020502060506020403" pitchFamily="18" charset="0"/>
              </a:rPr>
              <a:t>INTRODUCING</a:t>
            </a:r>
            <a:endParaRPr lang="en-US" sz="4800" dirty="0">
              <a:latin typeface="Adobe Garamond Pro" panose="02020502060506020403" pitchFamily="18" charset="0"/>
            </a:endParaRPr>
          </a:p>
        </p:txBody>
      </p:sp>
      <p:sp>
        <p:nvSpPr>
          <p:cNvPr id="3" name="TextBox 2"/>
          <p:cNvSpPr txBox="1"/>
          <p:nvPr/>
        </p:nvSpPr>
        <p:spPr>
          <a:xfrm>
            <a:off x="504092" y="4003335"/>
            <a:ext cx="4191000" cy="2000548"/>
          </a:xfrm>
          <a:prstGeom prst="rect">
            <a:avLst/>
          </a:prstGeom>
          <a:solidFill>
            <a:srgbClr val="FFFF00"/>
          </a:solid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Md. Abdul </a:t>
            </a:r>
            <a:r>
              <a:rPr lang="en-US" sz="3200" dirty="0" err="1" smtClean="0">
                <a:latin typeface="Times New Roman" panose="02020603050405020304" pitchFamily="18" charset="0"/>
                <a:cs typeface="Times New Roman" panose="02020603050405020304" pitchFamily="18" charset="0"/>
              </a:rPr>
              <a:t>Baset</a:t>
            </a:r>
            <a:endParaRPr lang="en-US" sz="3200" dirty="0" smtClean="0">
              <a:latin typeface="Times New Roman" panose="02020603050405020304" pitchFamily="18" charset="0"/>
              <a:cs typeface="Times New Roman" panose="02020603050405020304" pitchFamily="18" charset="0"/>
            </a:endParaRPr>
          </a:p>
          <a:p>
            <a:pPr algn="ctr"/>
            <a:r>
              <a:rPr lang="en-US" sz="2800" dirty="0" smtClean="0">
                <a:latin typeface="Times New Roman" panose="02020603050405020304" pitchFamily="18" charset="0"/>
                <a:cs typeface="Times New Roman" panose="02020603050405020304" pitchFamily="18" charset="0"/>
              </a:rPr>
              <a:t>Sr. Assistant Teacher (ICT) </a:t>
            </a:r>
          </a:p>
          <a:p>
            <a:pPr algn="ctr"/>
            <a:r>
              <a:rPr lang="en-US" sz="3200" dirty="0" err="1" smtClean="0">
                <a:latin typeface="Times New Roman" panose="02020603050405020304" pitchFamily="18" charset="0"/>
                <a:cs typeface="Times New Roman" panose="02020603050405020304" pitchFamily="18" charset="0"/>
              </a:rPr>
              <a:t>Satmora</a:t>
            </a:r>
            <a:r>
              <a:rPr lang="en-US" sz="3200" dirty="0" smtClean="0">
                <a:latin typeface="Times New Roman" panose="02020603050405020304" pitchFamily="18" charset="0"/>
                <a:cs typeface="Times New Roman" panose="02020603050405020304" pitchFamily="18" charset="0"/>
              </a:rPr>
              <a:t> High School</a:t>
            </a:r>
          </a:p>
          <a:p>
            <a:pPr algn="ctr"/>
            <a:r>
              <a:rPr lang="en-US" sz="3200" dirty="0" smtClean="0">
                <a:latin typeface="Times New Roman" panose="02020603050405020304" pitchFamily="18" charset="0"/>
                <a:cs typeface="Times New Roman" panose="02020603050405020304" pitchFamily="18" charset="0"/>
              </a:rPr>
              <a:t>Cell- 01710998333</a:t>
            </a:r>
            <a:endParaRPr lang="en-US" sz="32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980647" y="2100643"/>
            <a:ext cx="5218444" cy="3416320"/>
          </a:xfrm>
          <a:prstGeom prst="rect">
            <a:avLst/>
          </a:prstGeom>
          <a:solidFill>
            <a:srgbClr val="00FFFF">
              <a:alpha val="69020"/>
            </a:srgbClr>
          </a:solidFill>
          <a:ln w="57150">
            <a:solidFill>
              <a:schemeClr val="tx1"/>
            </a:solidFill>
          </a:ln>
        </p:spPr>
        <p:txBody>
          <a:bodyPr wrap="square" rtlCol="0">
            <a:spAutoFit/>
          </a:bodyPr>
          <a:lstStyle/>
          <a:p>
            <a:r>
              <a:rPr lang="en-US" sz="3600" dirty="0" smtClean="0">
                <a:solidFill>
                  <a:srgbClr val="002060"/>
                </a:solidFill>
                <a:latin typeface="Arno Pro" panose="02020502040506020403" pitchFamily="18" charset="0"/>
              </a:rPr>
              <a:t>Class–Eight.</a:t>
            </a:r>
          </a:p>
          <a:p>
            <a:r>
              <a:rPr lang="en-US" sz="3600" dirty="0" smtClean="0">
                <a:solidFill>
                  <a:srgbClr val="002060"/>
                </a:solidFill>
                <a:latin typeface="Arno Pro" panose="02020502040506020403" pitchFamily="18" charset="0"/>
              </a:rPr>
              <a:t>Subject - English First paper</a:t>
            </a:r>
          </a:p>
          <a:p>
            <a:r>
              <a:rPr lang="en-US" sz="3600" dirty="0" smtClean="0">
                <a:solidFill>
                  <a:srgbClr val="002060"/>
                </a:solidFill>
                <a:latin typeface="Arno Pro" panose="02020502040506020403" pitchFamily="18" charset="0"/>
              </a:rPr>
              <a:t>Unit:- Three, Lesson:- Three</a:t>
            </a:r>
          </a:p>
          <a:p>
            <a:pPr algn="ctr"/>
            <a:r>
              <a:rPr lang="en-US" sz="3600" dirty="0" smtClean="0">
                <a:solidFill>
                  <a:srgbClr val="002060"/>
                </a:solidFill>
                <a:latin typeface="Arno Pro" panose="02020502040506020403" pitchFamily="18" charset="0"/>
              </a:rPr>
              <a:t>Health and Hygiene.</a:t>
            </a:r>
          </a:p>
          <a:p>
            <a:r>
              <a:rPr lang="en-US" sz="3600" dirty="0" smtClean="0">
                <a:solidFill>
                  <a:srgbClr val="002060"/>
                </a:solidFill>
                <a:latin typeface="Arno Pro" panose="02020502040506020403" pitchFamily="18" charset="0"/>
              </a:rPr>
              <a:t>Time - 40 minutes</a:t>
            </a:r>
          </a:p>
          <a:p>
            <a:r>
              <a:rPr lang="en-US" sz="3600" dirty="0" smtClean="0">
                <a:solidFill>
                  <a:srgbClr val="002060"/>
                </a:solidFill>
                <a:latin typeface="Arno Pro" panose="02020502040506020403" pitchFamily="18" charset="0"/>
              </a:rPr>
              <a:t>Date – </a:t>
            </a:r>
            <a:r>
              <a:rPr lang="en-US" sz="3600" dirty="0" smtClean="0">
                <a:solidFill>
                  <a:srgbClr val="002060"/>
                </a:solidFill>
                <a:latin typeface="Arno Pro" panose="02020502040506020403" pitchFamily="18" charset="0"/>
              </a:rPr>
              <a:t>04</a:t>
            </a:r>
            <a:r>
              <a:rPr lang="en-US" sz="3600" dirty="0" smtClean="0">
                <a:solidFill>
                  <a:srgbClr val="002060"/>
                </a:solidFill>
                <a:latin typeface="Arno Pro" panose="02020502040506020403" pitchFamily="18" charset="0"/>
              </a:rPr>
              <a:t>/01/2021</a:t>
            </a:r>
            <a:endParaRPr lang="en-US" sz="3600" dirty="0">
              <a:solidFill>
                <a:srgbClr val="002060"/>
              </a:solidFill>
              <a:latin typeface="Arno Pro" panose="02020502040506020403"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592" y="1350366"/>
            <a:ext cx="3048000" cy="2286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9074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ox(out)">
                                      <p:cBhvr>
                                        <p:cTn id="31" dur="20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Picture 1" descr="DIRTY CLOTH.jpg"/>
          <p:cNvPicPr>
            <a:picLocks noChangeAspect="1"/>
          </p:cNvPicPr>
          <p:nvPr/>
        </p:nvPicPr>
        <p:blipFill>
          <a:blip r:embed="rId2"/>
          <a:stretch>
            <a:fillRect/>
          </a:stretch>
        </p:blipFill>
        <p:spPr>
          <a:xfrm>
            <a:off x="1019856" y="1246691"/>
            <a:ext cx="2619375" cy="17430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2171" y="3968847"/>
            <a:ext cx="3120572" cy="175532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0028" y="1246691"/>
            <a:ext cx="2619375" cy="1743075"/>
          </a:xfrm>
          <a:prstGeom prst="rect">
            <a:avLst/>
          </a:prstGeom>
        </p:spPr>
      </p:pic>
      <p:sp>
        <p:nvSpPr>
          <p:cNvPr id="6" name="TextBox 5"/>
          <p:cNvSpPr txBox="1"/>
          <p:nvPr/>
        </p:nvSpPr>
        <p:spPr>
          <a:xfrm>
            <a:off x="2892200" y="308878"/>
            <a:ext cx="7757886"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  Say something about these pictures</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34771" y="3125724"/>
            <a:ext cx="3599543"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 </a:t>
            </a:r>
            <a:r>
              <a:rPr lang="en-US" sz="2000" dirty="0" smtClean="0">
                <a:latin typeface="Times New Roman" panose="02020603050405020304" pitchFamily="18" charset="0"/>
                <a:cs typeface="Times New Roman" panose="02020603050405020304" pitchFamily="18" charset="0"/>
              </a:rPr>
              <a:t>A boy with dirty cloth and body.</a:t>
            </a:r>
            <a:endParaRPr lang="en-US" sz="2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8098971" y="3033308"/>
            <a:ext cx="3599543"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Some students cleaning there surroundings.</a:t>
            </a:r>
            <a:endParaRPr lang="en-US" sz="2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234314" y="5845470"/>
            <a:ext cx="3599543"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dirty="0" smtClean="0"/>
              <a:t> </a:t>
            </a:r>
            <a:r>
              <a:rPr lang="en-US" sz="2000" dirty="0" smtClean="0">
                <a:latin typeface="Times New Roman" panose="02020603050405020304" pitchFamily="18" charset="0"/>
                <a:cs typeface="Times New Roman" panose="02020603050405020304" pitchFamily="18" charset="0"/>
              </a:rPr>
              <a:t>A boy brushing his teeth.</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514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6" dur="1000" fill="hold"/>
                                        <p:tgtEl>
                                          <p:spTgt spid="6"/>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strips(downRigh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32"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circle(out)">
                                      <p:cBhvr>
                                        <p:cTn id="40" dur="2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32"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ircle(out)">
                                      <p:cBhvr>
                                        <p:cTn id="4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wdDnDiag">
          <a:fgClr>
            <a:schemeClr val="accent1"/>
          </a:fgClr>
          <a:bgClr>
            <a:schemeClr val="bg1"/>
          </a:bgClr>
        </a:pattFill>
        <a:effectLst/>
      </p:bgPr>
    </p:bg>
    <p:spTree>
      <p:nvGrpSpPr>
        <p:cNvPr id="1" name=""/>
        <p:cNvGrpSpPr/>
        <p:nvPr/>
      </p:nvGrpSpPr>
      <p:grpSpPr>
        <a:xfrm>
          <a:off x="0" y="0"/>
          <a:ext cx="0" cy="0"/>
          <a:chOff x="0" y="0"/>
          <a:chExt cx="0" cy="0"/>
        </a:xfrm>
      </p:grpSpPr>
      <p:sp>
        <p:nvSpPr>
          <p:cNvPr id="3" name="Rectangle 2"/>
          <p:cNvSpPr/>
          <p:nvPr/>
        </p:nvSpPr>
        <p:spPr>
          <a:xfrm>
            <a:off x="2136972" y="954467"/>
            <a:ext cx="8174033" cy="923330"/>
          </a:xfrm>
          <a:prstGeom prst="rect">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a:solidFill>
              <a:schemeClr val="tx1"/>
            </a:solidFill>
          </a:ln>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cs typeface="Adobe Gurmukhi" panose="01010101010101010101" pitchFamily="50" charset="0"/>
              </a:rPr>
              <a:t>Our today’s lesson is -</a:t>
            </a:r>
          </a:p>
        </p:txBody>
      </p:sp>
      <p:sp>
        <p:nvSpPr>
          <p:cNvPr id="4" name="Rounded Rectangle 3"/>
          <p:cNvSpPr/>
          <p:nvPr/>
        </p:nvSpPr>
        <p:spPr>
          <a:xfrm>
            <a:off x="2551873" y="3001159"/>
            <a:ext cx="7344229" cy="1857828"/>
          </a:xfrm>
          <a:prstGeom prst="roundRect">
            <a:avLst/>
          </a:prstGeom>
          <a:solidFill>
            <a:schemeClr val="accent2">
              <a:lumMod val="60000"/>
              <a:lumOff val="40000"/>
              <a:alpha val="6392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n w="13462">
                  <a:solidFill>
                    <a:schemeClr val="accent5">
                      <a:lumMod val="75000"/>
                    </a:schemeClr>
                  </a:solidFill>
                  <a:prstDash val="solid"/>
                </a:ln>
                <a:solidFill>
                  <a:srgbClr val="FF0000"/>
                </a:solidFill>
                <a:effectLst>
                  <a:outerShdw dist="38100" dir="2700000" algn="bl" rotWithShape="0">
                    <a:schemeClr val="accent5"/>
                  </a:outerShdw>
                </a:effectLst>
                <a:latin typeface="Algerian" panose="04020705040A02060702" pitchFamily="82" charset="0"/>
                <a:cs typeface="Adobe Gurmukhi" panose="01010101010101010101" pitchFamily="50" charset="0"/>
              </a:rPr>
              <a:t>“Health and Hygiene’’</a:t>
            </a:r>
            <a:endParaRPr lang="bn-IN" sz="4800" b="1" dirty="0" smtClean="0">
              <a:ln w="13462">
                <a:solidFill>
                  <a:schemeClr val="accent5">
                    <a:lumMod val="75000"/>
                  </a:schemeClr>
                </a:solidFill>
                <a:prstDash val="solid"/>
              </a:ln>
              <a:solidFill>
                <a:srgbClr val="FF0000"/>
              </a:solidFill>
              <a:effectLst>
                <a:outerShdw dist="38100" dir="2700000" algn="bl" rotWithShape="0">
                  <a:schemeClr val="accent5"/>
                </a:outerShdw>
              </a:effectLst>
              <a:latin typeface="Algerian" panose="04020705040A02060702" pitchFamily="82" charset="0"/>
              <a:cs typeface="Adobe Gurmukhi" panose="01010101010101010101" pitchFamily="50" charset="0"/>
            </a:endParaRPr>
          </a:p>
          <a:p>
            <a:pPr algn="ctr"/>
            <a:r>
              <a:rPr lang="en-US" sz="4800" b="1" dirty="0" smtClean="0">
                <a:ln w="13462">
                  <a:solidFill>
                    <a:schemeClr val="accent5">
                      <a:lumMod val="75000"/>
                    </a:schemeClr>
                  </a:solidFill>
                  <a:prstDash val="solid"/>
                </a:ln>
                <a:solidFill>
                  <a:schemeClr val="accent4">
                    <a:lumMod val="60000"/>
                    <a:lumOff val="40000"/>
                  </a:schemeClr>
                </a:solidFill>
                <a:effectLst>
                  <a:outerShdw dist="38100" dir="2700000" algn="bl" rotWithShape="0">
                    <a:schemeClr val="accent5"/>
                  </a:outerShdw>
                </a:effectLst>
                <a:latin typeface="Algerian" panose="04020705040A02060702" pitchFamily="82" charset="0"/>
                <a:cs typeface="Adobe Gurmukhi" panose="01010101010101010101" pitchFamily="50" charset="0"/>
              </a:rPr>
              <a:t>Hygiene</a:t>
            </a:r>
            <a:endParaRPr lang="en-US" sz="2000" b="1" dirty="0">
              <a:ln w="13462">
                <a:solidFill>
                  <a:schemeClr val="accent5">
                    <a:lumMod val="75000"/>
                  </a:schemeClr>
                </a:solidFill>
                <a:prstDash val="solid"/>
              </a:ln>
              <a:solidFill>
                <a:schemeClr val="accent4">
                  <a:lumMod val="60000"/>
                  <a:lumOff val="40000"/>
                </a:schemeClr>
              </a:solidFill>
              <a:effectLst>
                <a:outerShdw dist="38100" dir="2700000" algn="bl" rotWithShape="0">
                  <a:schemeClr val="accent5"/>
                </a:outerShdw>
              </a:effectLst>
              <a:latin typeface="Algerian" panose="04020705040A02060702" pitchFamily="82" charset="0"/>
              <a:cs typeface="Adobe Gurmukhi" panose="01010101010101010101" pitchFamily="50" charset="0"/>
            </a:endParaRPr>
          </a:p>
        </p:txBody>
      </p:sp>
    </p:spTree>
    <p:extLst>
      <p:ext uri="{BB962C8B-B14F-4D97-AF65-F5344CB8AC3E}">
        <p14:creationId xmlns:p14="http://schemas.microsoft.com/office/powerpoint/2010/main" val="139536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49854"/>
                                  </p:iterate>
                                  <p:childTnLst>
                                    <p:set>
                                      <p:cBhvr>
                                        <p:cTn id="6" dur="1" fill="hold">
                                          <p:stCondLst>
                                            <p:cond delay="0"/>
                                          </p:stCondLst>
                                        </p:cTn>
                                        <p:tgtEl>
                                          <p:spTgt spid="3"/>
                                        </p:tgtEl>
                                        <p:attrNameLst>
                                          <p:attrName>style.visibility</p:attrName>
                                        </p:attrNameLst>
                                      </p:cBhvr>
                                      <p:to>
                                        <p:strVal val="visible"/>
                                      </p:to>
                                    </p:set>
                                    <p:set>
                                      <p:cBhvr>
                                        <p:cTn id="7" dur="341" fill="hold">
                                          <p:stCondLst>
                                            <p:cond delay="0"/>
                                          </p:stCondLst>
                                        </p:cTn>
                                        <p:tgtEl>
                                          <p:spTgt spid="3"/>
                                        </p:tgtEl>
                                        <p:attrNameLst>
                                          <p:attrName>style.rotation</p:attrName>
                                        </p:attrNameLst>
                                      </p:cBhvr>
                                      <p:to>
                                        <p:strVal val="-45.0"/>
                                      </p:to>
                                    </p:set>
                                    <p:anim calcmode="lin" valueType="num">
                                      <p:cBhvr>
                                        <p:cTn id="8" dur="341" fill="hold">
                                          <p:stCondLst>
                                            <p:cond delay="341"/>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341"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2" decel="50000" autoRev="1" fill="hold">
                                          <p:stCondLst>
                                            <p:cond delay="341"/>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 fill="hold">
                                          <p:stCondLst>
                                            <p:cond delay="749"/>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4)">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p:cTn id="2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41000">
              <a:schemeClr val="accent6">
                <a:lumMod val="45000"/>
                <a:lumOff val="55000"/>
              </a:schemeClr>
            </a:gs>
            <a:gs pos="83000">
              <a:schemeClr val="accent6">
                <a:lumMod val="45000"/>
                <a:lumOff val="55000"/>
              </a:schemeClr>
            </a:gs>
            <a:gs pos="100000">
              <a:schemeClr val="accent6">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4" name="TextBox 3"/>
          <p:cNvSpPr txBox="1"/>
          <p:nvPr/>
        </p:nvSpPr>
        <p:spPr>
          <a:xfrm>
            <a:off x="1092531" y="926935"/>
            <a:ext cx="10174514" cy="646331"/>
          </a:xfrm>
          <a:prstGeom prst="rect">
            <a:avLst/>
          </a:prstGeom>
          <a:noFill/>
        </p:spPr>
        <p:txBody>
          <a:bodyPr wrap="square" rtlCol="0">
            <a:spAutoFit/>
          </a:bodyPr>
          <a:lstStyle/>
          <a:p>
            <a:r>
              <a:rPr lang="en-US" sz="3600" dirty="0" smtClean="0">
                <a:solidFill>
                  <a:schemeClr val="accent1">
                    <a:lumMod val="50000"/>
                  </a:schemeClr>
                </a:solidFill>
                <a:latin typeface="Adobe Caslon Pro Bold" panose="0205070206050A020403" pitchFamily="18" charset="0"/>
              </a:rPr>
              <a:t>After  we have studied this lesson, we will be able to </a:t>
            </a:r>
            <a:endParaRPr lang="en-US" sz="3600" dirty="0">
              <a:solidFill>
                <a:schemeClr val="accent1">
                  <a:lumMod val="50000"/>
                </a:schemeClr>
              </a:solidFill>
              <a:latin typeface="Adobe Caslon Pro Bold" panose="0205070206050A020403" pitchFamily="18" charset="0"/>
            </a:endParaRPr>
          </a:p>
        </p:txBody>
      </p:sp>
      <p:sp>
        <p:nvSpPr>
          <p:cNvPr id="5" name="TextBox 4"/>
          <p:cNvSpPr txBox="1"/>
          <p:nvPr/>
        </p:nvSpPr>
        <p:spPr>
          <a:xfrm>
            <a:off x="1280556" y="2866571"/>
            <a:ext cx="10276114" cy="2862322"/>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 </a:t>
            </a:r>
            <a:r>
              <a:rPr lang="en-US" sz="3600" dirty="0" smtClean="0">
                <a:latin typeface="Times New Roman" panose="02020603050405020304" pitchFamily="18" charset="0"/>
                <a:cs typeface="Times New Roman" panose="02020603050405020304" pitchFamily="18" charset="0"/>
              </a:rPr>
              <a:t>Read and understand texts through silent reading </a:t>
            </a: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Listen for information </a:t>
            </a: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Ask and answer questions</a:t>
            </a: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Write the answers to questions</a:t>
            </a:r>
          </a:p>
          <a:p>
            <a:pPr marL="285750" indent="-285750">
              <a:buFont typeface="Arial" panose="020B0604020202020204" pitchFamily="34" charset="0"/>
              <a:buChar char="•"/>
            </a:pPr>
            <a:r>
              <a:rPr lang="en-US" sz="3600">
                <a:latin typeface="Times New Roman" panose="02020603050405020304" pitchFamily="18" charset="0"/>
                <a:cs typeface="Times New Roman" panose="02020603050405020304" pitchFamily="18" charset="0"/>
              </a:rPr>
              <a:t> </a:t>
            </a:r>
            <a:r>
              <a:rPr lang="en-US" sz="3600" smtClean="0">
                <a:latin typeface="Times New Roman" panose="02020603050405020304" pitchFamily="18" charset="0"/>
                <a:cs typeface="Times New Roman" panose="02020603050405020304" pitchFamily="18" charset="0"/>
              </a:rPr>
              <a:t>Writing paragraphs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9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7424" t="4678" r="3837" b="8067"/>
          <a:stretch/>
        </p:blipFill>
        <p:spPr>
          <a:xfrm flipH="1">
            <a:off x="5391765" y="1226372"/>
            <a:ext cx="1466526" cy="1441991"/>
          </a:xfrm>
          <a:prstGeom prst="ellipse">
            <a:avLst/>
          </a:prstGeom>
          <a:ln>
            <a:noFill/>
          </a:ln>
          <a:effectLst>
            <a:softEdge rad="112500"/>
          </a:effectLst>
        </p:spPr>
      </p:pic>
      <p:sp>
        <p:nvSpPr>
          <p:cNvPr id="3" name="TextBox 2"/>
          <p:cNvSpPr txBox="1"/>
          <p:nvPr/>
        </p:nvSpPr>
        <p:spPr>
          <a:xfrm>
            <a:off x="1640115" y="1641939"/>
            <a:ext cx="3236685" cy="523220"/>
          </a:xfrm>
          <a:prstGeom prst="rect">
            <a:avLst/>
          </a:prstGeom>
          <a:solidFill>
            <a:schemeClr val="accent2">
              <a:lumMod val="60000"/>
              <a:lumOff val="40000"/>
            </a:schemeClr>
          </a:solid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Hygiene</a:t>
            </a:r>
            <a:endParaRPr lang="en-US"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667657" y="351455"/>
            <a:ext cx="8911772" cy="646331"/>
          </a:xfrm>
          <a:prstGeom prst="rect">
            <a:avLst/>
          </a:prstGeom>
        </p:spPr>
        <p:txBody>
          <a:bodyPr wrap="square">
            <a:spAutoFit/>
          </a:bodyPr>
          <a:lstStyle/>
          <a:p>
            <a:pPr algn="ctr"/>
            <a:r>
              <a:rPr lang="en-US" sz="32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a:t>
            </a:r>
            <a:r>
              <a:rPr lang="en-US" sz="36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e</a:t>
            </a:r>
            <a:r>
              <a:rPr lang="en-US" sz="32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t’s know about some word meaning- </a:t>
            </a:r>
            <a:endParaRPr lang="en-US" sz="32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1640114" y="3044231"/>
            <a:ext cx="3236685" cy="523220"/>
          </a:xfrm>
          <a:prstGeom prst="rect">
            <a:avLst/>
          </a:prstGeom>
          <a:solidFill>
            <a:schemeClr val="accent2">
              <a:lumMod val="60000"/>
              <a:lumOff val="40000"/>
            </a:schemeClr>
          </a:solid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Godliness</a:t>
            </a:r>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640114" y="4446523"/>
            <a:ext cx="3236685" cy="523220"/>
          </a:xfrm>
          <a:prstGeom prst="rect">
            <a:avLst/>
          </a:prstGeom>
          <a:solidFill>
            <a:schemeClr val="accent2">
              <a:lumMod val="60000"/>
              <a:lumOff val="40000"/>
            </a:schemeClr>
          </a:solid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Achieve</a:t>
            </a:r>
            <a:endParaRPr lang="en-US" sz="28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640113" y="5613896"/>
            <a:ext cx="3236685" cy="523220"/>
          </a:xfrm>
          <a:prstGeom prst="rect">
            <a:avLst/>
          </a:prstGeom>
          <a:solidFill>
            <a:schemeClr val="accent2">
              <a:lumMod val="60000"/>
              <a:lumOff val="40000"/>
            </a:schemeClr>
          </a:solid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Spiritually</a:t>
            </a:r>
            <a:endParaRPr lang="en-US"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373256" y="1641939"/>
            <a:ext cx="3585027" cy="523220"/>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Cleanliness</a:t>
            </a:r>
            <a:endParaRPr lang="en-US" sz="28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7373257" y="3044231"/>
            <a:ext cx="3585026" cy="523220"/>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Religiosity/piety</a:t>
            </a:r>
            <a:endParaRPr lang="en-US" sz="28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2489" y="5318980"/>
            <a:ext cx="1778325" cy="1403812"/>
          </a:xfrm>
          <a:prstGeom prst="ellipse">
            <a:avLst/>
          </a:prstGeom>
          <a:ln>
            <a:noFill/>
          </a:ln>
          <a:effectLst>
            <a:softEdge rad="1125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5873"/>
          <a:stretch/>
        </p:blipFill>
        <p:spPr>
          <a:xfrm>
            <a:off x="5192308" y="3887642"/>
            <a:ext cx="1691206" cy="1524000"/>
          </a:xfrm>
          <a:prstGeom prst="ellipse">
            <a:avLst/>
          </a:prstGeom>
          <a:ln>
            <a:noFill/>
          </a:ln>
          <a:effectLst>
            <a:softEdge rad="112500"/>
          </a:effectLst>
        </p:spPr>
      </p:pic>
      <p:sp>
        <p:nvSpPr>
          <p:cNvPr id="13" name="TextBox 12"/>
          <p:cNvSpPr txBox="1"/>
          <p:nvPr/>
        </p:nvSpPr>
        <p:spPr>
          <a:xfrm>
            <a:off x="7373257" y="4446523"/>
            <a:ext cx="3585026" cy="523220"/>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Gain/acquire</a:t>
            </a:r>
            <a:endParaRPr lang="en-US" sz="2800" dirty="0">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1073" y="2601955"/>
            <a:ext cx="1553676" cy="1327370"/>
          </a:xfrm>
          <a:prstGeom prst="ellipse">
            <a:avLst/>
          </a:prstGeom>
          <a:ln>
            <a:noFill/>
          </a:ln>
          <a:effectLst>
            <a:softEdge rad="112500"/>
          </a:effectLst>
        </p:spPr>
      </p:pic>
      <p:sp>
        <p:nvSpPr>
          <p:cNvPr id="15" name="TextBox 14"/>
          <p:cNvSpPr txBox="1"/>
          <p:nvPr/>
        </p:nvSpPr>
        <p:spPr>
          <a:xfrm>
            <a:off x="7373257" y="5587205"/>
            <a:ext cx="3585026" cy="523220"/>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Idealistic/Psychic</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899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amond(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out)">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5"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50" presetClass="entr" presetSubtype="0" decel="10000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1000" fill="hold"/>
                                        <p:tgtEl>
                                          <p:spTgt spid="7"/>
                                        </p:tgtEl>
                                        <p:attrNameLst>
                                          <p:attrName>ppt_w</p:attrName>
                                        </p:attrNameLst>
                                      </p:cBhvr>
                                      <p:tavLst>
                                        <p:tav tm="0">
                                          <p:val>
                                            <p:strVal val="#ppt_w+.3"/>
                                          </p:val>
                                        </p:tav>
                                        <p:tav tm="100000">
                                          <p:val>
                                            <p:strVal val="#ppt_w"/>
                                          </p:val>
                                        </p:tav>
                                      </p:tavLst>
                                    </p:anim>
                                    <p:anim calcmode="lin" valueType="num">
                                      <p:cBhvr>
                                        <p:cTn id="45" dur="1000" fill="hold"/>
                                        <p:tgtEl>
                                          <p:spTgt spid="7"/>
                                        </p:tgtEl>
                                        <p:attrNameLst>
                                          <p:attrName>ppt_h</p:attrName>
                                        </p:attrNameLst>
                                      </p:cBhvr>
                                      <p:tavLst>
                                        <p:tav tm="0">
                                          <p:val>
                                            <p:strVal val="#ppt_h"/>
                                          </p:val>
                                        </p:tav>
                                        <p:tav tm="100000">
                                          <p:val>
                                            <p:strVal val="#ppt_h"/>
                                          </p:val>
                                        </p:tav>
                                      </p:tavLst>
                                    </p:anim>
                                    <p:animEffect transition="in" filter="fade">
                                      <p:cBhvr>
                                        <p:cTn id="46" dur="10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inVertical)">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1000" fill="hold"/>
                                        <p:tgtEl>
                                          <p:spTgt spid="13"/>
                                        </p:tgtEl>
                                        <p:attrNameLst>
                                          <p:attrName>ppt_w</p:attrName>
                                        </p:attrNameLst>
                                      </p:cBhvr>
                                      <p:tavLst>
                                        <p:tav tm="0">
                                          <p:val>
                                            <p:strVal val="#ppt_w+.3"/>
                                          </p:val>
                                        </p:tav>
                                        <p:tav tm="100000">
                                          <p:val>
                                            <p:strVal val="#ppt_w"/>
                                          </p:val>
                                        </p:tav>
                                      </p:tavLst>
                                    </p:anim>
                                    <p:anim calcmode="lin" valueType="num">
                                      <p:cBhvr>
                                        <p:cTn id="57" dur="1000" fill="hold"/>
                                        <p:tgtEl>
                                          <p:spTgt spid="13"/>
                                        </p:tgtEl>
                                        <p:attrNameLst>
                                          <p:attrName>ppt_h</p:attrName>
                                        </p:attrNameLst>
                                      </p:cBhvr>
                                      <p:tavLst>
                                        <p:tav tm="0">
                                          <p:val>
                                            <p:strVal val="#ppt_h"/>
                                          </p:val>
                                        </p:tav>
                                        <p:tav tm="100000">
                                          <p:val>
                                            <p:strVal val="#ppt_h"/>
                                          </p:val>
                                        </p:tav>
                                      </p:tavLst>
                                    </p:anim>
                                    <p:animEffect transition="in" filter="fade">
                                      <p:cBhvr>
                                        <p:cTn id="58" dur="10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1" presetClass="entr" presetSubtype="8" fill="hold"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heel(8)">
                                      <p:cBhvr>
                                        <p:cTn id="70" dur="2000"/>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1000"/>
                                        <p:tgtEl>
                                          <p:spTgt spid="15"/>
                                        </p:tgtEl>
                                      </p:cBhvr>
                                    </p:animEffect>
                                    <p:anim calcmode="lin" valueType="num">
                                      <p:cBhvr>
                                        <p:cTn id="76" dur="1000" fill="hold"/>
                                        <p:tgtEl>
                                          <p:spTgt spid="15"/>
                                        </p:tgtEl>
                                        <p:attrNameLst>
                                          <p:attrName>ppt_x</p:attrName>
                                        </p:attrNameLst>
                                      </p:cBhvr>
                                      <p:tavLst>
                                        <p:tav tm="0">
                                          <p:val>
                                            <p:strVal val="#ppt_x"/>
                                          </p:val>
                                        </p:tav>
                                        <p:tav tm="100000">
                                          <p:val>
                                            <p:strVal val="#ppt_x"/>
                                          </p:val>
                                        </p:tav>
                                      </p:tavLst>
                                    </p:anim>
                                    <p:anim calcmode="lin" valueType="num">
                                      <p:cBhvr>
                                        <p:cTn id="7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7" grpId="0" animBg="1"/>
      <p:bldP spid="8" grpId="0" animBg="1"/>
      <p:bldP spid="9" grpId="0" animBg="1"/>
      <p:bldP spid="10" grpId="0" animBg="1"/>
      <p:bldP spid="13"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640112" y="1641939"/>
            <a:ext cx="3236685" cy="523220"/>
          </a:xfrm>
          <a:prstGeom prst="rect">
            <a:avLst/>
          </a:prstGeom>
          <a:solidFill>
            <a:schemeClr val="accent2">
              <a:lumMod val="60000"/>
              <a:lumOff val="40000"/>
            </a:schemeClr>
          </a:solid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Soul</a:t>
            </a:r>
            <a:endParaRPr lang="en-US" sz="28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549398" y="3044231"/>
            <a:ext cx="3236685" cy="523220"/>
          </a:xfrm>
          <a:prstGeom prst="rect">
            <a:avLst/>
          </a:prstGeom>
          <a:solidFill>
            <a:schemeClr val="accent2">
              <a:lumMod val="60000"/>
              <a:lumOff val="40000"/>
            </a:schemeClr>
          </a:solid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Dirt</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640114" y="4446523"/>
            <a:ext cx="3236685" cy="523220"/>
          </a:xfrm>
          <a:prstGeom prst="rect">
            <a:avLst/>
          </a:prstGeom>
          <a:solidFill>
            <a:schemeClr val="accent2">
              <a:lumMod val="60000"/>
              <a:lumOff val="40000"/>
            </a:schemeClr>
          </a:solid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Bath</a:t>
            </a:r>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640113" y="5613896"/>
            <a:ext cx="3236685" cy="523220"/>
          </a:xfrm>
          <a:prstGeom prst="rect">
            <a:avLst/>
          </a:prstGeom>
          <a:solidFill>
            <a:schemeClr val="accent2">
              <a:lumMod val="60000"/>
              <a:lumOff val="40000"/>
            </a:schemeClr>
          </a:solid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sock</a:t>
            </a:r>
            <a:endParaRPr lang="en-US" sz="28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373257" y="1641939"/>
            <a:ext cx="3236685" cy="523220"/>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Spirit</a:t>
            </a:r>
            <a:endParaRPr lang="en-US"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373257" y="3044231"/>
            <a:ext cx="3236685" cy="523220"/>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Dust</a:t>
            </a:r>
            <a:endParaRPr lang="en-US" sz="2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7373257" y="4446523"/>
            <a:ext cx="3236685" cy="523220"/>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Bathe/Wash</a:t>
            </a:r>
            <a:endParaRPr lang="en-US" sz="28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7373257" y="5613896"/>
            <a:ext cx="3236685" cy="523220"/>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Stoking</a:t>
            </a:r>
            <a:endParaRPr lang="en-US" sz="2800" dirty="0">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635" t="12223" r="-635" b="18783"/>
          <a:stretch/>
        </p:blipFill>
        <p:spPr>
          <a:xfrm>
            <a:off x="5148942" y="1398464"/>
            <a:ext cx="1952170" cy="10101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3585" y="2801617"/>
            <a:ext cx="1952170" cy="10101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942" y="4204770"/>
            <a:ext cx="1919515" cy="1006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5269" y="5383371"/>
            <a:ext cx="1919515" cy="9842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p:cNvSpPr/>
          <p:nvPr/>
        </p:nvSpPr>
        <p:spPr>
          <a:xfrm>
            <a:off x="1640112" y="420706"/>
            <a:ext cx="8911772" cy="646331"/>
          </a:xfrm>
          <a:prstGeom prst="rect">
            <a:avLst/>
          </a:prstGeom>
        </p:spPr>
        <p:txBody>
          <a:bodyPr wrap="square">
            <a:spAutoFit/>
          </a:bodyPr>
          <a:lstStyle/>
          <a:p>
            <a:pPr algn="ctr"/>
            <a:r>
              <a:rPr lang="en-US" sz="32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a:t>
            </a:r>
            <a:r>
              <a:rPr lang="en-US" sz="36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e</a:t>
            </a:r>
            <a:r>
              <a:rPr lang="en-US" sz="32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t’s know about some more word meaning- </a:t>
            </a:r>
            <a:endParaRPr lang="en-US" sz="32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155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edge">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dissolv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edge">
                                      <p:cBhvr>
                                        <p:cTn id="39" dur="2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7" dur="1000" fill="hold"/>
                                        <p:tgtEl>
                                          <p:spTgt spid="6"/>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42"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barn(outHorizontal)">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25"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64" dur="1000" fill="hold"/>
                                        <p:tgtEl>
                                          <p:spTgt spid="12"/>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wipe(down)">
                                      <p:cBhvr>
                                        <p:cTn id="73" dur="580">
                                          <p:stCondLst>
                                            <p:cond delay="0"/>
                                          </p:stCondLst>
                                        </p:cTn>
                                        <p:tgtEl>
                                          <p:spTgt spid="7"/>
                                        </p:tgtEl>
                                      </p:cBhvr>
                                    </p:animEffect>
                                    <p:anim calcmode="lin" valueType="num">
                                      <p:cBhvr>
                                        <p:cTn id="7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9" dur="26">
                                          <p:stCondLst>
                                            <p:cond delay="650"/>
                                          </p:stCondLst>
                                        </p:cTn>
                                        <p:tgtEl>
                                          <p:spTgt spid="7"/>
                                        </p:tgtEl>
                                      </p:cBhvr>
                                      <p:to x="100000" y="60000"/>
                                    </p:animScale>
                                    <p:animScale>
                                      <p:cBhvr>
                                        <p:cTn id="80" dur="166" decel="50000">
                                          <p:stCondLst>
                                            <p:cond delay="676"/>
                                          </p:stCondLst>
                                        </p:cTn>
                                        <p:tgtEl>
                                          <p:spTgt spid="7"/>
                                        </p:tgtEl>
                                      </p:cBhvr>
                                      <p:to x="100000" y="100000"/>
                                    </p:animScale>
                                    <p:animScale>
                                      <p:cBhvr>
                                        <p:cTn id="81" dur="26">
                                          <p:stCondLst>
                                            <p:cond delay="1312"/>
                                          </p:stCondLst>
                                        </p:cTn>
                                        <p:tgtEl>
                                          <p:spTgt spid="7"/>
                                        </p:tgtEl>
                                      </p:cBhvr>
                                      <p:to x="100000" y="80000"/>
                                    </p:animScale>
                                    <p:animScale>
                                      <p:cBhvr>
                                        <p:cTn id="82" dur="166" decel="50000">
                                          <p:stCondLst>
                                            <p:cond delay="1338"/>
                                          </p:stCondLst>
                                        </p:cTn>
                                        <p:tgtEl>
                                          <p:spTgt spid="7"/>
                                        </p:tgtEl>
                                      </p:cBhvr>
                                      <p:to x="100000" y="100000"/>
                                    </p:animScale>
                                    <p:animScale>
                                      <p:cBhvr>
                                        <p:cTn id="83" dur="26">
                                          <p:stCondLst>
                                            <p:cond delay="1642"/>
                                          </p:stCondLst>
                                        </p:cTn>
                                        <p:tgtEl>
                                          <p:spTgt spid="7"/>
                                        </p:tgtEl>
                                      </p:cBhvr>
                                      <p:to x="100000" y="90000"/>
                                    </p:animScale>
                                    <p:animScale>
                                      <p:cBhvr>
                                        <p:cTn id="84" dur="166" decel="50000">
                                          <p:stCondLst>
                                            <p:cond delay="1668"/>
                                          </p:stCondLst>
                                        </p:cTn>
                                        <p:tgtEl>
                                          <p:spTgt spid="7"/>
                                        </p:tgtEl>
                                      </p:cBhvr>
                                      <p:to x="100000" y="100000"/>
                                    </p:animScale>
                                    <p:animScale>
                                      <p:cBhvr>
                                        <p:cTn id="85" dur="26">
                                          <p:stCondLst>
                                            <p:cond delay="1808"/>
                                          </p:stCondLst>
                                        </p:cTn>
                                        <p:tgtEl>
                                          <p:spTgt spid="7"/>
                                        </p:tgtEl>
                                      </p:cBhvr>
                                      <p:to x="100000" y="95000"/>
                                    </p:animScale>
                                    <p:animScale>
                                      <p:cBhvr>
                                        <p:cTn id="86" dur="166" decel="50000">
                                          <p:stCondLst>
                                            <p:cond delay="1834"/>
                                          </p:stCondLst>
                                        </p:cTn>
                                        <p:tgtEl>
                                          <p:spTgt spid="7"/>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13" presetClass="entr" presetSubtype="16" fill="hold"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plus(in)">
                                      <p:cBhvr>
                                        <p:cTn id="91" dur="2000"/>
                                        <p:tgtEl>
                                          <p:spTgt spid="18"/>
                                        </p:tgtEl>
                                      </p:cBhvr>
                                    </p:animEffect>
                                  </p:childTnLst>
                                </p:cTn>
                              </p:par>
                            </p:childTnLst>
                          </p:cTn>
                        </p:par>
                      </p:childTnLst>
                    </p:cTn>
                  </p:par>
                  <p:par>
                    <p:cTn id="92" fill="hold">
                      <p:stCondLst>
                        <p:cond delay="indefinite"/>
                      </p:stCondLst>
                      <p:childTnLst>
                        <p:par>
                          <p:cTn id="93" fill="hold">
                            <p:stCondLst>
                              <p:cond delay="0"/>
                            </p:stCondLst>
                            <p:childTnLst>
                              <p:par>
                                <p:cTn id="94" presetID="26" presetClass="entr" presetSubtype="0" fill="hold" grpId="0" nodeType="click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wipe(down)">
                                      <p:cBhvr>
                                        <p:cTn id="96" dur="580">
                                          <p:stCondLst>
                                            <p:cond delay="0"/>
                                          </p:stCondLst>
                                        </p:cTn>
                                        <p:tgtEl>
                                          <p:spTgt spid="14"/>
                                        </p:tgtEl>
                                      </p:cBhvr>
                                    </p:animEffect>
                                    <p:anim calcmode="lin" valueType="num">
                                      <p:cBhvr>
                                        <p:cTn id="9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02" dur="26">
                                          <p:stCondLst>
                                            <p:cond delay="650"/>
                                          </p:stCondLst>
                                        </p:cTn>
                                        <p:tgtEl>
                                          <p:spTgt spid="14"/>
                                        </p:tgtEl>
                                      </p:cBhvr>
                                      <p:to x="100000" y="60000"/>
                                    </p:animScale>
                                    <p:animScale>
                                      <p:cBhvr>
                                        <p:cTn id="103" dur="166" decel="50000">
                                          <p:stCondLst>
                                            <p:cond delay="676"/>
                                          </p:stCondLst>
                                        </p:cTn>
                                        <p:tgtEl>
                                          <p:spTgt spid="14"/>
                                        </p:tgtEl>
                                      </p:cBhvr>
                                      <p:to x="100000" y="100000"/>
                                    </p:animScale>
                                    <p:animScale>
                                      <p:cBhvr>
                                        <p:cTn id="104" dur="26">
                                          <p:stCondLst>
                                            <p:cond delay="1312"/>
                                          </p:stCondLst>
                                        </p:cTn>
                                        <p:tgtEl>
                                          <p:spTgt spid="14"/>
                                        </p:tgtEl>
                                      </p:cBhvr>
                                      <p:to x="100000" y="80000"/>
                                    </p:animScale>
                                    <p:animScale>
                                      <p:cBhvr>
                                        <p:cTn id="105" dur="166" decel="50000">
                                          <p:stCondLst>
                                            <p:cond delay="1338"/>
                                          </p:stCondLst>
                                        </p:cTn>
                                        <p:tgtEl>
                                          <p:spTgt spid="14"/>
                                        </p:tgtEl>
                                      </p:cBhvr>
                                      <p:to x="100000" y="100000"/>
                                    </p:animScale>
                                    <p:animScale>
                                      <p:cBhvr>
                                        <p:cTn id="106" dur="26">
                                          <p:stCondLst>
                                            <p:cond delay="1642"/>
                                          </p:stCondLst>
                                        </p:cTn>
                                        <p:tgtEl>
                                          <p:spTgt spid="14"/>
                                        </p:tgtEl>
                                      </p:cBhvr>
                                      <p:to x="100000" y="90000"/>
                                    </p:animScale>
                                    <p:animScale>
                                      <p:cBhvr>
                                        <p:cTn id="107" dur="166" decel="50000">
                                          <p:stCondLst>
                                            <p:cond delay="1668"/>
                                          </p:stCondLst>
                                        </p:cTn>
                                        <p:tgtEl>
                                          <p:spTgt spid="14"/>
                                        </p:tgtEl>
                                      </p:cBhvr>
                                      <p:to x="100000" y="100000"/>
                                    </p:animScale>
                                    <p:animScale>
                                      <p:cBhvr>
                                        <p:cTn id="108" dur="26">
                                          <p:stCondLst>
                                            <p:cond delay="1808"/>
                                          </p:stCondLst>
                                        </p:cTn>
                                        <p:tgtEl>
                                          <p:spTgt spid="14"/>
                                        </p:tgtEl>
                                      </p:cBhvr>
                                      <p:to x="100000" y="95000"/>
                                    </p:animScale>
                                    <p:animScale>
                                      <p:cBhvr>
                                        <p:cTn id="109"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2" grpId="0" animBg="1"/>
      <p:bldP spid="14"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479322"/>
            <a:ext cx="3161622" cy="3161622"/>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9879"/>
          <a:stretch/>
        </p:blipFill>
        <p:spPr>
          <a:xfrm>
            <a:off x="3987801" y="1012152"/>
            <a:ext cx="3962400" cy="2628792"/>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6504"/>
          <a:stretch/>
        </p:blipFill>
        <p:spPr>
          <a:xfrm>
            <a:off x="8268380" y="333396"/>
            <a:ext cx="3308579" cy="3307548"/>
          </a:xfrm>
          <a:prstGeom prst="rect">
            <a:avLst/>
          </a:prstGeom>
        </p:spPr>
      </p:pic>
      <p:sp>
        <p:nvSpPr>
          <p:cNvPr id="6" name="TextBox 5"/>
          <p:cNvSpPr txBox="1"/>
          <p:nvPr/>
        </p:nvSpPr>
        <p:spPr>
          <a:xfrm>
            <a:off x="508000" y="3788228"/>
            <a:ext cx="3161622" cy="461665"/>
          </a:xfrm>
          <a:prstGeom prst="rect">
            <a:avLst/>
          </a:prstGeom>
          <a:noFill/>
          <a:ln>
            <a:solidFill>
              <a:schemeClr val="tx1"/>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Keeping ourselves clean </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266633" y="3770921"/>
            <a:ext cx="3404736" cy="461665"/>
          </a:xfrm>
          <a:prstGeom prst="rect">
            <a:avLst/>
          </a:prstGeom>
          <a:noFill/>
          <a:ln>
            <a:solidFill>
              <a:schemeClr val="tx1"/>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Keeping our home clean </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950202" y="3788228"/>
            <a:ext cx="3966028" cy="461665"/>
          </a:xfrm>
          <a:prstGeom prst="rect">
            <a:avLst/>
          </a:prstGeom>
          <a:noFill/>
          <a:ln>
            <a:solidFill>
              <a:schemeClr val="tx1"/>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Keeping our work places clean </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08000" y="4362563"/>
            <a:ext cx="11176000" cy="646331"/>
          </a:xfrm>
          <a:prstGeom prst="rect">
            <a:avLst/>
          </a:prstGeom>
          <a:solidFill>
            <a:schemeClr val="accent4">
              <a:lumMod val="60000"/>
              <a:lumOff val="40000"/>
            </a:schemeClr>
          </a:solidFill>
        </p:spPr>
        <p:txBody>
          <a:bodyPr wrap="square" rtlCol="0">
            <a:spAutoFit/>
          </a:bodyPr>
          <a:lstStyle/>
          <a:p>
            <a:pPr marL="571500" indent="-571500" algn="ctr">
              <a:buFont typeface="Wingdings" panose="05000000000000000000" pitchFamily="2" charset="2"/>
              <a:buChar char="Ø"/>
            </a:pPr>
            <a:r>
              <a:rPr lang="en-US" sz="3600" dirty="0" smtClean="0">
                <a:latin typeface="Times New Roman" panose="02020603050405020304" pitchFamily="18" charset="0"/>
                <a:cs typeface="Times New Roman" panose="02020603050405020304" pitchFamily="18" charset="0"/>
              </a:rPr>
              <a:t>What does the word ‘hygiene’ means?</a:t>
            </a:r>
            <a:endParaRPr lang="en-US" sz="3600"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508000" y="5063670"/>
            <a:ext cx="11176000" cy="164737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Times New Roman" panose="02020603050405020304" pitchFamily="18" charset="0"/>
                <a:cs typeface="Times New Roman" panose="02020603050405020304" pitchFamily="18" charset="0"/>
              </a:rPr>
              <a:t>   </a:t>
            </a:r>
            <a:r>
              <a:rPr lang="en-US" sz="3600" dirty="0" smtClean="0">
                <a:solidFill>
                  <a:schemeClr val="tx1"/>
                </a:solidFill>
                <a:latin typeface="Times New Roman" panose="02020603050405020304" pitchFamily="18" charset="0"/>
                <a:cs typeface="Times New Roman" panose="02020603050405020304" pitchFamily="18" charset="0"/>
              </a:rPr>
              <a:t>The </a:t>
            </a:r>
            <a:r>
              <a:rPr lang="en-US" sz="3600" dirty="0" smtClean="0">
                <a:solidFill>
                  <a:schemeClr val="tx1"/>
                </a:solidFill>
                <a:latin typeface="Times New Roman" panose="02020603050405020304" pitchFamily="18" charset="0"/>
                <a:cs typeface="Times New Roman" panose="02020603050405020304" pitchFamily="18" charset="0"/>
              </a:rPr>
              <a:t>word ‘hygiene’ means the practice of keeping ourselves clean. It also means to keep our home and work places clean.</a:t>
            </a:r>
            <a:endParaRPr lang="en-US"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553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diamond(in)">
                                      <p:cBhvr>
                                        <p:cTn id="29" dur="2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fltVal val="0"/>
                                          </p:val>
                                        </p:tav>
                                        <p:tav tm="100000">
                                          <p:val>
                                            <p:strVal val="#ppt_w"/>
                                          </p:val>
                                        </p:tav>
                                      </p:tavLst>
                                    </p:anim>
                                    <p:anim calcmode="lin" valueType="num">
                                      <p:cBhvr>
                                        <p:cTn id="35" dur="1000" fill="hold"/>
                                        <p:tgtEl>
                                          <p:spTgt spid="8"/>
                                        </p:tgtEl>
                                        <p:attrNameLst>
                                          <p:attrName>ppt_h</p:attrName>
                                        </p:attrNameLst>
                                      </p:cBhvr>
                                      <p:tavLst>
                                        <p:tav tm="0">
                                          <p:val>
                                            <p:fltVal val="0"/>
                                          </p:val>
                                        </p:tav>
                                        <p:tav tm="100000">
                                          <p:val>
                                            <p:strVal val="#ppt_h"/>
                                          </p:val>
                                        </p:tav>
                                      </p:tavLst>
                                    </p:anim>
                                    <p:anim calcmode="lin" valueType="num">
                                      <p:cBhvr>
                                        <p:cTn id="36" dur="1000" fill="hold"/>
                                        <p:tgtEl>
                                          <p:spTgt spid="8"/>
                                        </p:tgtEl>
                                        <p:attrNameLst>
                                          <p:attrName>style.rotation</p:attrName>
                                        </p:attrNameLst>
                                      </p:cBhvr>
                                      <p:tavLst>
                                        <p:tav tm="0">
                                          <p:val>
                                            <p:fltVal val="90"/>
                                          </p:val>
                                        </p:tav>
                                        <p:tav tm="100000">
                                          <p:val>
                                            <p:fltVal val="0"/>
                                          </p:val>
                                        </p:tav>
                                      </p:tavLst>
                                    </p:anim>
                                    <p:animEffect transition="in" filter="fade">
                                      <p:cBhvr>
                                        <p:cTn id="37" dur="1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9"/>
                                        </p:tgtEl>
                                        <p:attrNameLst>
                                          <p:attrName>ppt_y</p:attrName>
                                        </p:attrNameLst>
                                      </p:cBhvr>
                                      <p:tavLst>
                                        <p:tav tm="0">
                                          <p:val>
                                            <p:strVal val="#ppt_y"/>
                                          </p:val>
                                        </p:tav>
                                        <p:tav tm="100000">
                                          <p:val>
                                            <p:strVal val="#ppt_y"/>
                                          </p:val>
                                        </p:tav>
                                      </p:tavLst>
                                    </p:anim>
                                    <p:anim calcmode="lin" valueType="num">
                                      <p:cBhvr>
                                        <p:cTn id="44"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checkerboard(across)">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831</TotalTime>
  <Words>1053</Words>
  <Application>Microsoft Office PowerPoint</Application>
  <PresentationFormat>Widescreen</PresentationFormat>
  <Paragraphs>126</Paragraphs>
  <Slides>25</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25</vt:i4>
      </vt:variant>
    </vt:vector>
  </HeadingPairs>
  <TitlesOfParts>
    <vt:vector size="41" baseType="lpstr">
      <vt:lpstr>Adobe Caslon Pro Bold</vt:lpstr>
      <vt:lpstr>Adobe Garamond Pro</vt:lpstr>
      <vt:lpstr>Adobe Garamond Pro Bold</vt:lpstr>
      <vt:lpstr>Adobe Gurmukhi</vt:lpstr>
      <vt:lpstr>Algerian</vt:lpstr>
      <vt:lpstr>Arial</vt:lpstr>
      <vt:lpstr>Arno Pro</vt:lpstr>
      <vt:lpstr>Calibri</vt:lpstr>
      <vt:lpstr>Calibri Light</vt:lpstr>
      <vt:lpstr>Goudy Stout</vt:lpstr>
      <vt:lpstr>Harlow Solid Italic</vt:lpstr>
      <vt:lpstr>Magneto</vt:lpstr>
      <vt:lpstr>Snap ITC</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Asif Knight Sani</dc:creator>
  <cp:lastModifiedBy>Asif Knight Sani</cp:lastModifiedBy>
  <cp:revision>148</cp:revision>
  <dcterms:created xsi:type="dcterms:W3CDTF">2020-11-28T08:49:55Z</dcterms:created>
  <dcterms:modified xsi:type="dcterms:W3CDTF">2021-01-04T14:00:02Z</dcterms:modified>
</cp:coreProperties>
</file>