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96" autoAdjust="0"/>
  </p:normalViewPr>
  <p:slideViewPr>
    <p:cSldViewPr>
      <p:cViewPr varScale="1">
        <p:scale>
          <a:sx n="46" d="100"/>
          <a:sy n="46" d="100"/>
        </p:scale>
        <p:origin x="6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1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7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8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2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4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6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6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0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4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061"/>
            <a:ext cx="9144000" cy="5215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1721" y="698434"/>
            <a:ext cx="3861955" cy="2008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45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245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7779" y="2228851"/>
            <a:ext cx="5959059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7213" indent="-557213">
              <a:buAutoNum type="arabicPeriod"/>
            </a:pPr>
            <a:r>
              <a:rPr lang="bn-IN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ঝিল্লীঃ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লিপো-প্রোটিন দিয়ে তৈরী দ্বিস্তরী আবরন।</a:t>
            </a:r>
            <a:endParaRPr lang="bn-BD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15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IN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স্ট্রোমাঃ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ক্লোপ্লাস্টের অভ্যন্তরে স্বচ্ছ,দানার মতো জলীয় পদার্থ।</a:t>
            </a:r>
            <a:endParaRPr lang="bn-BD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bn-IN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গ্রানামঃ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৬০-৮০ টি দ্বিস্তরী থাইলাকয়েড এক সাথে গ্রানাম গঠন করে।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2791163" y="1018788"/>
            <a:ext cx="3488455" cy="784830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en-US" sz="45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ক্লোরোপ্লাস্টের</a:t>
            </a:r>
            <a:r>
              <a:rPr lang="en-US" sz="45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45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" y="2415892"/>
            <a:ext cx="3041075" cy="2082399"/>
            <a:chOff x="894091" y="0"/>
            <a:chExt cx="7068667" cy="4840322"/>
          </a:xfrm>
        </p:grpSpPr>
        <p:grpSp>
          <p:nvGrpSpPr>
            <p:cNvPr id="9" name="Group 8"/>
            <p:cNvGrpSpPr/>
            <p:nvPr/>
          </p:nvGrpSpPr>
          <p:grpSpPr>
            <a:xfrm>
              <a:off x="2072565" y="735331"/>
              <a:ext cx="5890193" cy="4104991"/>
              <a:chOff x="2072565" y="735331"/>
              <a:chExt cx="5890193" cy="4104991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352966" y="1258550"/>
                <a:ext cx="1710987" cy="751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1500" dirty="0"/>
                  <a:t>অন্তঃস্তর</a:t>
                </a:r>
                <a:endParaRPr lang="en-US" sz="21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333367" y="735331"/>
                <a:ext cx="1718439" cy="751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1500" dirty="0"/>
                  <a:t>বহিঃস্তর</a:t>
                </a:r>
                <a:endParaRPr lang="en-US" sz="15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315111" y="3155628"/>
                <a:ext cx="1345838" cy="697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1350" dirty="0"/>
                  <a:t>স্ট্রোমা</a:t>
                </a:r>
                <a:endParaRPr lang="en-US" sz="21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343176" y="1797843"/>
                <a:ext cx="1453892" cy="751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1500" dirty="0"/>
                  <a:t>গ্রানাম</a:t>
                </a:r>
                <a:endParaRPr lang="en-US" sz="21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314174" y="2494425"/>
                <a:ext cx="2648584" cy="697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1050" dirty="0"/>
                  <a:t>স্ট্রোমা</a:t>
                </a:r>
                <a:r>
                  <a:rPr lang="bn-BD" sz="1350" dirty="0"/>
                  <a:t> ল্যামেলা</a:t>
                </a:r>
                <a:endParaRPr lang="en-US" sz="135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072565" y="3874540"/>
                <a:ext cx="2556793" cy="965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21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ক্লোরোপ্লাস্ট</a:t>
                </a:r>
                <a:endParaRPr lang="en-US" sz="2100" dirty="0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91" y="0"/>
              <a:ext cx="4502776" cy="39920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004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62612" y="1991741"/>
            <a:ext cx="61813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bn-IN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ফটোসিনথেটিক ইউনিট এবং </a:t>
            </a:r>
            <a:r>
              <a:rPr lang="en-US" sz="3000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এটিপি</a:t>
            </a:r>
            <a:r>
              <a:rPr lang="en-US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সিন্থেজঃ</a:t>
            </a:r>
            <a:r>
              <a:rPr lang="bn-IN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এটিপি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তৈরীর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এনজাইম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ক্লোরোফিল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3000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রাইবোজোম</a:t>
            </a:r>
            <a:r>
              <a:rPr lang="en-US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ডিএনএঃ</a:t>
            </a:r>
            <a:r>
              <a:rPr lang="bn-IN" sz="30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ক্লোরোপ্লাস্টের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রাইবোজোম এবং ডিএনএ থাকে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000" dirty="0"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894" y="2375749"/>
            <a:ext cx="3116908" cy="2123966"/>
            <a:chOff x="894091" y="0"/>
            <a:chExt cx="7068667" cy="4816827"/>
          </a:xfrm>
        </p:grpSpPr>
        <p:grpSp>
          <p:nvGrpSpPr>
            <p:cNvPr id="9" name="Group 8"/>
            <p:cNvGrpSpPr/>
            <p:nvPr/>
          </p:nvGrpSpPr>
          <p:grpSpPr>
            <a:xfrm>
              <a:off x="2072565" y="735331"/>
              <a:ext cx="5890193" cy="4081496"/>
              <a:chOff x="2072565" y="735331"/>
              <a:chExt cx="5890193" cy="408149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352966" y="1258550"/>
                <a:ext cx="1669359" cy="732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1500" dirty="0"/>
                  <a:t>অন্তঃস্তর</a:t>
                </a:r>
                <a:endParaRPr lang="en-US" sz="21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333367" y="735331"/>
                <a:ext cx="1676630" cy="732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1500" dirty="0"/>
                  <a:t>বহিঃস্তর</a:t>
                </a:r>
                <a:endParaRPr lang="en-US" sz="15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315111" y="3155626"/>
                <a:ext cx="1313094" cy="680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1350" dirty="0"/>
                  <a:t>স্ট্রোমা</a:t>
                </a:r>
                <a:endParaRPr lang="en-US" sz="21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343176" y="1797842"/>
                <a:ext cx="1418520" cy="732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1500" dirty="0"/>
                  <a:t>গ্রানাম</a:t>
                </a:r>
                <a:endParaRPr lang="en-US" sz="21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314172" y="2494424"/>
                <a:ext cx="2648586" cy="680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1050" dirty="0"/>
                  <a:t>স্ট্রোমা</a:t>
                </a:r>
                <a:r>
                  <a:rPr lang="bn-BD" sz="1350" dirty="0"/>
                  <a:t> ল্যামেলা</a:t>
                </a:r>
                <a:endParaRPr lang="en-US" sz="135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072565" y="3874542"/>
                <a:ext cx="2494588" cy="9422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BD" sz="21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ক্লোরোপ্লাস্ট</a:t>
                </a:r>
                <a:endParaRPr lang="en-US" sz="2100" dirty="0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91" y="0"/>
              <a:ext cx="4502776" cy="3992068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/>
        </p:nvSpPr>
        <p:spPr>
          <a:xfrm>
            <a:off x="1440848" y="3028953"/>
            <a:ext cx="326223" cy="2945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7351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9964" y="1028700"/>
            <a:ext cx="3876382" cy="854080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bn-IN" sz="495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ক্লোরোপ্লাস্টের কাজ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8905" y="2208396"/>
            <a:ext cx="774382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7213" indent="-557213">
              <a:buFont typeface="Wingdings" panose="05000000000000000000" pitchFamily="2" charset="2"/>
              <a:buChar char="ü"/>
            </a:pP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 থাকা ক্লোরোফিল সূর্যের আলো ব্যবহার করে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প্রক্রিয়ায় শর্করা জাতীয় খাদ্য তৈরী করে।</a:t>
            </a:r>
          </a:p>
          <a:p>
            <a:pPr marL="557213" indent="-557213">
              <a:buFont typeface="Wingdings" panose="05000000000000000000" pitchFamily="2" charset="2"/>
              <a:buChar char="ü"/>
            </a:pP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 থাকা বিভিন্ন এনজাইম বিক্রিয়ায় অংশ গ্রহণ করে।</a:t>
            </a:r>
          </a:p>
          <a:p>
            <a:endParaRPr lang="bn-BD" sz="15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উল্লেখ্য যে,</a:t>
            </a:r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সমস্ত জীব কূলের খাদ্য তৈরী করে ক্লোরোপ্লাস্ট।</a:t>
            </a:r>
          </a:p>
          <a:p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3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857250"/>
            <a:ext cx="1714500" cy="1714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23259" y="1347913"/>
            <a:ext cx="2332690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5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r>
              <a:rPr lang="bn-BD" sz="45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IN" sz="4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8000" y="2571750"/>
            <a:ext cx="5442516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BD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28625" indent="-428625">
              <a:buFont typeface="Wingdings" panose="05000000000000000000" pitchFamily="2" charset="2"/>
              <a:buChar char="§"/>
            </a:pP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কঃ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ক্লোরোপ্লাস্টের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 ভৌত গঠন লিখ।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28625" indent="-428625">
              <a:buFont typeface="Wingdings" panose="05000000000000000000" pitchFamily="2" charset="2"/>
              <a:buChar char="§"/>
            </a:pP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ক্লোরোপ্লাস্টের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 কয়েকটি কাজ লিখ।</a:t>
            </a:r>
          </a:p>
          <a:p>
            <a:pPr marL="428625" indent="-428625">
              <a:buFont typeface="Wingdings" panose="05000000000000000000" pitchFamily="2" charset="2"/>
              <a:buChar char="§"/>
            </a:pP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7193" y="2300288"/>
            <a:ext cx="56252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 কোন প্রক্রিয়া সম্পন্ন হয়?</a:t>
            </a:r>
          </a:p>
          <a:p>
            <a:r>
              <a:rPr lang="bn-IN" sz="2700" b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উত্তরঃসালোকসংশ্লেষণ</a:t>
            </a:r>
            <a:r>
              <a:rPr lang="bn-IN" sz="27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প্রক্রিয়া</a:t>
            </a:r>
            <a:r>
              <a:rPr lang="bn-IN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ক্লো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প্লাস্টের কয়টি অংশ?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 ৪টি            খ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৫টি</a:t>
            </a:r>
          </a:p>
          <a:p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৬টি           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  ৭টি</a:t>
            </a:r>
          </a:p>
          <a:p>
            <a:r>
              <a:rPr lang="bn-IN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উত্তরঃ৫টি</a:t>
            </a:r>
            <a:r>
              <a:rPr lang="bn-BD" sz="33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1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৫টি</a:t>
            </a:r>
          </a:p>
          <a:p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গ্রানাম কি দিয়ে তৈরী?</a:t>
            </a:r>
          </a:p>
          <a:p>
            <a:r>
              <a:rPr lang="bn-IN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উত্তরঃ৬০-৮০টি থাইলাকয়েড চাকতি দিয়ে।</a:t>
            </a:r>
            <a:r>
              <a:rPr lang="bn-IN" sz="3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টি থাইলাকয়েড দিয়ে।</a:t>
            </a:r>
            <a:endParaRPr lang="en-US" sz="3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03810" y="1243012"/>
            <a:ext cx="20682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5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45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bn-IN" sz="4500" b="1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24"/>
            <a:ext cx="1758156" cy="179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4429" y="2440189"/>
            <a:ext cx="49503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ক্লোরোপ্লাস্টের চিহ্নিত চিত্র আঁক</a:t>
            </a:r>
            <a:r>
              <a:rPr lang="bn-BD" sz="3000" dirty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001" y="1243012"/>
            <a:ext cx="27258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5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1" t="10954" r="30150" b="25814"/>
          <a:stretch/>
        </p:blipFill>
        <p:spPr>
          <a:xfrm>
            <a:off x="-1" y="857250"/>
            <a:ext cx="2043820" cy="224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5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59" y="2416542"/>
            <a:ext cx="5309876" cy="3331544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598997" y="1065394"/>
            <a:ext cx="571500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8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857251"/>
            <a:ext cx="9144000" cy="1268016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667000"/>
            <a:ext cx="4953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56164"/>
            <a:ext cx="3657600" cy="38268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3702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50" dirty="0" err="1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r>
              <a:rPr lang="en-US" sz="8000" b="1" spc="50" dirty="0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8000" b="1" i="0" u="none" strike="noStrike" kern="1200" spc="50" normalizeH="0" baseline="0" noProof="0" dirty="0" smtClean="0">
              <a:ln w="28575">
                <a:solidFill>
                  <a:srgbClr val="66FF33"/>
                </a:solidFill>
              </a:ln>
              <a:solidFill>
                <a:srgbClr val="66FF33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333685"/>
            <a:ext cx="7162800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54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</a:t>
            </a:r>
            <a:r>
              <a:rPr lang="bn-BD" sz="54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 পত্র</a:t>
            </a:r>
            <a:endParaRPr lang="en-US" sz="54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–দ্বাদশ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43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75" y="1858735"/>
            <a:ext cx="4411437" cy="4411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327" y="857250"/>
            <a:ext cx="1607344" cy="160734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279570" y="1902278"/>
            <a:ext cx="1837813" cy="1257129"/>
            <a:chOff x="6908797" y="1422399"/>
            <a:chExt cx="2450417" cy="167617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908797" y="1422399"/>
              <a:ext cx="1930400" cy="11030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7105987" y="1640114"/>
              <a:ext cx="1930400" cy="11030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7303176" y="1809295"/>
              <a:ext cx="1930400" cy="11030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7428814" y="1995486"/>
              <a:ext cx="1930400" cy="110308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66058" y="1455965"/>
            <a:ext cx="391004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7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দ্বারা কি বুঝানো হয়েছে-</a:t>
            </a: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0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-0.16237 0.1733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25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93" y="1795123"/>
            <a:ext cx="7886700" cy="994172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4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307" y="1337923"/>
            <a:ext cx="2049236" cy="662327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1345" y="2653393"/>
            <a:ext cx="641168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পা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33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</a:p>
          <a:p>
            <a:pPr marL="385763" indent="-385763">
              <a:buAutoNum type="arabicPeriod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85763" indent="-385763">
              <a:buAutoNum type="arabicPeriod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85763" indent="-385763">
              <a:buAutoNum type="arabicPeriod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85763" indent="-385763">
              <a:buAutoNum type="arabicPeriod"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বিবৃতি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202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17285">
            <a:off x="481934" y="1542260"/>
            <a:ext cx="3847619" cy="208571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506179" y="1660445"/>
            <a:ext cx="1366157" cy="73169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08315" y="4481124"/>
            <a:ext cx="7282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dirty="0">
                <a:latin typeface="NikoshBAN" panose="02000000000000000000" pitchFamily="2" charset="0"/>
                <a:cs typeface="NikoshBAN" panose="02000000000000000000" pitchFamily="2" charset="0"/>
              </a:rPr>
              <a:t>সবুজ উদ্ভিদের পাতায় অবস্থিত যে অঙ্গানু সালোকসংশ্লেষণ প্রক্রিয়ায় খাদ্য তৈরী করে তাকে ক্লোরোপ্লাস্ট বলে।</a:t>
            </a: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555" y="2002654"/>
            <a:ext cx="2469383" cy="1744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07801" y="3728579"/>
            <a:ext cx="77457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350" dirty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90468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81481E-6 L 0.13229 0.119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06" y="1656190"/>
            <a:ext cx="5228214" cy="2930098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5710717" y="2277787"/>
            <a:ext cx="1815818" cy="415498"/>
            <a:chOff x="7614286" y="1894048"/>
            <a:chExt cx="2421090" cy="553996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7614286" y="2155658"/>
              <a:ext cx="114680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8761095" y="1894048"/>
              <a:ext cx="1274281" cy="553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2100" dirty="0"/>
                <a:t>অন্তঃস্তর</a:t>
              </a:r>
              <a:endParaRPr lang="en-US" sz="21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041936" y="1665924"/>
            <a:ext cx="3397965" cy="415498"/>
            <a:chOff x="5389247" y="1071088"/>
            <a:chExt cx="4530620" cy="553996"/>
          </a:xfrm>
        </p:grpSpPr>
        <p:sp>
          <p:nvSpPr>
            <p:cNvPr id="10" name="Rectangle 9"/>
            <p:cNvSpPr/>
            <p:nvPr/>
          </p:nvSpPr>
          <p:spPr>
            <a:xfrm>
              <a:off x="8639175" y="1071088"/>
              <a:ext cx="1280692" cy="553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2100" dirty="0"/>
                <a:t>বহিঃস্তর</a:t>
              </a:r>
              <a:endParaRPr lang="en-US" sz="21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5389247" y="1248878"/>
              <a:ext cx="324992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705000" y="2734988"/>
            <a:ext cx="1670154" cy="415498"/>
            <a:chOff x="7606666" y="2503648"/>
            <a:chExt cx="2226871" cy="553996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7606666" y="2734778"/>
              <a:ext cx="114680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8768715" y="2503648"/>
              <a:ext cx="1064822" cy="553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2100" dirty="0"/>
                <a:t>স্ট্রোমা</a:t>
              </a:r>
              <a:endParaRPr lang="en-US" sz="21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266375" y="3552233"/>
            <a:ext cx="2108781" cy="415498"/>
            <a:chOff x="7021831" y="3593308"/>
            <a:chExt cx="2811707" cy="553996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7021831" y="3801578"/>
              <a:ext cx="173926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8768715" y="3593308"/>
              <a:ext cx="1064823" cy="553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2100" dirty="0"/>
                <a:t>গ্রানাম</a:t>
              </a:r>
              <a:endParaRPr lang="en-US" sz="21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414363" y="3921486"/>
            <a:ext cx="4215287" cy="543449"/>
            <a:chOff x="5885817" y="4085647"/>
            <a:chExt cx="5620383" cy="724599"/>
          </a:xfrm>
        </p:grpSpPr>
        <p:grpSp>
          <p:nvGrpSpPr>
            <p:cNvPr id="31" name="Group 30"/>
            <p:cNvGrpSpPr/>
            <p:nvPr/>
          </p:nvGrpSpPr>
          <p:grpSpPr>
            <a:xfrm>
              <a:off x="5885817" y="4085647"/>
              <a:ext cx="2851783" cy="402533"/>
              <a:chOff x="5885817" y="4085647"/>
              <a:chExt cx="2851783" cy="402533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H="1" flipV="1">
                <a:off x="5901692" y="4085647"/>
                <a:ext cx="2958" cy="40253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885817" y="4488180"/>
                <a:ext cx="285178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Rectangle 31"/>
            <p:cNvSpPr/>
            <p:nvPr/>
          </p:nvSpPr>
          <p:spPr>
            <a:xfrm>
              <a:off x="8857615" y="4256248"/>
              <a:ext cx="264858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100" dirty="0"/>
                <a:t>স্ট্রোমা ল্যামেলা</a:t>
              </a:r>
              <a:endParaRPr lang="en-US" sz="2100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3257922" y="4687081"/>
            <a:ext cx="136287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700" dirty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514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000" y="2249063"/>
            <a:ext cx="2800000" cy="22571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72000" y="2460851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>
                <a:latin typeface="NikoshBAN" panose="02000000000000000000" pitchFamily="2" charset="0"/>
                <a:cs typeface="NikoshBAN" panose="02000000000000000000" pitchFamily="2" charset="0"/>
              </a:rPr>
              <a:t>ATP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সিন্থেজ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981525" y="2784700"/>
            <a:ext cx="75533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100" dirty="0">
                <a:latin typeface="NikoshBAN" panose="02000000000000000000" pitchFamily="2" charset="0"/>
                <a:cs typeface="NikoshBAN" panose="02000000000000000000" pitchFamily="2" charset="0"/>
              </a:rPr>
              <a:t>প্রকোষ্ঠ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038675" y="3295233"/>
            <a:ext cx="68800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100" dirty="0">
                <a:latin typeface="NikoshBAN" panose="02000000000000000000" pitchFamily="2" charset="0"/>
                <a:cs typeface="NikoshBAN" panose="02000000000000000000" pitchFamily="2" charset="0"/>
              </a:rPr>
              <a:t>গ্রানাম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041638" y="3687648"/>
            <a:ext cx="69121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100" dirty="0">
                <a:latin typeface="NikoshBAN" panose="02000000000000000000" pitchFamily="2" charset="0"/>
                <a:cs typeface="NikoshBAN" panose="02000000000000000000" pitchFamily="2" charset="0"/>
              </a:rPr>
              <a:t>স্ট্রোমা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041637" y="4113791"/>
            <a:ext cx="225940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100" dirty="0">
                <a:latin typeface="NikoshBAN" panose="02000000000000000000" pitchFamily="2" charset="0"/>
                <a:cs typeface="NikoshBAN" panose="02000000000000000000" pitchFamily="2" charset="0"/>
              </a:rPr>
              <a:t>ফটোসিনথেটিক ইউনিট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22609" y="5029802"/>
            <a:ext cx="321113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3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ক্লো</a:t>
            </a:r>
            <a:r>
              <a:rPr lang="en-US" sz="33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IN" sz="33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প্লাস্টের </a:t>
            </a:r>
            <a:r>
              <a:rPr lang="bn-IN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সূক্ষ্ণ গঠন</a:t>
            </a:r>
            <a:endParaRPr lang="en-US" sz="3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1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305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SutonnyOMJ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ক্লোরোপ্লাস্ট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মোঃ আক্তারুল ইসলাম</dc:title>
  <dc:creator>UIRCE</dc:creator>
  <cp:lastModifiedBy>user</cp:lastModifiedBy>
  <cp:revision>77</cp:revision>
  <dcterms:created xsi:type="dcterms:W3CDTF">2006-08-16T00:00:00Z</dcterms:created>
  <dcterms:modified xsi:type="dcterms:W3CDTF">2021-01-04T01:40:08Z</dcterms:modified>
</cp:coreProperties>
</file>