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1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obaloria_student_at_computer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cro-shot-of-red-and-yellow-flower-53976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7432D708-9C7C-45E9-8352-FFC9D928B440}"/>
              </a:ext>
            </a:extLst>
          </p:cNvPr>
          <p:cNvGrpSpPr/>
          <p:nvPr/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4B06D2D-A4C7-4107-A614-E15DF0089FBB}"/>
                </a:ext>
              </a:extLst>
            </p:cNvPr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CBBBEC8-0791-4855-8817-D9892F5CE086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D373DFA-2816-48B9-B979-E232D3AAD4FD}"/>
                </a:ext>
              </a:extLst>
            </p:cNvPr>
            <p:cNvGrpSpPr/>
            <p:nvPr/>
          </p:nvGrpSpPr>
          <p:grpSpPr>
            <a:xfrm>
              <a:off x="5741963" y="140676"/>
              <a:ext cx="743242" cy="267287"/>
              <a:chOff x="5741963" y="140676"/>
              <a:chExt cx="743242" cy="267287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8E94F40-47C7-469E-BB99-4AFB074CD6FB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31C4AFC0-D233-4080-96E6-45B245804E7A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FF274E8D-AEC2-48BF-A704-850C24BEAECC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F15690E-3EB1-42C8-878E-9454F363D71E}"/>
                </a:ext>
              </a:extLst>
            </p:cNvPr>
            <p:cNvGrpSpPr/>
            <p:nvPr/>
          </p:nvGrpSpPr>
          <p:grpSpPr>
            <a:xfrm>
              <a:off x="5738447" y="518735"/>
              <a:ext cx="743242" cy="267287"/>
              <a:chOff x="5741963" y="140676"/>
              <a:chExt cx="743242" cy="267287"/>
            </a:xfrm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ED4355FB-85D1-4AEC-A333-8CE6B8B44308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FC9FD694-4F9A-4B8C-93CA-E02B6AE067C3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8ADD093B-031C-4015-A028-A468EC1F4FA5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3B83E12E-A936-4E7A-832E-020A8031F43C}"/>
                </a:ext>
              </a:extLst>
            </p:cNvPr>
            <p:cNvGrpSpPr/>
            <p:nvPr/>
          </p:nvGrpSpPr>
          <p:grpSpPr>
            <a:xfrm>
              <a:off x="5734930" y="907365"/>
              <a:ext cx="743242" cy="267287"/>
              <a:chOff x="5741963" y="140676"/>
              <a:chExt cx="743242" cy="267287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6D8FD7DE-A987-475C-B887-3E501953B6D4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A57C9EFB-F040-44B1-BFB9-C48568293CE4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5E9D8243-0DE6-40CE-9244-474B60C4AA03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E84797E-2422-4A24-A76D-1540D6FD8910}"/>
                </a:ext>
              </a:extLst>
            </p:cNvPr>
            <p:cNvGrpSpPr/>
            <p:nvPr/>
          </p:nvGrpSpPr>
          <p:grpSpPr>
            <a:xfrm>
              <a:off x="5719102" y="1256419"/>
              <a:ext cx="743242" cy="267287"/>
              <a:chOff x="5741963" y="140676"/>
              <a:chExt cx="743242" cy="267287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277835BF-B87C-4799-821D-91FC0E652F63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8C060F8A-4F20-434F-BB02-333D4904C757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8FCFD70D-F897-4353-ADCB-9DC5E7FCC744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CAA9428-E63B-4244-8E34-7658F57AC399}"/>
                </a:ext>
              </a:extLst>
            </p:cNvPr>
            <p:cNvGrpSpPr/>
            <p:nvPr/>
          </p:nvGrpSpPr>
          <p:grpSpPr>
            <a:xfrm>
              <a:off x="5742550" y="1621021"/>
              <a:ext cx="743242" cy="267287"/>
              <a:chOff x="5741963" y="140676"/>
              <a:chExt cx="743242" cy="267287"/>
            </a:xfrm>
          </p:grpSpPr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7452341D-AE33-4C75-BB72-92980B6EC920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4F6579F6-D775-40EA-AC64-14A11A0D6E48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EC9EAC1C-0FD0-4593-B0E1-7BEA37227EA9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85B934F5-C66E-4748-865D-FAEAEEEBDFC8}"/>
                </a:ext>
              </a:extLst>
            </p:cNvPr>
            <p:cNvGrpSpPr/>
            <p:nvPr/>
          </p:nvGrpSpPr>
          <p:grpSpPr>
            <a:xfrm>
              <a:off x="5712656" y="1982377"/>
              <a:ext cx="743242" cy="267287"/>
              <a:chOff x="5741963" y="140676"/>
              <a:chExt cx="743242" cy="267287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35ACD957-593C-4B8E-AAA0-BEF46C07DF92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2016BA6B-E798-45DA-B955-0A4C09078E78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id="{2945C927-419A-4534-B781-11C699919422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13D9CAEE-D356-41A9-AF81-1B7AE2849708}"/>
                </a:ext>
              </a:extLst>
            </p:cNvPr>
            <p:cNvGrpSpPr/>
            <p:nvPr/>
          </p:nvGrpSpPr>
          <p:grpSpPr>
            <a:xfrm>
              <a:off x="5711483" y="2361013"/>
              <a:ext cx="743242" cy="267287"/>
              <a:chOff x="5741963" y="140676"/>
              <a:chExt cx="743242" cy="267287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F97CCFC2-977B-44F5-BE14-03054619A0BB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039EBCF1-BF21-4806-B3D2-305D0691B842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="" xmlns:a16="http://schemas.microsoft.com/office/drawing/2014/main" id="{02EDA65A-3CC8-4473-99B9-377930F9F517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05737A91-3F12-45E1-A314-F6E6B4031EC0}"/>
                </a:ext>
              </a:extLst>
            </p:cNvPr>
            <p:cNvGrpSpPr/>
            <p:nvPr/>
          </p:nvGrpSpPr>
          <p:grpSpPr>
            <a:xfrm>
              <a:off x="5707967" y="2723841"/>
              <a:ext cx="743242" cy="267287"/>
              <a:chOff x="5741963" y="140676"/>
              <a:chExt cx="743242" cy="267287"/>
            </a:xfrm>
          </p:grpSpPr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266B333D-CEBB-4DD5-952C-4BEACF574C1D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F7D6DEB0-ADCA-4895-B940-F4632085CE63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4E78172F-92AF-4F52-A05B-2EE35A204552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F3236C88-A862-4100-8FB3-ECEE76C60064}"/>
                </a:ext>
              </a:extLst>
            </p:cNvPr>
            <p:cNvGrpSpPr/>
            <p:nvPr/>
          </p:nvGrpSpPr>
          <p:grpSpPr>
            <a:xfrm>
              <a:off x="5719102" y="3115979"/>
              <a:ext cx="743242" cy="267287"/>
              <a:chOff x="5741963" y="140676"/>
              <a:chExt cx="743242" cy="267287"/>
            </a:xfrm>
          </p:grpSpPr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6AF2787D-64D9-4AA6-A3F4-906295C0004A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88A2F0E2-88BF-4E54-996D-C02534B0F0FA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="" xmlns:a16="http://schemas.microsoft.com/office/drawing/2014/main" id="{426D8B5E-3C38-45A9-A53B-A70171035E47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3D65BCCD-66DE-45C7-B217-6AF1AACF7269}"/>
                </a:ext>
              </a:extLst>
            </p:cNvPr>
            <p:cNvGrpSpPr/>
            <p:nvPr/>
          </p:nvGrpSpPr>
          <p:grpSpPr>
            <a:xfrm>
              <a:off x="5702691" y="3479969"/>
              <a:ext cx="743242" cy="267287"/>
              <a:chOff x="5741963" y="140676"/>
              <a:chExt cx="743242" cy="267287"/>
            </a:xfrm>
          </p:grpSpPr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FE878AFF-9578-4E77-99E4-0A82A32B35C2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19CE8C0D-F4AF-474D-AD5F-4C87ABE80712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2176CA6F-7B44-4C7A-9A60-EC07F3522D49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51F29317-0684-43D6-B053-AB70DEFA792B}"/>
                </a:ext>
              </a:extLst>
            </p:cNvPr>
            <p:cNvGrpSpPr/>
            <p:nvPr/>
          </p:nvGrpSpPr>
          <p:grpSpPr>
            <a:xfrm>
              <a:off x="5716173" y="3842809"/>
              <a:ext cx="743242" cy="267287"/>
              <a:chOff x="5741963" y="140676"/>
              <a:chExt cx="743242" cy="267287"/>
            </a:xfrm>
          </p:grpSpPr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8B79F7A3-58F5-46C9-AAEC-042C2A010F4A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932BC1BC-CA05-43AC-837F-74629F042C6B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="" xmlns:a16="http://schemas.microsoft.com/office/drawing/2014/main" id="{90E0C10C-55AB-486B-B599-67807BCEC391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457FD4BB-78FA-41FC-8C88-3C09A0FE8D21}"/>
                </a:ext>
              </a:extLst>
            </p:cNvPr>
            <p:cNvGrpSpPr/>
            <p:nvPr/>
          </p:nvGrpSpPr>
          <p:grpSpPr>
            <a:xfrm>
              <a:off x="5724379" y="4235533"/>
              <a:ext cx="743242" cy="267287"/>
              <a:chOff x="5741963" y="140676"/>
              <a:chExt cx="743242" cy="267287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11BE6643-EAFD-47D8-8670-D13AEF8FAAC1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E4C570F7-5F94-44E9-8ACC-5133834F9E47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="" xmlns:a16="http://schemas.microsoft.com/office/drawing/2014/main" id="{D3E518A9-365C-4369-B6ED-884DCD765CD7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4E0DC134-EB60-4C92-8A34-EDF3112EFE6B}"/>
                </a:ext>
              </a:extLst>
            </p:cNvPr>
            <p:cNvGrpSpPr/>
            <p:nvPr/>
          </p:nvGrpSpPr>
          <p:grpSpPr>
            <a:xfrm>
              <a:off x="5739619" y="4652880"/>
              <a:ext cx="743242" cy="267287"/>
              <a:chOff x="5741963" y="140676"/>
              <a:chExt cx="743242" cy="267287"/>
            </a:xfrm>
          </p:grpSpPr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07090C83-DCF7-4DD9-AA0F-625ACD79EDB3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91A0EB68-3247-4ED9-8445-28BA83DD7CE1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="" xmlns:a16="http://schemas.microsoft.com/office/drawing/2014/main" id="{F6AD89CB-DC9E-466E-BC34-A8C2E16F5142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6F46DE4E-3790-4783-AD05-883A72106D43}"/>
                </a:ext>
              </a:extLst>
            </p:cNvPr>
            <p:cNvGrpSpPr/>
            <p:nvPr/>
          </p:nvGrpSpPr>
          <p:grpSpPr>
            <a:xfrm>
              <a:off x="5706797" y="4989334"/>
              <a:ext cx="743242" cy="267287"/>
              <a:chOff x="5741963" y="140676"/>
              <a:chExt cx="743242" cy="267287"/>
            </a:xfrm>
          </p:grpSpPr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FB8C141E-F448-429A-8284-19804213F9B8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7978AC15-FC11-451B-845D-96CF6705DCF6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="" xmlns:a16="http://schemas.microsoft.com/office/drawing/2014/main" id="{914DB795-07C3-4141-B7FB-3D0F2AA16D24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215A9124-986F-4C3D-8D3D-51F39CB018BD}"/>
                </a:ext>
              </a:extLst>
            </p:cNvPr>
            <p:cNvGrpSpPr/>
            <p:nvPr/>
          </p:nvGrpSpPr>
          <p:grpSpPr>
            <a:xfrm>
              <a:off x="5693900" y="5393782"/>
              <a:ext cx="743242" cy="267287"/>
              <a:chOff x="5741963" y="140676"/>
              <a:chExt cx="743242" cy="267287"/>
            </a:xfrm>
          </p:grpSpPr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D9066A1C-833E-4565-BA3F-B29ECB809851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157EA3E9-389C-4D40-88D6-4FEA92778A06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="" xmlns:a16="http://schemas.microsoft.com/office/drawing/2014/main" id="{B83AD584-2C6D-4203-9D97-15486BC80C86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B7EC9B5C-948C-45F4-BFCD-4291E19DDB11}"/>
                </a:ext>
              </a:extLst>
            </p:cNvPr>
            <p:cNvGrpSpPr/>
            <p:nvPr/>
          </p:nvGrpSpPr>
          <p:grpSpPr>
            <a:xfrm>
              <a:off x="5689210" y="5772440"/>
              <a:ext cx="743242" cy="267287"/>
              <a:chOff x="5741963" y="140676"/>
              <a:chExt cx="743242" cy="267287"/>
            </a:xfrm>
          </p:grpSpPr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48940B32-E8A6-4CB6-BE53-B38FDFFDFA1F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="" xmlns:a16="http://schemas.microsoft.com/office/drawing/2014/main" id="{F571B4EF-2D00-42FB-BD62-BB9C9F7860E6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="" xmlns:a16="http://schemas.microsoft.com/office/drawing/2014/main" id="{3709ADBB-E83B-4B1D-AB86-3C5A52D6A3C6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FFE1103E-C3DD-41CB-8D2D-F5847B7F4A51}"/>
                </a:ext>
              </a:extLst>
            </p:cNvPr>
            <p:cNvGrpSpPr/>
            <p:nvPr/>
          </p:nvGrpSpPr>
          <p:grpSpPr>
            <a:xfrm>
              <a:off x="5698590" y="6163991"/>
              <a:ext cx="743242" cy="267287"/>
              <a:chOff x="5741963" y="140676"/>
              <a:chExt cx="743242" cy="267287"/>
            </a:xfrm>
          </p:grpSpPr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4D582A47-BFD5-4CAC-9F63-A14EF4C4C3B7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="" xmlns:a16="http://schemas.microsoft.com/office/drawing/2014/main" id="{07AB7A25-14AA-498B-8349-5CFE855ABB57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="" xmlns:a16="http://schemas.microsoft.com/office/drawing/2014/main" id="{E882EDFC-9DB9-49C3-9354-12609BF95533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4DA4033A-9EAA-4C80-BEDE-92FCDBBD0DB5}"/>
                </a:ext>
              </a:extLst>
            </p:cNvPr>
            <p:cNvGrpSpPr/>
            <p:nvPr/>
          </p:nvGrpSpPr>
          <p:grpSpPr>
            <a:xfrm>
              <a:off x="5698590" y="6513342"/>
              <a:ext cx="743242" cy="267287"/>
              <a:chOff x="5741963" y="140676"/>
              <a:chExt cx="743242" cy="267287"/>
            </a:xfrm>
          </p:grpSpPr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8E073EE7-D97B-49BD-8AF9-5CBD62DB0F83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A3D80BF7-9F9F-421C-A787-C462A2708CD7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="" xmlns:a16="http://schemas.microsoft.com/office/drawing/2014/main" id="{C54B823B-9638-41A1-84D5-DDC38C72531C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CA139B8-6D41-4042-96D3-3977200E8676}"/>
              </a:ext>
            </a:extLst>
          </p:cNvPr>
          <p:cNvSpPr txBox="1"/>
          <p:nvPr/>
        </p:nvSpPr>
        <p:spPr>
          <a:xfrm>
            <a:off x="5355395" y="1341257"/>
            <a:ext cx="3517803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বর্ণিল</a:t>
            </a:r>
            <a:r>
              <a:rPr lang="en-US" sz="4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IN" sz="4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 </a:t>
            </a:r>
            <a:endParaRPr lang="en-US" sz="4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DBD1603C-F661-49A2-BE46-25E494178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4530" y="2257484"/>
            <a:ext cx="3327009" cy="348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32A30122-234C-4F7C-8437-F3D525E89D2C}"/>
              </a:ext>
            </a:extLst>
          </p:cNvPr>
          <p:cNvSpPr txBox="1"/>
          <p:nvPr/>
        </p:nvSpPr>
        <p:spPr>
          <a:xfrm>
            <a:off x="0" y="2262930"/>
            <a:ext cx="4265589" cy="28854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9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0603E0-C0CF-42F4-852F-33D501400F60}"/>
              </a:ext>
            </a:extLst>
          </p:cNvPr>
          <p:cNvSpPr txBox="1"/>
          <p:nvPr/>
        </p:nvSpPr>
        <p:spPr>
          <a:xfrm>
            <a:off x="420273" y="1697962"/>
            <a:ext cx="83034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/>
              <a:t>দুই স্তর বিশিষ্ট ঝিল্লীর মাঝখানের ফাকাস্থানকে বলা হয় বহিঃস্থ কক্ষ বা আন্তঃমেমব্রেন ফাঁক এবং ভেতরের মেমব্রেনকে বলা হয় অভ্যন্তরীণ কক্ষ বা ম্যাট্রিক্স।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9977A3-9016-4DC8-A957-EA4E5BACF908}"/>
              </a:ext>
            </a:extLst>
          </p:cNvPr>
          <p:cNvSpPr txBox="1"/>
          <p:nvPr/>
        </p:nvSpPr>
        <p:spPr>
          <a:xfrm>
            <a:off x="3336678" y="935042"/>
            <a:ext cx="275932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s-IN" sz="4000" dirty="0" smtClean="0"/>
              <a:t>প্রকোষ্ঠ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5D49EA-88A3-438D-A615-91E4189B7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7291" flipH="1">
            <a:off x="469211" y="2777544"/>
            <a:ext cx="5676029" cy="389457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F9BF8D9-7E40-4E98-8F85-4893A9A0BE2D}"/>
              </a:ext>
            </a:extLst>
          </p:cNvPr>
          <p:cNvGrpSpPr/>
          <p:nvPr/>
        </p:nvGrpSpPr>
        <p:grpSpPr>
          <a:xfrm>
            <a:off x="4571999" y="3454569"/>
            <a:ext cx="4240532" cy="507831"/>
            <a:chOff x="6095999" y="3105834"/>
            <a:chExt cx="5654042" cy="67710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3CD54867-A6E1-43EB-B113-71AB716F5453}"/>
                </a:ext>
              </a:extLst>
            </p:cNvPr>
            <p:cNvCxnSpPr/>
            <p:nvPr/>
          </p:nvCxnSpPr>
          <p:spPr>
            <a:xfrm>
              <a:off x="6095999" y="3429000"/>
              <a:ext cx="310427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16FF671-7942-4C54-96FA-FF3BA063AD21}"/>
                </a:ext>
              </a:extLst>
            </p:cNvPr>
            <p:cNvSpPr txBox="1"/>
            <p:nvPr/>
          </p:nvSpPr>
          <p:spPr>
            <a:xfrm>
              <a:off x="9200271" y="3105834"/>
              <a:ext cx="254977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700" dirty="0"/>
                <a:t>বহিঃস্থ কক্ষ </a:t>
              </a:r>
              <a:endParaRPr lang="en-US" sz="27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93163B7-6576-4330-BA84-D377A89A3C48}"/>
              </a:ext>
            </a:extLst>
          </p:cNvPr>
          <p:cNvGrpSpPr/>
          <p:nvPr/>
        </p:nvGrpSpPr>
        <p:grpSpPr>
          <a:xfrm>
            <a:off x="5560256" y="4410670"/>
            <a:ext cx="3709474" cy="923330"/>
            <a:chOff x="7413674" y="4380299"/>
            <a:chExt cx="4945965" cy="123110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153A71A4-583B-4BCA-A75F-9B71443AB8CB}"/>
                </a:ext>
              </a:extLst>
            </p:cNvPr>
            <p:cNvCxnSpPr/>
            <p:nvPr/>
          </p:nvCxnSpPr>
          <p:spPr>
            <a:xfrm>
              <a:off x="7413674" y="4740812"/>
              <a:ext cx="189913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0874BE6-5C4A-4A4B-9DA9-706BE0CF1717}"/>
                </a:ext>
              </a:extLst>
            </p:cNvPr>
            <p:cNvSpPr txBox="1"/>
            <p:nvPr/>
          </p:nvSpPr>
          <p:spPr>
            <a:xfrm>
              <a:off x="9312813" y="4380299"/>
              <a:ext cx="3046826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700" dirty="0"/>
                <a:t>অভ্যন্তরীণ কক্ষ বা ম্যাট্রিক্স।</a:t>
              </a:r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3029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2A589F-E765-4696-A266-617A54DFFF36}"/>
              </a:ext>
            </a:extLst>
          </p:cNvPr>
          <p:cNvSpPr txBox="1"/>
          <p:nvPr/>
        </p:nvSpPr>
        <p:spPr>
          <a:xfrm>
            <a:off x="351692" y="1657394"/>
            <a:ext cx="844061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as-IN" sz="2400" dirty="0"/>
              <a:t>মাইটোকন্ড্রিয়ার ভিতরে এক ধরনের তরল পদার্থ থাকে, যাকে ম্যাট্রিক্স বা মাতৃকা বলে। এ মাতৃকা লিপিড বা প্রোটিন দিয়ে তৈরী। এতে ৭০ টিরও অধিক এনজাইম এবং ১৪ টির মত কো-এনজাইম থাকে।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5D5C6B-3F34-4189-A52C-5D4B40332FC7}"/>
              </a:ext>
            </a:extLst>
          </p:cNvPr>
          <p:cNvSpPr txBox="1"/>
          <p:nvPr/>
        </p:nvSpPr>
        <p:spPr>
          <a:xfrm>
            <a:off x="2590800" y="514506"/>
            <a:ext cx="37185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/>
              <a:t>ম্যাট্রিক্স বা </a:t>
            </a:r>
            <a:r>
              <a:rPr lang="as-IN" sz="3600" dirty="0" smtClean="0"/>
              <a:t>মাতৃকা 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F8B41F-F3E1-4ECA-8B06-5D93C30AD3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88" y="3311190"/>
            <a:ext cx="5193861" cy="331821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B5EEFE6-AF6B-4C50-9F56-314D34169C63}"/>
              </a:ext>
            </a:extLst>
          </p:cNvPr>
          <p:cNvGrpSpPr/>
          <p:nvPr/>
        </p:nvGrpSpPr>
        <p:grpSpPr>
          <a:xfrm>
            <a:off x="3439552" y="3784937"/>
            <a:ext cx="4948310" cy="1015663"/>
            <a:chOff x="4586068" y="3052789"/>
            <a:chExt cx="6597747" cy="135421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77C1681E-C0FA-44B3-AF03-C4AF5185135D}"/>
                </a:ext>
              </a:extLst>
            </p:cNvPr>
            <p:cNvCxnSpPr/>
            <p:nvPr/>
          </p:nvCxnSpPr>
          <p:spPr>
            <a:xfrm>
              <a:off x="4586068" y="3305908"/>
              <a:ext cx="382641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2F5ECB6-5D08-4E8C-B5D2-4958C3CD07B0}"/>
                </a:ext>
              </a:extLst>
            </p:cNvPr>
            <p:cNvSpPr txBox="1"/>
            <p:nvPr/>
          </p:nvSpPr>
          <p:spPr>
            <a:xfrm>
              <a:off x="8412480" y="3052789"/>
              <a:ext cx="2771335" cy="1354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3000" dirty="0"/>
                <a:t>ম্যাট্রিক্স বা মাতৃকাঃ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7E07E3-88EA-4B6A-A9E4-B5A6507ABB6F}"/>
              </a:ext>
            </a:extLst>
          </p:cNvPr>
          <p:cNvSpPr txBox="1"/>
          <p:nvPr/>
        </p:nvSpPr>
        <p:spPr>
          <a:xfrm>
            <a:off x="369277" y="1882423"/>
            <a:ext cx="8250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dirty="0"/>
              <a:t>ক্রিস্টিতে স্থানে স্থানে </a:t>
            </a:r>
            <a:r>
              <a:rPr lang="en-US" sz="2400" dirty="0"/>
              <a:t>ATP-Synthesis </a:t>
            </a:r>
            <a:r>
              <a:rPr lang="as-IN" sz="2400" dirty="0"/>
              <a:t>নামক গোলাকার বস্তু আছে। এতে </a:t>
            </a:r>
            <a:r>
              <a:rPr lang="en-US" sz="2400" dirty="0"/>
              <a:t>ATP </a:t>
            </a:r>
            <a:r>
              <a:rPr lang="as-IN" sz="2400" dirty="0"/>
              <a:t>সংশ্লেষিত হয়। সমস্ত ক্রিস্টিব্যাপী অনেক ইলেকট্রন ট্রান্সপোর্ট সিস্টেম বা </a:t>
            </a:r>
            <a:r>
              <a:rPr lang="en-US" sz="2400" dirty="0"/>
              <a:t>ETS </a:t>
            </a:r>
            <a:r>
              <a:rPr lang="as-IN" sz="2400" dirty="0"/>
              <a:t>অবস্থিত। পুর্বে এদের একসাথে অক্সিসোম নামে অভিহিত করা হত।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0A0ABA-7F1C-4F15-AA52-14009BDE09C0}"/>
              </a:ext>
            </a:extLst>
          </p:cNvPr>
          <p:cNvSpPr txBox="1"/>
          <p:nvPr/>
        </p:nvSpPr>
        <p:spPr>
          <a:xfrm>
            <a:off x="2286879" y="1135506"/>
            <a:ext cx="3727060" cy="55399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000" dirty="0"/>
              <a:t>ATP-Synthesis </a:t>
            </a:r>
            <a:r>
              <a:rPr lang="as-IN" sz="3000" dirty="0"/>
              <a:t>ও </a:t>
            </a:r>
            <a:r>
              <a:rPr lang="en-US" sz="3000" dirty="0"/>
              <a:t>ETS: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71B3E5-9FF1-487D-9F00-625DEC2C00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9800">
            <a:off x="287107" y="2878767"/>
            <a:ext cx="5250266" cy="338172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5600D9C-6DAE-4AD1-A8DA-77F2271609BC}"/>
              </a:ext>
            </a:extLst>
          </p:cNvPr>
          <p:cNvGrpSpPr/>
          <p:nvPr/>
        </p:nvGrpSpPr>
        <p:grpSpPr>
          <a:xfrm>
            <a:off x="3703321" y="4764973"/>
            <a:ext cx="4983479" cy="1015663"/>
            <a:chOff x="4937760" y="5210298"/>
            <a:chExt cx="6644639" cy="135421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94B2C5A0-FE69-44A6-B397-4A6B05B64FDC}"/>
                </a:ext>
              </a:extLst>
            </p:cNvPr>
            <p:cNvCxnSpPr/>
            <p:nvPr/>
          </p:nvCxnSpPr>
          <p:spPr>
            <a:xfrm>
              <a:off x="4937760" y="5584874"/>
              <a:ext cx="350285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047C1F7-1E15-4051-9FC6-F37435766BA5}"/>
                </a:ext>
              </a:extLst>
            </p:cNvPr>
            <p:cNvSpPr txBox="1"/>
            <p:nvPr/>
          </p:nvSpPr>
          <p:spPr>
            <a:xfrm>
              <a:off x="8440615" y="5210298"/>
              <a:ext cx="3141784" cy="1354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/>
                <a:t>ATP-Synthesis </a:t>
              </a:r>
              <a:r>
                <a:rPr lang="as-IN" sz="3000" dirty="0"/>
                <a:t>ও </a:t>
              </a:r>
              <a:r>
                <a:rPr lang="en-US" sz="3000" dirty="0"/>
                <a:t>ETS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9C6DB4-546D-4C77-9335-AD42324DF6C3}"/>
              </a:ext>
            </a:extLst>
          </p:cNvPr>
          <p:cNvSpPr txBox="1"/>
          <p:nvPr/>
        </p:nvSpPr>
        <p:spPr>
          <a:xfrm>
            <a:off x="548640" y="1854592"/>
            <a:ext cx="7765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700" dirty="0"/>
              <a:t>মাইটোকন্ড্রিয়াল </a:t>
            </a:r>
            <a:r>
              <a:rPr lang="en-US" sz="2700" dirty="0"/>
              <a:t>DNA  </a:t>
            </a:r>
            <a:r>
              <a:rPr lang="as-IN" sz="2700" dirty="0"/>
              <a:t>একটি চক্রাকার দ্বিসুত্রক অণু। স্বকীয় বৈশিষ্ট্যের জন্যে একে মাইটোকন্ড্রিয়াল </a:t>
            </a:r>
            <a:r>
              <a:rPr lang="en-US" sz="2700" dirty="0"/>
              <a:t>DNA </a:t>
            </a:r>
            <a:r>
              <a:rPr lang="as-IN" sz="2700" dirty="0"/>
              <a:t>বলে।</a:t>
            </a:r>
            <a:endParaRPr 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BDF69F-B139-47E2-935D-1D53CF4A784D}"/>
              </a:ext>
            </a:extLst>
          </p:cNvPr>
          <p:cNvSpPr txBox="1"/>
          <p:nvPr/>
        </p:nvSpPr>
        <p:spPr>
          <a:xfrm>
            <a:off x="2191923" y="1040548"/>
            <a:ext cx="3389434" cy="553998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as-IN" sz="3000" dirty="0"/>
              <a:t>মাইটোকন্ড্রিয়াল </a:t>
            </a:r>
            <a:r>
              <a:rPr lang="en-US" sz="3000" dirty="0"/>
              <a:t>DNA: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041E96-62B3-43C6-A8B1-13BE42396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68" y="2520130"/>
            <a:ext cx="5296487" cy="34806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3BBBFFF-F5EA-4F3C-89B6-374FD4A3B58F}"/>
              </a:ext>
            </a:extLst>
          </p:cNvPr>
          <p:cNvGrpSpPr/>
          <p:nvPr/>
        </p:nvGrpSpPr>
        <p:grpSpPr>
          <a:xfrm>
            <a:off x="5159327" y="3810315"/>
            <a:ext cx="3713871" cy="923330"/>
            <a:chOff x="6879102" y="3937422"/>
            <a:chExt cx="4951828" cy="123110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24FCA493-9279-4478-8B94-518D348CE641}"/>
                </a:ext>
              </a:extLst>
            </p:cNvPr>
            <p:cNvCxnSpPr/>
            <p:nvPr/>
          </p:nvCxnSpPr>
          <p:spPr>
            <a:xfrm>
              <a:off x="6879102" y="4164037"/>
              <a:ext cx="20257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74C8F6A-EA78-4989-92DE-4AAE0E6F7383}"/>
                </a:ext>
              </a:extLst>
            </p:cNvPr>
            <p:cNvSpPr txBox="1"/>
            <p:nvPr/>
          </p:nvSpPr>
          <p:spPr>
            <a:xfrm>
              <a:off x="8918914" y="3937422"/>
              <a:ext cx="2912016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700" dirty="0"/>
                <a:t>মাইটোকন্ড্রিয়াল </a:t>
              </a:r>
              <a:r>
                <a:rPr lang="en-US" sz="2700" dirty="0"/>
                <a:t>DNA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6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2C3CEC-D1D8-4655-BE98-420723E234C9}"/>
              </a:ext>
            </a:extLst>
          </p:cNvPr>
          <p:cNvSpPr txBox="1"/>
          <p:nvPr/>
        </p:nvSpPr>
        <p:spPr>
          <a:xfrm>
            <a:off x="499403" y="2044506"/>
            <a:ext cx="8145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700" dirty="0"/>
              <a:t>মাইটোকন্ড্রিয়াতে এনজাইম সংশ্লেষের জন্যে 70</a:t>
            </a:r>
            <a:r>
              <a:rPr lang="en-US" sz="2700" dirty="0"/>
              <a:t>S </a:t>
            </a:r>
            <a:r>
              <a:rPr lang="as-IN" sz="2700" dirty="0"/>
              <a:t>রাইবোসোম পাওয়া যায়।</a:t>
            </a:r>
            <a:endParaRPr 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D49A25-66CA-4F01-87BC-6F9EBD8BBE57}"/>
              </a:ext>
            </a:extLst>
          </p:cNvPr>
          <p:cNvSpPr txBox="1"/>
          <p:nvPr/>
        </p:nvSpPr>
        <p:spPr>
          <a:xfrm>
            <a:off x="2835520" y="1051100"/>
            <a:ext cx="2524272" cy="71558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as-IN" sz="4050" dirty="0"/>
              <a:t>রাইবোসোমঃ</a:t>
            </a:r>
            <a:endParaRPr lang="en-US" sz="405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1F4AF1-BBAD-494A-A85D-1BC2C236DA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5466" flipH="1">
            <a:off x="129247" y="2503170"/>
            <a:ext cx="5623560" cy="375607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497B2EE-2C0B-464E-BBEB-702881711B9B}"/>
              </a:ext>
            </a:extLst>
          </p:cNvPr>
          <p:cNvGrpSpPr/>
          <p:nvPr/>
        </p:nvGrpSpPr>
        <p:grpSpPr>
          <a:xfrm>
            <a:off x="4790049" y="4381208"/>
            <a:ext cx="3276013" cy="507831"/>
            <a:chOff x="6386732" y="4698607"/>
            <a:chExt cx="4368017" cy="67710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564B6261-C205-4CE7-A84D-027697D048C3}"/>
                </a:ext>
              </a:extLst>
            </p:cNvPr>
            <p:cNvCxnSpPr/>
            <p:nvPr/>
          </p:nvCxnSpPr>
          <p:spPr>
            <a:xfrm>
              <a:off x="6386732" y="4936310"/>
              <a:ext cx="2096086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3FE3B67-2CE6-4B13-A4F5-513FA8B235C0}"/>
                </a:ext>
              </a:extLst>
            </p:cNvPr>
            <p:cNvSpPr txBox="1"/>
            <p:nvPr/>
          </p:nvSpPr>
          <p:spPr>
            <a:xfrm>
              <a:off x="8482819" y="4698607"/>
              <a:ext cx="227193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700" dirty="0"/>
                <a:t>রাইবোসোম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9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D90C31-CCD0-48DB-893D-ECC7F63295A4}"/>
              </a:ext>
            </a:extLst>
          </p:cNvPr>
          <p:cNvSpPr txBox="1"/>
          <p:nvPr/>
        </p:nvSpPr>
        <p:spPr>
          <a:xfrm>
            <a:off x="3048000" y="371361"/>
            <a:ext cx="32004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77B06B-45E8-4CCE-850A-401913AFF8A5}"/>
              </a:ext>
            </a:extLst>
          </p:cNvPr>
          <p:cNvSpPr txBox="1"/>
          <p:nvPr/>
        </p:nvSpPr>
        <p:spPr>
          <a:xfrm>
            <a:off x="473439" y="1648875"/>
            <a:ext cx="514912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 কে কেন পাওয়ার হাউজ বলা হয়?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3A9523-35D0-46B7-A226-37681CBE00D1}"/>
              </a:ext>
            </a:extLst>
          </p:cNvPr>
          <p:cNvSpPr txBox="1"/>
          <p:nvPr/>
        </p:nvSpPr>
        <p:spPr>
          <a:xfrm>
            <a:off x="121795" y="2555966"/>
            <a:ext cx="88591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সবাত শ্বসনের দ্বিতীয় পর্যায় ক্রেবস চক্র ও ইলেক্ট্রন ট্রান্সপোর্ট চেইনের বিক্রিয়া সমূহ মাইটোকন্ড্রিয়াতে সংঘটিত হয়। এর মাধ্যমে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অণু সংশ্লেষ করে যা সকল শক্তির উৎস বলে মাইটোকন্ড্রিয়াকে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Powerhouse of Cell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 কোষের শক্তিঘর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DD4065-4B0C-4BF3-BC7A-13B34EC2F2D8}"/>
              </a:ext>
            </a:extLst>
          </p:cNvPr>
          <p:cNvSpPr txBox="1"/>
          <p:nvPr/>
        </p:nvSpPr>
        <p:spPr>
          <a:xfrm>
            <a:off x="200493" y="4571381"/>
            <a:ext cx="448580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মাইটোকন্ড্রেয়া কে নামকরণ করেন?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771452-464C-465A-9BBE-DC5B0D612C95}"/>
              </a:ext>
            </a:extLst>
          </p:cNvPr>
          <p:cNvSpPr txBox="1"/>
          <p:nvPr/>
        </p:nvSpPr>
        <p:spPr>
          <a:xfrm>
            <a:off x="372567" y="5324912"/>
            <a:ext cx="4159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কার্ল বেন্ডা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89E272-EB7F-4C79-B84F-D220DA062342}"/>
              </a:ext>
            </a:extLst>
          </p:cNvPr>
          <p:cNvSpPr txBox="1"/>
          <p:nvPr/>
        </p:nvSpPr>
        <p:spPr>
          <a:xfrm>
            <a:off x="1884191" y="1019365"/>
            <a:ext cx="4573758" cy="7155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as-IN" sz="4050" dirty="0"/>
              <a:t>মাইটোকন্ড্রিয়ার কাজঃ</a:t>
            </a:r>
            <a:endParaRPr lang="en-US" sz="405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5D0D4E-05C3-484D-A3E9-FD3C4CFCE0D6}"/>
              </a:ext>
            </a:extLst>
          </p:cNvPr>
          <p:cNvSpPr txBox="1"/>
          <p:nvPr/>
        </p:nvSpPr>
        <p:spPr>
          <a:xfrm>
            <a:off x="685801" y="1884611"/>
            <a:ext cx="8377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 err="1"/>
              <a:t>i</a:t>
            </a:r>
            <a:r>
              <a:rPr lang="en-US" sz="2700" dirty="0"/>
              <a:t>.</a:t>
            </a:r>
            <a:r>
              <a:rPr lang="bn-IN" sz="2700" dirty="0"/>
              <a:t> </a:t>
            </a:r>
            <a:r>
              <a:rPr lang="as-IN" sz="2700" dirty="0"/>
              <a:t>কোষের সমস্ত কাজের জন্য শক্তি উৎপাদন ও নিয়ন্ত্রণ করা।</a:t>
            </a:r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FAE5BF-52C1-4FBF-AE7A-AE76EED1B0EF}"/>
              </a:ext>
            </a:extLst>
          </p:cNvPr>
          <p:cNvSpPr txBox="1"/>
          <p:nvPr/>
        </p:nvSpPr>
        <p:spPr>
          <a:xfrm>
            <a:off x="638320" y="2756077"/>
            <a:ext cx="8029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/>
              <a:t>ii.</a:t>
            </a:r>
            <a:r>
              <a:rPr lang="bn-IN" sz="2700" dirty="0"/>
              <a:t> </a:t>
            </a:r>
            <a:r>
              <a:rPr lang="as-IN" sz="2700" dirty="0"/>
              <a:t>শ্বসনের জন্যে প্রয়োজনীয় এনজাইম, কো-এনজাইম প্রভৃতি ধারন করা।</a:t>
            </a:r>
            <a:endParaRPr 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C43FE1-7C02-4C58-960E-DF26EC9618EC}"/>
              </a:ext>
            </a:extLst>
          </p:cNvPr>
          <p:cNvSpPr txBox="1"/>
          <p:nvPr/>
        </p:nvSpPr>
        <p:spPr>
          <a:xfrm>
            <a:off x="685800" y="3679549"/>
            <a:ext cx="7934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/>
              <a:t>iii.</a:t>
            </a:r>
            <a:r>
              <a:rPr lang="bn-IN" sz="2700" dirty="0"/>
              <a:t> </a:t>
            </a:r>
            <a:r>
              <a:rPr lang="as-IN" sz="2700" dirty="0"/>
              <a:t>শ্বসনের বিভিন্ন পর্যায় যেমন- ক্রেবস চক্র, ইলেকট্রন ট্রান্সপোর্ট, অক্সিডেটিভ ফসফোরাইলেশন সম্পন্ন করা।</a:t>
            </a:r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7D65A75-9C6E-4118-BDA7-1AE12D444C9E}"/>
              </a:ext>
            </a:extLst>
          </p:cNvPr>
          <p:cNvSpPr txBox="1"/>
          <p:nvPr/>
        </p:nvSpPr>
        <p:spPr>
          <a:xfrm>
            <a:off x="685800" y="4697143"/>
            <a:ext cx="564466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/>
              <a:t>iv.</a:t>
            </a:r>
            <a:r>
              <a:rPr lang="bn-IN" sz="2700" dirty="0"/>
              <a:t> </a:t>
            </a:r>
            <a:r>
              <a:rPr lang="as-IN" sz="2700" dirty="0"/>
              <a:t>নিজস্ব </a:t>
            </a:r>
            <a:r>
              <a:rPr lang="en-US" sz="2700" dirty="0"/>
              <a:t>DNA </a:t>
            </a:r>
            <a:r>
              <a:rPr lang="as-IN" sz="2700" dirty="0"/>
              <a:t>ও </a:t>
            </a:r>
            <a:r>
              <a:rPr lang="en-US" sz="2700" dirty="0"/>
              <a:t>RNA </a:t>
            </a:r>
            <a:r>
              <a:rPr lang="as-IN" sz="2700" dirty="0"/>
              <a:t>তৈরী করা।</a:t>
            </a:r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A3F0F9-9D30-4AFF-9FAA-6A96B9F73FB1}"/>
              </a:ext>
            </a:extLst>
          </p:cNvPr>
          <p:cNvSpPr txBox="1"/>
          <p:nvPr/>
        </p:nvSpPr>
        <p:spPr>
          <a:xfrm>
            <a:off x="685799" y="5311729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/>
              <a:t>v. </a:t>
            </a:r>
            <a:r>
              <a:rPr lang="bn-IN" sz="2700" dirty="0"/>
              <a:t> </a:t>
            </a:r>
            <a:r>
              <a:rPr lang="as-IN" sz="2700" dirty="0"/>
              <a:t>স্নেহ বিপাকে সাহায্য করা।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9877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4428C8-194D-46E9-8D0C-F349352F0170}"/>
              </a:ext>
            </a:extLst>
          </p:cNvPr>
          <p:cNvSpPr txBox="1"/>
          <p:nvPr/>
        </p:nvSpPr>
        <p:spPr>
          <a:xfrm>
            <a:off x="3057057" y="304800"/>
            <a:ext cx="2657943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600" dirty="0"/>
              <a:t> </a:t>
            </a: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0C4D16-75E7-474F-99A9-A85E166934E8}"/>
              </a:ext>
            </a:extLst>
          </p:cNvPr>
          <p:cNvSpPr txBox="1"/>
          <p:nvPr/>
        </p:nvSpPr>
        <p:spPr>
          <a:xfrm>
            <a:off x="192999" y="1610809"/>
            <a:ext cx="875800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1350" dirty="0"/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কোষের শক্তিঘর হল -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 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মাইটোকনড্রিয়া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Mitochondria) (c)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প্লাসটিড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20EC64-1CB5-45EB-A11E-5731B7710E37}"/>
              </a:ext>
            </a:extLst>
          </p:cNvPr>
          <p:cNvSpPr txBox="1"/>
          <p:nvPr/>
        </p:nvSpPr>
        <p:spPr>
          <a:xfrm>
            <a:off x="290746" y="2969247"/>
            <a:ext cx="321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B5E5B9-24F3-4041-8CC3-D5DE6686A133}"/>
              </a:ext>
            </a:extLst>
          </p:cNvPr>
          <p:cNvSpPr txBox="1"/>
          <p:nvPr/>
        </p:nvSpPr>
        <p:spPr>
          <a:xfrm>
            <a:off x="278724" y="3723227"/>
            <a:ext cx="8621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শ্বসন প্রক্রিয়াটি ঘটে-</a:t>
            </a:r>
          </a:p>
          <a:p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কোষের বাইরে     (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কোষের ভিতরে      (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শ্বাসঅঙ্গে     (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DEDC4A-87E3-4002-BBCE-E36E55BA3C71}"/>
              </a:ext>
            </a:extLst>
          </p:cNvPr>
          <p:cNvSpPr txBox="1"/>
          <p:nvPr/>
        </p:nvSpPr>
        <p:spPr>
          <a:xfrm>
            <a:off x="212049" y="4618112"/>
            <a:ext cx="224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কোষের ভিতরে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CEBD3C-7AD2-4A1C-A194-D164DB0E0476}"/>
              </a:ext>
            </a:extLst>
          </p:cNvPr>
          <p:cNvSpPr txBox="1"/>
          <p:nvPr/>
        </p:nvSpPr>
        <p:spPr>
          <a:xfrm>
            <a:off x="114300" y="4984714"/>
            <a:ext cx="6451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কোষের পাওয়ার হাউজ নামে পরিচিত?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গ)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0D9087E-98F6-4A98-A965-728DC63E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9" y="5756092"/>
            <a:ext cx="2373074" cy="6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E12FBB-5E3E-4E19-A9D3-33BD4955AF1E}"/>
              </a:ext>
            </a:extLst>
          </p:cNvPr>
          <p:cNvSpPr txBox="1"/>
          <p:nvPr/>
        </p:nvSpPr>
        <p:spPr>
          <a:xfrm>
            <a:off x="3123029" y="1014297"/>
            <a:ext cx="2226212" cy="7155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D5182B-F0CF-499A-957A-E422C54B22C5}"/>
              </a:ext>
            </a:extLst>
          </p:cNvPr>
          <p:cNvSpPr txBox="1"/>
          <p:nvPr/>
        </p:nvSpPr>
        <p:spPr>
          <a:xfrm>
            <a:off x="1424354" y="4655527"/>
            <a:ext cx="6995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শনাক্তকরণ সহ মাইটোকন্ড্রিয়ার গাঠনিক চিত্র এঁকে আনবে 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49F7D0-82C1-4B47-9E97-B22BC3328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57866" y="1792416"/>
            <a:ext cx="4366358" cy="25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037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9D3104-C2A6-4907-B1F9-BD3632D23B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" y="1714501"/>
            <a:ext cx="9144001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D67A38-739C-4AA6-99C6-1E27FC954BC3}"/>
              </a:ext>
            </a:extLst>
          </p:cNvPr>
          <p:cNvSpPr txBox="1"/>
          <p:nvPr/>
        </p:nvSpPr>
        <p:spPr>
          <a:xfrm>
            <a:off x="2514600" y="122620"/>
            <a:ext cx="5334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72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7432D708-9C7C-45E9-8352-FFC9D928B440}"/>
              </a:ext>
            </a:extLst>
          </p:cNvPr>
          <p:cNvGrpSpPr/>
          <p:nvPr/>
        </p:nvGrpSpPr>
        <p:grpSpPr>
          <a:xfrm>
            <a:off x="0" y="882947"/>
            <a:ext cx="9144000" cy="5143500"/>
            <a:chOff x="0" y="0"/>
            <a:chExt cx="12192000" cy="6858000"/>
          </a:xfrm>
          <a:solidFill>
            <a:srgbClr val="92D050"/>
          </a:solidFill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4B06D2D-A4C7-4107-A614-E15DF0089FBB}"/>
                </a:ext>
              </a:extLst>
            </p:cNvPr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CBBBEC8-0791-4855-8817-D9892F5CE086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D373DFA-2816-48B9-B979-E232D3AAD4FD}"/>
                </a:ext>
              </a:extLst>
            </p:cNvPr>
            <p:cNvGrpSpPr/>
            <p:nvPr/>
          </p:nvGrpSpPr>
          <p:grpSpPr>
            <a:xfrm>
              <a:off x="5741963" y="140676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8E94F40-47C7-469E-BB99-4AFB074CD6FB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31C4AFC0-D233-4080-96E6-45B245804E7A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FF274E8D-AEC2-48BF-A704-850C24BEAECC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F15690E-3EB1-42C8-878E-9454F363D71E}"/>
                </a:ext>
              </a:extLst>
            </p:cNvPr>
            <p:cNvGrpSpPr/>
            <p:nvPr/>
          </p:nvGrpSpPr>
          <p:grpSpPr>
            <a:xfrm>
              <a:off x="5738447" y="518735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ED4355FB-85D1-4AEC-A333-8CE6B8B44308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FC9FD694-4F9A-4B8C-93CA-E02B6AE067C3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8ADD093B-031C-4015-A028-A468EC1F4FA5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3B83E12E-A936-4E7A-832E-020A8031F43C}"/>
                </a:ext>
              </a:extLst>
            </p:cNvPr>
            <p:cNvGrpSpPr/>
            <p:nvPr/>
          </p:nvGrpSpPr>
          <p:grpSpPr>
            <a:xfrm>
              <a:off x="5734930" y="907365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6D8FD7DE-A987-475C-B887-3E501953B6D4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A57C9EFB-F040-44B1-BFB9-C48568293CE4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5E9D8243-0DE6-40CE-9244-474B60C4AA03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E84797E-2422-4A24-A76D-1540D6FD8910}"/>
                </a:ext>
              </a:extLst>
            </p:cNvPr>
            <p:cNvGrpSpPr/>
            <p:nvPr/>
          </p:nvGrpSpPr>
          <p:grpSpPr>
            <a:xfrm>
              <a:off x="5719102" y="1256419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277835BF-B87C-4799-821D-91FC0E652F63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8C060F8A-4F20-434F-BB02-333D4904C757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8FCFD70D-F897-4353-ADCB-9DC5E7FCC744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CAA9428-E63B-4244-8E34-7658F57AC399}"/>
                </a:ext>
              </a:extLst>
            </p:cNvPr>
            <p:cNvGrpSpPr/>
            <p:nvPr/>
          </p:nvGrpSpPr>
          <p:grpSpPr>
            <a:xfrm>
              <a:off x="5742550" y="1621021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7452341D-AE33-4C75-BB72-92980B6EC920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4F6579F6-D775-40EA-AC64-14A11A0D6E48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EC9EAC1C-0FD0-4593-B0E1-7BEA37227EA9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85B934F5-C66E-4748-865D-FAEAEEEBDFC8}"/>
                </a:ext>
              </a:extLst>
            </p:cNvPr>
            <p:cNvGrpSpPr/>
            <p:nvPr/>
          </p:nvGrpSpPr>
          <p:grpSpPr>
            <a:xfrm>
              <a:off x="5712656" y="1982377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35ACD957-593C-4B8E-AAA0-BEF46C07DF92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2016BA6B-E798-45DA-B955-0A4C09078E78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id="{2945C927-419A-4534-B781-11C699919422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13D9CAEE-D356-41A9-AF81-1B7AE2849708}"/>
                </a:ext>
              </a:extLst>
            </p:cNvPr>
            <p:cNvGrpSpPr/>
            <p:nvPr/>
          </p:nvGrpSpPr>
          <p:grpSpPr>
            <a:xfrm>
              <a:off x="5711483" y="2361013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F97CCFC2-977B-44F5-BE14-03054619A0BB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039EBCF1-BF21-4806-B3D2-305D0691B842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="" xmlns:a16="http://schemas.microsoft.com/office/drawing/2014/main" id="{02EDA65A-3CC8-4473-99B9-377930F9F517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05737A91-3F12-45E1-A314-F6E6B4031EC0}"/>
                </a:ext>
              </a:extLst>
            </p:cNvPr>
            <p:cNvGrpSpPr/>
            <p:nvPr/>
          </p:nvGrpSpPr>
          <p:grpSpPr>
            <a:xfrm>
              <a:off x="5707967" y="2723841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266B333D-CEBB-4DD5-952C-4BEACF574C1D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F7D6DEB0-ADCA-4895-B940-F4632085CE63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4E78172F-92AF-4F52-A05B-2EE35A204552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F3236C88-A862-4100-8FB3-ECEE76C60064}"/>
                </a:ext>
              </a:extLst>
            </p:cNvPr>
            <p:cNvGrpSpPr/>
            <p:nvPr/>
          </p:nvGrpSpPr>
          <p:grpSpPr>
            <a:xfrm>
              <a:off x="5719102" y="3115979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6AF2787D-64D9-4AA6-A3F4-906295C0004A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88A2F0E2-88BF-4E54-996D-C02534B0F0FA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="" xmlns:a16="http://schemas.microsoft.com/office/drawing/2014/main" id="{426D8B5E-3C38-45A9-A53B-A70171035E47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3D65BCCD-66DE-45C7-B217-6AF1AACF7269}"/>
                </a:ext>
              </a:extLst>
            </p:cNvPr>
            <p:cNvGrpSpPr/>
            <p:nvPr/>
          </p:nvGrpSpPr>
          <p:grpSpPr>
            <a:xfrm>
              <a:off x="5702691" y="3479969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FE878AFF-9578-4E77-99E4-0A82A32B35C2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19CE8C0D-F4AF-474D-AD5F-4C87ABE80712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2176CA6F-7B44-4C7A-9A60-EC07F3522D49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51F29317-0684-43D6-B053-AB70DEFA792B}"/>
                </a:ext>
              </a:extLst>
            </p:cNvPr>
            <p:cNvGrpSpPr/>
            <p:nvPr/>
          </p:nvGrpSpPr>
          <p:grpSpPr>
            <a:xfrm>
              <a:off x="5716173" y="3842809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8B79F7A3-58F5-46C9-AAEC-042C2A010F4A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932BC1BC-CA05-43AC-837F-74629F042C6B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="" xmlns:a16="http://schemas.microsoft.com/office/drawing/2014/main" id="{90E0C10C-55AB-486B-B599-67807BCEC391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457FD4BB-78FA-41FC-8C88-3C09A0FE8D21}"/>
                </a:ext>
              </a:extLst>
            </p:cNvPr>
            <p:cNvGrpSpPr/>
            <p:nvPr/>
          </p:nvGrpSpPr>
          <p:grpSpPr>
            <a:xfrm>
              <a:off x="5724379" y="4235533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11BE6643-EAFD-47D8-8670-D13AEF8FAAC1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E4C570F7-5F94-44E9-8ACC-5133834F9E47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="" xmlns:a16="http://schemas.microsoft.com/office/drawing/2014/main" id="{D3E518A9-365C-4369-B6ED-884DCD765CD7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4E0DC134-EB60-4C92-8A34-EDF3112EFE6B}"/>
                </a:ext>
              </a:extLst>
            </p:cNvPr>
            <p:cNvGrpSpPr/>
            <p:nvPr/>
          </p:nvGrpSpPr>
          <p:grpSpPr>
            <a:xfrm>
              <a:off x="5739619" y="4652880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07090C83-DCF7-4DD9-AA0F-625ACD79EDB3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91A0EB68-3247-4ED9-8445-28BA83DD7CE1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="" xmlns:a16="http://schemas.microsoft.com/office/drawing/2014/main" id="{F6AD89CB-DC9E-466E-BC34-A8C2E16F5142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6F46DE4E-3790-4783-AD05-883A72106D43}"/>
                </a:ext>
              </a:extLst>
            </p:cNvPr>
            <p:cNvGrpSpPr/>
            <p:nvPr/>
          </p:nvGrpSpPr>
          <p:grpSpPr>
            <a:xfrm>
              <a:off x="5706797" y="4989334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FB8C141E-F448-429A-8284-19804213F9B8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7978AC15-FC11-451B-845D-96CF6705DCF6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="" xmlns:a16="http://schemas.microsoft.com/office/drawing/2014/main" id="{914DB795-07C3-4141-B7FB-3D0F2AA16D24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215A9124-986F-4C3D-8D3D-51F39CB018BD}"/>
                </a:ext>
              </a:extLst>
            </p:cNvPr>
            <p:cNvGrpSpPr/>
            <p:nvPr/>
          </p:nvGrpSpPr>
          <p:grpSpPr>
            <a:xfrm>
              <a:off x="5693900" y="5393782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D9066A1C-833E-4565-BA3F-B29ECB809851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157EA3E9-389C-4D40-88D6-4FEA92778A06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="" xmlns:a16="http://schemas.microsoft.com/office/drawing/2014/main" id="{B83AD584-2C6D-4203-9D97-15486BC80C86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B7EC9B5C-948C-45F4-BFCD-4291E19DDB11}"/>
                </a:ext>
              </a:extLst>
            </p:cNvPr>
            <p:cNvGrpSpPr/>
            <p:nvPr/>
          </p:nvGrpSpPr>
          <p:grpSpPr>
            <a:xfrm>
              <a:off x="5689210" y="5772440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48940B32-E8A6-4CB6-BE53-B38FDFFDFA1F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="" xmlns:a16="http://schemas.microsoft.com/office/drawing/2014/main" id="{F571B4EF-2D00-42FB-BD62-BB9C9F7860E6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="" xmlns:a16="http://schemas.microsoft.com/office/drawing/2014/main" id="{3709ADBB-E83B-4B1D-AB86-3C5A52D6A3C6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FFE1103E-C3DD-41CB-8D2D-F5847B7F4A51}"/>
                </a:ext>
              </a:extLst>
            </p:cNvPr>
            <p:cNvGrpSpPr/>
            <p:nvPr/>
          </p:nvGrpSpPr>
          <p:grpSpPr>
            <a:xfrm>
              <a:off x="5698590" y="6163991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4D582A47-BFD5-4CAC-9F63-A14EF4C4C3B7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="" xmlns:a16="http://schemas.microsoft.com/office/drawing/2014/main" id="{07AB7A25-14AA-498B-8349-5CFE855ABB57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="" xmlns:a16="http://schemas.microsoft.com/office/drawing/2014/main" id="{E882EDFC-9DB9-49C3-9354-12609BF95533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4DA4033A-9EAA-4C80-BEDE-92FCDBBD0DB5}"/>
                </a:ext>
              </a:extLst>
            </p:cNvPr>
            <p:cNvGrpSpPr/>
            <p:nvPr/>
          </p:nvGrpSpPr>
          <p:grpSpPr>
            <a:xfrm>
              <a:off x="5698590" y="6513342"/>
              <a:ext cx="743242" cy="267287"/>
              <a:chOff x="5741963" y="140676"/>
              <a:chExt cx="743242" cy="267287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8E073EE7-D97B-49BD-8AF9-5CBD62DB0F83}"/>
                  </a:ext>
                </a:extLst>
              </p:cNvPr>
              <p:cNvSpPr/>
              <p:nvPr/>
            </p:nvSpPr>
            <p:spPr>
              <a:xfrm>
                <a:off x="5741963" y="140676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A3D80BF7-9F9F-421C-A787-C462A2708CD7}"/>
                  </a:ext>
                </a:extLst>
              </p:cNvPr>
              <p:cNvSpPr/>
              <p:nvPr/>
            </p:nvSpPr>
            <p:spPr>
              <a:xfrm>
                <a:off x="6203851" y="154744"/>
                <a:ext cx="281354" cy="2532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="" xmlns:a16="http://schemas.microsoft.com/office/drawing/2014/main" id="{C54B823B-9638-41A1-84D5-DDC38C72531C}"/>
                  </a:ext>
                </a:extLst>
              </p:cNvPr>
              <p:cNvSpPr/>
              <p:nvPr/>
            </p:nvSpPr>
            <p:spPr>
              <a:xfrm>
                <a:off x="5882640" y="211014"/>
                <a:ext cx="478302" cy="11254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7419BE-F93D-4200-96B9-EC6FCB5FB4F5}"/>
              </a:ext>
            </a:extLst>
          </p:cNvPr>
          <p:cNvSpPr txBox="1"/>
          <p:nvPr/>
        </p:nvSpPr>
        <p:spPr>
          <a:xfrm>
            <a:off x="643597" y="881534"/>
            <a:ext cx="3028071" cy="7848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23F626-1C6F-44C9-A907-87340DA380A2}"/>
              </a:ext>
            </a:extLst>
          </p:cNvPr>
          <p:cNvSpPr txBox="1"/>
          <p:nvPr/>
        </p:nvSpPr>
        <p:spPr>
          <a:xfrm>
            <a:off x="418294" y="3435582"/>
            <a:ext cx="3330088" cy="2308324"/>
          </a:xfrm>
          <a:prstGeom prst="rect">
            <a:avLst/>
          </a:prstGeom>
          <a:solidFill>
            <a:schemeClr val="accent3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ড.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প্রভাষক(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aktaru</a:t>
            </a:r>
            <a:r>
              <a:rPr lang="en-US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l</a:t>
            </a:r>
            <a:r>
              <a:rPr lang="en-US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C23A0A-D75B-4D2D-986C-A29569649987}"/>
              </a:ext>
            </a:extLst>
          </p:cNvPr>
          <p:cNvSpPr txBox="1"/>
          <p:nvPr/>
        </p:nvSpPr>
        <p:spPr>
          <a:xfrm>
            <a:off x="5341106" y="1015510"/>
            <a:ext cx="2624725" cy="7848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7BEA462-E211-4E07-8F00-D0388095FEAD}"/>
              </a:ext>
            </a:extLst>
          </p:cNvPr>
          <p:cNvSpPr txBox="1"/>
          <p:nvPr/>
        </p:nvSpPr>
        <p:spPr>
          <a:xfrm>
            <a:off x="5061584" y="3188704"/>
            <a:ext cx="3931701" cy="2400657"/>
          </a:xfrm>
          <a:prstGeom prst="rect">
            <a:avLst/>
          </a:prstGeom>
          <a:solidFill>
            <a:schemeClr val="accent3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 জীববিজ্ঞান ১ম পত্র</a:t>
            </a: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কোষীয় অঙ্গানু</a:t>
            </a:r>
          </a:p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0" y="1634116"/>
            <a:ext cx="1852626" cy="17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C221193-2BDE-4848-BD16-624B6014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27" y="2305806"/>
            <a:ext cx="4062267" cy="263965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82A50F8-7B17-4E8F-BBA0-C74ADDB39AF8}"/>
              </a:ext>
            </a:extLst>
          </p:cNvPr>
          <p:cNvSpPr txBox="1"/>
          <p:nvPr/>
        </p:nvSpPr>
        <p:spPr>
          <a:xfrm>
            <a:off x="1077981" y="2305806"/>
            <a:ext cx="22666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4C3351A6-A7BA-4AED-89A3-017317028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742"/>
            <a:ext cx="4096778" cy="3017222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A54D6B4B-51B3-417E-871B-ED92EC41CDB5}"/>
              </a:ext>
            </a:extLst>
          </p:cNvPr>
          <p:cNvSpPr txBox="1"/>
          <p:nvPr/>
        </p:nvSpPr>
        <p:spPr>
          <a:xfrm>
            <a:off x="134418" y="5026631"/>
            <a:ext cx="373015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59C1091-8E87-4305-A2BD-32025E8B56C1}"/>
              </a:ext>
            </a:extLst>
          </p:cNvPr>
          <p:cNvSpPr txBox="1"/>
          <p:nvPr/>
        </p:nvSpPr>
        <p:spPr>
          <a:xfrm>
            <a:off x="4943254" y="5062654"/>
            <a:ext cx="487093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D2F17668-21D7-4025-9E51-F8299105F8E1}"/>
              </a:ext>
            </a:extLst>
          </p:cNvPr>
          <p:cNvSpPr txBox="1"/>
          <p:nvPr/>
        </p:nvSpPr>
        <p:spPr>
          <a:xfrm>
            <a:off x="134418" y="930406"/>
            <a:ext cx="3776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কোন গ্রুপ বেশী দৌড়াতে পারবে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7DE1E868-55CD-4631-AFD7-28049C12C7D9}"/>
              </a:ext>
            </a:extLst>
          </p:cNvPr>
          <p:cNvSpPr txBox="1"/>
          <p:nvPr/>
        </p:nvSpPr>
        <p:spPr>
          <a:xfrm>
            <a:off x="4943254" y="882328"/>
            <a:ext cx="1661528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কারণ কী...।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703ACA5-31CB-4D4F-BEDE-22EB5551EABE}"/>
              </a:ext>
            </a:extLst>
          </p:cNvPr>
          <p:cNvSpPr txBox="1"/>
          <p:nvPr/>
        </p:nvSpPr>
        <p:spPr>
          <a:xfrm>
            <a:off x="5430347" y="1533608"/>
            <a:ext cx="3713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২ নং গ্রুপের ব্যক্তিগুলো অধিক শক্তিশালী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673427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শিক্ষার্থীবৃন্দ তোমরা কী বলতে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কোন অঙ্গানুটি সর্বদা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করে...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624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0F27EA-FD9F-409D-A60F-DE273A06EBB8}"/>
              </a:ext>
            </a:extLst>
          </p:cNvPr>
          <p:cNvSpPr txBox="1"/>
          <p:nvPr/>
        </p:nvSpPr>
        <p:spPr>
          <a:xfrm>
            <a:off x="2438400" y="1066800"/>
            <a:ext cx="4876800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endParaRPr lang="en-US" sz="60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44403F-D860-4B79-863F-5EEB2B8CD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2895600"/>
            <a:ext cx="65973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0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FAACCA-DC02-4E7F-B147-403B163E075E}"/>
              </a:ext>
            </a:extLst>
          </p:cNvPr>
          <p:cNvSpPr txBox="1"/>
          <p:nvPr/>
        </p:nvSpPr>
        <p:spPr>
          <a:xfrm>
            <a:off x="1930791" y="1598574"/>
            <a:ext cx="4779498" cy="7848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CB4983-5966-4613-86F8-1BBBFF192361}"/>
              </a:ext>
            </a:extLst>
          </p:cNvPr>
          <p:cNvSpPr txBox="1"/>
          <p:nvPr/>
        </p:nvSpPr>
        <p:spPr>
          <a:xfrm>
            <a:off x="1219467" y="2710082"/>
            <a:ext cx="581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মাইটোকন্ড্রিয়া কী তা বলতে পারবে?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64894D-E436-4585-8444-A24A3F080C18}"/>
              </a:ext>
            </a:extLst>
          </p:cNvPr>
          <p:cNvSpPr txBox="1"/>
          <p:nvPr/>
        </p:nvSpPr>
        <p:spPr>
          <a:xfrm>
            <a:off x="1171136" y="3429001"/>
            <a:ext cx="6298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২।মাইটোকন্ড্রিয়া গঠন ব্যাখ্যা করতে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238694-0621-4ED6-BC88-229B52BCE35D}"/>
              </a:ext>
            </a:extLst>
          </p:cNvPr>
          <p:cNvSpPr txBox="1"/>
          <p:nvPr/>
        </p:nvSpPr>
        <p:spPr>
          <a:xfrm>
            <a:off x="1171136" y="4629330"/>
            <a:ext cx="662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৩।মাইটোকন্ড্রিয়ার কাজ কী তা বলতে পারবে?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1985" y="259401"/>
            <a:ext cx="25571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29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17E1E-776C-46EB-AB7E-70E707379B70}"/>
              </a:ext>
            </a:extLst>
          </p:cNvPr>
          <p:cNvSpPr txBox="1"/>
          <p:nvPr/>
        </p:nvSpPr>
        <p:spPr>
          <a:xfrm>
            <a:off x="202663" y="1529380"/>
            <a:ext cx="88393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কোষের সাইটোপ্লাজম এর মাঝে বিক্ষিপ্তভাবে অবস্থিত ধুসর বর্ণের, কোষের সকল জৈবিক কার্যাবলী সম্পাদনের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জন্যে প্রয়োজনীয় শক্তি উৎপাদনকারী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বিশেষ ধরনের অঙ্গাণুগুলোকেই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বলা হয়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মাইটোকন্ড্রিয়া।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মাইটোকন্ড্রিয়া সাধারনত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দন্ডাকার,গোলাকার বা সুত্রাকার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হতে পারে।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1FFCC9-7B8C-451F-9681-5506B10A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2" b="96451" l="5109" r="91894"/>
                    </a14:imgEffect>
                  </a14:imgLayer>
                </a14:imgProps>
              </a:ext>
            </a:extLst>
          </a:blip>
          <a:srcRect l="10395" t="5170" r="11221" b="3402"/>
          <a:stretch/>
        </p:blipFill>
        <p:spPr>
          <a:xfrm>
            <a:off x="3861582" y="2017107"/>
            <a:ext cx="5409028" cy="39014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6A7CD63-6749-4F98-AED6-AB1CCF9E2AAD}"/>
              </a:ext>
            </a:extLst>
          </p:cNvPr>
          <p:cNvSpPr txBox="1"/>
          <p:nvPr/>
        </p:nvSpPr>
        <p:spPr>
          <a:xfrm>
            <a:off x="2198954" y="619082"/>
            <a:ext cx="496384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সংজ্ঞা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4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A6C6B7-3968-4642-93DB-0D4075FF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1" y="2192979"/>
            <a:ext cx="8385765" cy="644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4D8978-4E2E-4747-84E5-A3835AAD4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6" y="2873857"/>
            <a:ext cx="9144000" cy="795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CF8D7C-462F-4D99-B327-DFA2A16BA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81" y="3907951"/>
            <a:ext cx="7581033" cy="722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8A9F9D-1C92-492B-9710-1DA1FDFB8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81" y="4666559"/>
            <a:ext cx="8445216" cy="1069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72BC42-9C4F-4573-9575-1B72DCBFC1D0}"/>
              </a:ext>
            </a:extLst>
          </p:cNvPr>
          <p:cNvSpPr txBox="1"/>
          <p:nvPr/>
        </p:nvSpPr>
        <p:spPr>
          <a:xfrm>
            <a:off x="2236762" y="1100040"/>
            <a:ext cx="393543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16532C-7A0B-431D-B988-DCF6B5259A3A}"/>
              </a:ext>
            </a:extLst>
          </p:cNvPr>
          <p:cNvSpPr txBox="1"/>
          <p:nvPr/>
        </p:nvSpPr>
        <p:spPr>
          <a:xfrm>
            <a:off x="803020" y="420268"/>
            <a:ext cx="5492994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</a:t>
            </a:r>
            <a:r>
              <a:rPr lang="en-US" sz="4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ভৌত </a:t>
            </a:r>
            <a:r>
              <a:rPr lang="as-IN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135C0C2-8106-4E88-A09F-4E6642D487FC}"/>
              </a:ext>
            </a:extLst>
          </p:cNvPr>
          <p:cNvSpPr txBox="1"/>
          <p:nvPr/>
        </p:nvSpPr>
        <p:spPr>
          <a:xfrm>
            <a:off x="491930" y="2659378"/>
            <a:ext cx="18490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000" dirty="0"/>
              <a:t>১।</a:t>
            </a:r>
            <a:r>
              <a:rPr lang="as-IN" sz="3000" dirty="0"/>
              <a:t>আবরণীঃ</a:t>
            </a:r>
            <a:endParaRPr lang="en-US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739459-E270-4508-B94E-DF8A335FAD63}"/>
              </a:ext>
            </a:extLst>
          </p:cNvPr>
          <p:cNvSpPr txBox="1"/>
          <p:nvPr/>
        </p:nvSpPr>
        <p:spPr>
          <a:xfrm>
            <a:off x="491929" y="3167804"/>
            <a:ext cx="16608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000" dirty="0"/>
              <a:t>২।</a:t>
            </a:r>
            <a:r>
              <a:rPr lang="as-IN" sz="3000" dirty="0"/>
              <a:t>প্রকোষ্ঠঃ</a:t>
            </a:r>
            <a:r>
              <a:rPr lang="bn-IN" sz="3000" dirty="0"/>
              <a:t> </a:t>
            </a:r>
            <a:endParaRPr lang="en-US" sz="30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931F280-7321-4E0D-AD31-9E52A213FE05}"/>
              </a:ext>
            </a:extLst>
          </p:cNvPr>
          <p:cNvSpPr txBox="1"/>
          <p:nvPr/>
        </p:nvSpPr>
        <p:spPr>
          <a:xfrm>
            <a:off x="491930" y="4692911"/>
            <a:ext cx="36954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000" dirty="0"/>
              <a:t>৫।</a:t>
            </a:r>
            <a:r>
              <a:rPr lang="as-IN" sz="3000" dirty="0"/>
              <a:t>মাইটোকন্ড্রিয়াল </a:t>
            </a:r>
            <a:r>
              <a:rPr lang="en-US" sz="3000" dirty="0"/>
              <a:t>DNA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D64A113-36F8-4037-AD81-7F13B7B78BCA}"/>
              </a:ext>
            </a:extLst>
          </p:cNvPr>
          <p:cNvSpPr txBox="1"/>
          <p:nvPr/>
        </p:nvSpPr>
        <p:spPr>
          <a:xfrm>
            <a:off x="491930" y="5223231"/>
            <a:ext cx="23238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000" dirty="0"/>
              <a:t>৬।</a:t>
            </a:r>
            <a:r>
              <a:rPr lang="as-IN" sz="3000" dirty="0" smtClean="0"/>
              <a:t>রাইবোসমঃ</a:t>
            </a:r>
            <a:endParaRPr lang="en-US" sz="3000" dirty="0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56B0045D-6A06-4913-971F-99719B954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35849">
            <a:off x="4398696" y="2471517"/>
            <a:ext cx="4476797" cy="43049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0D63899-9CBF-41DA-A894-C2373B9D2014}"/>
              </a:ext>
            </a:extLst>
          </p:cNvPr>
          <p:cNvSpPr txBox="1"/>
          <p:nvPr/>
        </p:nvSpPr>
        <p:spPr>
          <a:xfrm>
            <a:off x="125512" y="1640892"/>
            <a:ext cx="8866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অনুবীক্ষন যন্ত্রে পর্যবেক্ষণ করলে দেখা যায়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যে, একটি আদর্শ মাইটোকন্ড্রিয়া নিম্নলিখিত অংশগুলোর সমন্বয়ে গঠিত। যথাঃ-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74FE7E4-ABB1-4F5E-AB0D-52F71EEA14C6}"/>
              </a:ext>
            </a:extLst>
          </p:cNvPr>
          <p:cNvSpPr txBox="1"/>
          <p:nvPr/>
        </p:nvSpPr>
        <p:spPr>
          <a:xfrm>
            <a:off x="491929" y="3653571"/>
            <a:ext cx="36123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000" dirty="0"/>
              <a:t>৩।</a:t>
            </a:r>
            <a:r>
              <a:rPr lang="as-IN" sz="3000" dirty="0"/>
              <a:t>ম্যাট্রিক্স বা মাতৃকাঃ</a:t>
            </a:r>
            <a:endParaRPr lang="en-US" sz="30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0011989-397F-4B87-85CF-99190F24424B}"/>
              </a:ext>
            </a:extLst>
          </p:cNvPr>
          <p:cNvSpPr txBox="1"/>
          <p:nvPr/>
        </p:nvSpPr>
        <p:spPr>
          <a:xfrm>
            <a:off x="491929" y="4147859"/>
            <a:ext cx="39908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000" dirty="0"/>
              <a:t>৪।</a:t>
            </a:r>
            <a:r>
              <a:rPr lang="en-US" sz="3000" dirty="0"/>
              <a:t>ATP-Synthesis </a:t>
            </a:r>
            <a:r>
              <a:rPr lang="as-IN" sz="3000" dirty="0"/>
              <a:t>ও </a:t>
            </a:r>
            <a:r>
              <a:rPr lang="en-US" sz="3000" dirty="0"/>
              <a:t>ETS:</a:t>
            </a:r>
          </a:p>
        </p:txBody>
      </p:sp>
    </p:spTree>
    <p:extLst>
      <p:ext uri="{BB962C8B-B14F-4D97-AF65-F5344CB8AC3E}">
        <p14:creationId xmlns:p14="http://schemas.microsoft.com/office/powerpoint/2010/main" val="265736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1" grpId="0"/>
      <p:bldP spid="27" grpId="0"/>
      <p:bldP spid="29" grpId="0"/>
      <p:bldP spid="17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DA370B-C0D4-4DA1-B89D-912CCB774F57}"/>
              </a:ext>
            </a:extLst>
          </p:cNvPr>
          <p:cNvSpPr txBox="1"/>
          <p:nvPr/>
        </p:nvSpPr>
        <p:spPr>
          <a:xfrm>
            <a:off x="334107" y="1602925"/>
            <a:ext cx="88098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/>
              <a:t>প্রতিটি মাইটোকন্ড্রয়নের দেহ লিপোপ্রোটিন নির্মিত দুই স্তর বিশিষ্ট ঝিল্লী দিয়ে ঘেরা থাকে। এদের বাইরের স্তরটি মসৃণ কিন্তু ভিতরের স্তরটি কেন্দ্রের দিকে অনেক ভাজ হয়ে থাকে। ভেতরের মেমব্রেনের এ ভাঁজগুলোকে বলা হয় ক্রিষ্টি।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E93120-8E76-480E-A48C-16D6C50BEA04}"/>
              </a:ext>
            </a:extLst>
          </p:cNvPr>
          <p:cNvSpPr txBox="1"/>
          <p:nvPr/>
        </p:nvSpPr>
        <p:spPr>
          <a:xfrm>
            <a:off x="2209800" y="442756"/>
            <a:ext cx="3138561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s-IN" sz="4400" dirty="0" smtClean="0"/>
              <a:t>আবরণী</a:t>
            </a:r>
            <a:r>
              <a:rPr lang="as-IN" sz="1350" dirty="0" smtClean="0"/>
              <a:t> </a:t>
            </a:r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024504E-A504-42FF-96C4-66E24F9806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07" y="3247175"/>
            <a:ext cx="5413187" cy="32298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CECBD92-A5FE-4FF4-B775-8AEF6C7100E6}"/>
              </a:ext>
            </a:extLst>
          </p:cNvPr>
          <p:cNvGrpSpPr/>
          <p:nvPr/>
        </p:nvGrpSpPr>
        <p:grpSpPr>
          <a:xfrm>
            <a:off x="4853354" y="4902369"/>
            <a:ext cx="3917212" cy="507831"/>
            <a:chOff x="6471138" y="4634002"/>
            <a:chExt cx="5222949" cy="67710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578C9B7C-F57A-4A67-9B24-6C94FFCDD592}"/>
                </a:ext>
              </a:extLst>
            </p:cNvPr>
            <p:cNvCxnSpPr/>
            <p:nvPr/>
          </p:nvCxnSpPr>
          <p:spPr>
            <a:xfrm>
              <a:off x="6471138" y="4825218"/>
              <a:ext cx="279947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6BD112F-D564-4FB6-8AE3-201252CE940D}"/>
                </a:ext>
              </a:extLst>
            </p:cNvPr>
            <p:cNvSpPr txBox="1"/>
            <p:nvPr/>
          </p:nvSpPr>
          <p:spPr>
            <a:xfrm>
              <a:off x="9330714" y="4634002"/>
              <a:ext cx="23633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dirty="0"/>
                <a:t>বাইরের স্তর </a:t>
              </a:r>
              <a:endParaRPr lang="en-US" sz="27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7E51241-50AA-41A3-A9C6-439FE1BA2FF0}"/>
              </a:ext>
            </a:extLst>
          </p:cNvPr>
          <p:cNvGrpSpPr/>
          <p:nvPr/>
        </p:nvGrpSpPr>
        <p:grpSpPr>
          <a:xfrm>
            <a:off x="4853354" y="3480137"/>
            <a:ext cx="4062046" cy="1015663"/>
            <a:chOff x="6471138" y="2878948"/>
            <a:chExt cx="5197585" cy="135421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298B548E-C62B-44AC-9396-08B992D17FFF}"/>
                </a:ext>
              </a:extLst>
            </p:cNvPr>
            <p:cNvCxnSpPr/>
            <p:nvPr/>
          </p:nvCxnSpPr>
          <p:spPr>
            <a:xfrm>
              <a:off x="6471138" y="3197013"/>
              <a:ext cx="263065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2D69E4C-DCE2-4B18-B31D-0FBE919D8EBD}"/>
                </a:ext>
              </a:extLst>
            </p:cNvPr>
            <p:cNvSpPr txBox="1"/>
            <p:nvPr/>
          </p:nvSpPr>
          <p:spPr>
            <a:xfrm>
              <a:off x="9014618" y="2878948"/>
              <a:ext cx="2654105" cy="135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/>
                <a:t>ভিতরের স্তর </a:t>
              </a:r>
              <a:endParaRPr lang="en-US" sz="3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1E1A0AB-51F9-4926-886A-FB898C7A51A9}"/>
              </a:ext>
            </a:extLst>
          </p:cNvPr>
          <p:cNvGrpSpPr/>
          <p:nvPr/>
        </p:nvGrpSpPr>
        <p:grpSpPr>
          <a:xfrm>
            <a:off x="2880360" y="3941802"/>
            <a:ext cx="5531480" cy="553998"/>
            <a:chOff x="3840480" y="3586834"/>
            <a:chExt cx="7375306" cy="73866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7289A6E5-77BB-4DA8-829F-E1D7731B9346}"/>
                </a:ext>
              </a:extLst>
            </p:cNvPr>
            <p:cNvCxnSpPr/>
            <p:nvPr/>
          </p:nvCxnSpPr>
          <p:spPr>
            <a:xfrm>
              <a:off x="3840480" y="3826412"/>
              <a:ext cx="526131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724D2B5-9A41-4ED9-BBE6-B80915A27D27}"/>
                </a:ext>
              </a:extLst>
            </p:cNvPr>
            <p:cNvSpPr txBox="1"/>
            <p:nvPr/>
          </p:nvSpPr>
          <p:spPr>
            <a:xfrm>
              <a:off x="9014619" y="3586834"/>
              <a:ext cx="2201167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/>
                <a:t>ক্রিষ্টি</a:t>
              </a:r>
              <a:r>
                <a:rPr lang="bn-IN" sz="1350" dirty="0"/>
                <a:t> </a:t>
              </a: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64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585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UIRCE</dc:creator>
  <cp:lastModifiedBy>user</cp:lastModifiedBy>
  <cp:revision>59</cp:revision>
  <dcterms:created xsi:type="dcterms:W3CDTF">2006-08-16T00:00:00Z</dcterms:created>
  <dcterms:modified xsi:type="dcterms:W3CDTF">2021-01-03T15:01:53Z</dcterms:modified>
</cp:coreProperties>
</file>