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7" r:id="rId9"/>
    <p:sldId id="266" r:id="rId10"/>
    <p:sldId id="270" r:id="rId11"/>
    <p:sldId id="262" r:id="rId12"/>
    <p:sldId id="269" r:id="rId13"/>
    <p:sldId id="265" r:id="rId14"/>
    <p:sldId id="27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F6B6-B140-409E-B5AA-D1234A5ED85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EE19-675E-4169-ACB3-6CE3685ED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5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F6B6-B140-409E-B5AA-D1234A5ED85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EE19-675E-4169-ACB3-6CE3685ED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1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F6B6-B140-409E-B5AA-D1234A5ED85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EE19-675E-4169-ACB3-6CE3685ED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9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F6B6-B140-409E-B5AA-D1234A5ED85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EE19-675E-4169-ACB3-6CE3685ED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2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F6B6-B140-409E-B5AA-D1234A5ED85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EE19-675E-4169-ACB3-6CE3685ED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5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F6B6-B140-409E-B5AA-D1234A5ED85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EE19-675E-4169-ACB3-6CE3685ED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6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F6B6-B140-409E-B5AA-D1234A5ED85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EE19-675E-4169-ACB3-6CE3685ED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6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F6B6-B140-409E-B5AA-D1234A5ED85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EE19-675E-4169-ACB3-6CE3685ED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0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F6B6-B140-409E-B5AA-D1234A5ED85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EE19-675E-4169-ACB3-6CE3685ED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5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F6B6-B140-409E-B5AA-D1234A5ED85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EE19-675E-4169-ACB3-6CE3685ED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F6B6-B140-409E-B5AA-D1234A5ED85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EE19-675E-4169-ACB3-6CE3685ED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3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1F6B6-B140-409E-B5AA-D1234A5ED85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BEE19-675E-4169-ACB3-6CE3685ED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gradFill flip="none" rotWithShape="1">
            <a:gsLst>
              <a:gs pos="80000">
                <a:srgbClr val="FF0000"/>
              </a:gs>
              <a:gs pos="33000">
                <a:schemeClr val="accent6">
                  <a:lumMod val="60000"/>
                  <a:lumOff val="40000"/>
                </a:schemeClr>
              </a:gs>
              <a:gs pos="62000">
                <a:schemeClr val="accent2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8924" y="781334"/>
            <a:ext cx="7710985" cy="264766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IN" sz="13800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1" y="3207253"/>
            <a:ext cx="11809862" cy="3410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817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gradFill flip="none" rotWithShape="1">
            <a:gsLst>
              <a:gs pos="80000">
                <a:srgbClr val="FF0000"/>
              </a:gs>
              <a:gs pos="33000">
                <a:schemeClr val="accent6">
                  <a:lumMod val="60000"/>
                  <a:lumOff val="40000"/>
                </a:schemeClr>
              </a:gs>
              <a:gs pos="62000">
                <a:schemeClr val="accent2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3582" y="2156441"/>
            <a:ext cx="3316406" cy="995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05886" y="3446060"/>
                <a:ext cx="770871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সূত্রের সাহায্যে নিচের দ্বিপদী রাশি গুলোর </a:t>
                </a:r>
                <a:endPara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bn-IN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নির্ণয় করো।</a:t>
                </a:r>
              </a:p>
              <a:p>
                <a:r>
                  <a:rPr lang="bn-IN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১) </a:t>
                </a:r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7p+2q</a:t>
                </a:r>
                <a:endPara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endParaRPr>
              </a:p>
              <a:p>
                <a:r>
                  <a:rPr lang="bn-IN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২)</a:t>
                </a:r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𝑥𝑦</m:t>
                    </m:r>
                  </m:oMath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886" y="3446060"/>
                <a:ext cx="7708710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2846" t="-4296" b="-1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>
          <a:xfrm>
            <a:off x="661457" y="568397"/>
            <a:ext cx="4060668" cy="2860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10434565" y="781915"/>
            <a:ext cx="1524001" cy="5103099"/>
            <a:chOff x="4267200" y="685800"/>
            <a:chExt cx="2471305" cy="510309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85800"/>
              <a:ext cx="1752600" cy="2600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60492">
              <a:off x="4985905" y="3188574"/>
              <a:ext cx="1752600" cy="2600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40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gradFill flip="none" rotWithShape="1">
            <a:gsLst>
              <a:gs pos="80000">
                <a:srgbClr val="FF0000"/>
              </a:gs>
              <a:gs pos="33000">
                <a:schemeClr val="accent6">
                  <a:lumMod val="60000"/>
                  <a:lumOff val="40000"/>
                </a:schemeClr>
              </a:gs>
              <a:gs pos="62000">
                <a:schemeClr val="accent2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9587" y="1647774"/>
            <a:ext cx="4494663" cy="995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0638" y="3222419"/>
                <a:ext cx="881474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সূত্রের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সাহায্যে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ত্রিপদী রাশি গুলোর </a:t>
                </a:r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নির্ণয় করো।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১) 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ax+by+2</a:t>
                </a:r>
                <a:endParaRPr lang="bn-IN" sz="4000" dirty="0" smtClean="0">
                  <a:cs typeface="NikoshBAN" panose="02000000000000000000" pitchFamily="2" charset="0"/>
                </a:endParaRP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২)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638" y="3222419"/>
                <a:ext cx="8814747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2420" t="-4057" b="-9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85" y="860271"/>
            <a:ext cx="2992912" cy="19916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7" name="Group 6"/>
          <p:cNvGrpSpPr/>
          <p:nvPr/>
        </p:nvGrpSpPr>
        <p:grpSpPr>
          <a:xfrm>
            <a:off x="10434565" y="781915"/>
            <a:ext cx="1524001" cy="5103099"/>
            <a:chOff x="4267200" y="685800"/>
            <a:chExt cx="2471305" cy="51030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85800"/>
              <a:ext cx="1752600" cy="26003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60492">
              <a:off x="4985905" y="3188574"/>
              <a:ext cx="1752600" cy="2600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4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gradFill flip="none" rotWithShape="1">
            <a:gsLst>
              <a:gs pos="80000">
                <a:srgbClr val="FF0000"/>
              </a:gs>
              <a:gs pos="33000">
                <a:schemeClr val="accent6">
                  <a:lumMod val="60000"/>
                  <a:lumOff val="40000"/>
                </a:schemeClr>
              </a:gs>
              <a:gs pos="62000">
                <a:schemeClr val="accent2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448" y="1968728"/>
            <a:ext cx="3316406" cy="9954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1167" y="4000500"/>
            <a:ext cx="635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cs typeface="NikoshBAN" panose="02000000000000000000" pitchFamily="2" charset="0"/>
              </a:rPr>
              <a:t>## 3x + 2y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রাশিটির বর্গ জ্যামিতিক চিত্রের সাহায্যে নির্ণয় করো।</a:t>
            </a:r>
            <a:endParaRPr lang="en-US" sz="4000" dirty="0"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3714750" cy="20193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434565" y="781915"/>
            <a:ext cx="1524001" cy="5103099"/>
            <a:chOff x="4267200" y="685800"/>
            <a:chExt cx="2471305" cy="5103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85800"/>
              <a:ext cx="1752600" cy="2600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60492">
              <a:off x="4985905" y="3188574"/>
              <a:ext cx="1752600" cy="2600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89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gradFill flip="none" rotWithShape="1">
            <a:gsLst>
              <a:gs pos="80000">
                <a:srgbClr val="FF0000"/>
              </a:gs>
              <a:gs pos="33000">
                <a:schemeClr val="accent6">
                  <a:lumMod val="60000"/>
                  <a:lumOff val="40000"/>
                </a:schemeClr>
              </a:gs>
              <a:gs pos="62000">
                <a:schemeClr val="accent2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0942" y="730355"/>
            <a:ext cx="3723563" cy="116853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5442" y="2125933"/>
            <a:ext cx="8611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 একটি বীজগাণিতিক দ্বিপদী রাশির উদাহরণ বলো।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25442" y="2837106"/>
                <a:ext cx="79145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০২।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রাশিটিতে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xy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সহগ কত ?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442" y="2837106"/>
                <a:ext cx="7914564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2773" t="-13675" r="-1849" b="-3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5442" y="3544992"/>
                <a:ext cx="61949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০৩।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𝑧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কত? ?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442" y="3544992"/>
                <a:ext cx="6194946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3543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3" y="235424"/>
            <a:ext cx="3012593" cy="63871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71355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gradFill flip="none" rotWithShape="1">
            <a:gsLst>
              <a:gs pos="80000">
                <a:srgbClr val="FF0000"/>
              </a:gs>
              <a:gs pos="33000">
                <a:schemeClr val="accent6">
                  <a:lumMod val="60000"/>
                  <a:lumOff val="40000"/>
                </a:schemeClr>
              </a:gs>
              <a:gs pos="62000">
                <a:schemeClr val="accent2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1399" y="2217328"/>
            <a:ext cx="3316406" cy="9954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 কাজঃ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99815" y="3790670"/>
                <a:ext cx="8404747" cy="1991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০১। 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x+2y+5z </a:t>
                </a:r>
                <a:r>
                  <a:rPr lang="bn-IN" sz="4000" dirty="0" smtClean="0">
                    <a:cs typeface="NikoshBAN" panose="02000000000000000000" pitchFamily="2" charset="0"/>
                  </a:rPr>
                  <a:t>রাশিটির বর্গ নির্ণয় করো।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০২।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এর মান নির্ণয় কর।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815" y="3790670"/>
                <a:ext cx="8404747" cy="1991699"/>
              </a:xfrm>
              <a:prstGeom prst="rect">
                <a:avLst/>
              </a:prstGeom>
              <a:blipFill rotWithShape="0">
                <a:blip r:embed="rId2"/>
                <a:stretch>
                  <a:fillRect l="-2538" t="-6422" b="-9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4" y="678976"/>
            <a:ext cx="4217775" cy="2797791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5676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gradFill flip="none" rotWithShape="1">
            <a:gsLst>
              <a:gs pos="80000">
                <a:srgbClr val="FF0000"/>
              </a:gs>
              <a:gs pos="33000">
                <a:schemeClr val="accent6">
                  <a:lumMod val="60000"/>
                  <a:lumOff val="40000"/>
                </a:schemeClr>
              </a:gs>
              <a:gs pos="62000">
                <a:schemeClr val="accent2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034" y="399196"/>
            <a:ext cx="11729931" cy="302980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prstTxWarp prst="textDeflate">
              <a:avLst/>
            </a:prstTxWarp>
            <a:spAutoFit/>
            <a:scene3d>
              <a:camera prst="perspectiveBelow"/>
              <a:lightRig rig="threePt" dir="t"/>
            </a:scene3d>
          </a:bodyPr>
          <a:lstStyle/>
          <a:p>
            <a:r>
              <a:rPr lang="bn-IN" sz="4000" dirty="0" smtClean="0">
                <a:ln w="5715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ln w="57150"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4" y="3261815"/>
            <a:ext cx="11729931" cy="341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4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gradFill flip="none" rotWithShape="1">
            <a:gsLst>
              <a:gs pos="80000">
                <a:srgbClr val="FF0000"/>
              </a:gs>
              <a:gs pos="33000">
                <a:schemeClr val="accent6">
                  <a:lumMod val="60000"/>
                  <a:lumOff val="40000"/>
                </a:schemeClr>
              </a:gs>
              <a:gs pos="62000">
                <a:schemeClr val="accent2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9005" y="843991"/>
            <a:ext cx="3794077" cy="99542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5146" y="2683404"/>
            <a:ext cx="76290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মাছুম বিল্লাহ </a:t>
            </a:r>
          </a:p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গণিত)</a:t>
            </a:r>
          </a:p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দৌলতপুর মুহসিন মাধ্যমিক বিদ্যালয়,</a:t>
            </a:r>
          </a:p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দৌলতপুর ,খুলনা 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8" y="1091822"/>
            <a:ext cx="3757185" cy="3757185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6045957"/>
            <a:ext cx="11778018" cy="616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8" r="21744"/>
          <a:stretch/>
        </p:blipFill>
        <p:spPr>
          <a:xfrm>
            <a:off x="9452531" y="930815"/>
            <a:ext cx="2427526" cy="1752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45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gradFill flip="none" rotWithShape="1">
            <a:gsLst>
              <a:gs pos="80000">
                <a:srgbClr val="FF0000"/>
              </a:gs>
              <a:gs pos="33000">
                <a:schemeClr val="accent6">
                  <a:lumMod val="60000"/>
                  <a:lumOff val="40000"/>
                </a:schemeClr>
              </a:gs>
              <a:gs pos="62000">
                <a:schemeClr val="accent2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6981" y="557041"/>
            <a:ext cx="5076967" cy="12983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softRound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2316" y="1985203"/>
            <a:ext cx="46402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চতুর্থ</a:t>
            </a:r>
          </a:p>
          <a:p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 মিনিট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7975" y="877450"/>
            <a:ext cx="1524001" cy="5103099"/>
            <a:chOff x="4267200" y="685800"/>
            <a:chExt cx="2471305" cy="51030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85800"/>
              <a:ext cx="1752600" cy="26003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60492">
              <a:off x="4985905" y="3188574"/>
              <a:ext cx="1752600" cy="260032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9993762" y="983034"/>
            <a:ext cx="1524001" cy="5103099"/>
            <a:chOff x="4267200" y="685800"/>
            <a:chExt cx="2471305" cy="51030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85800"/>
              <a:ext cx="1752600" cy="26003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60492">
              <a:off x="4985905" y="3188574"/>
              <a:ext cx="1752600" cy="260032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 rot="5400000">
            <a:off x="4900398" y="3255991"/>
            <a:ext cx="1524001" cy="5103099"/>
            <a:chOff x="4267200" y="685800"/>
            <a:chExt cx="2471305" cy="510309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85800"/>
              <a:ext cx="1752600" cy="26003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60492">
              <a:off x="4985905" y="3188574"/>
              <a:ext cx="1752600" cy="26003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</p:grpSp>
    </p:spTree>
    <p:extLst>
      <p:ext uri="{BB962C8B-B14F-4D97-AF65-F5344CB8AC3E}">
        <p14:creationId xmlns:p14="http://schemas.microsoft.com/office/powerpoint/2010/main" val="41653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gradFill flip="none" rotWithShape="1">
            <a:gsLst>
              <a:gs pos="80000">
                <a:srgbClr val="FF0000"/>
              </a:gs>
              <a:gs pos="33000">
                <a:schemeClr val="accent6">
                  <a:lumMod val="60000"/>
                  <a:lumOff val="40000"/>
                </a:schemeClr>
              </a:gs>
              <a:gs pos="62000">
                <a:schemeClr val="accent2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10541" r="12813" b="11779"/>
          <a:stretch/>
        </p:blipFill>
        <p:spPr>
          <a:xfrm>
            <a:off x="1310184" y="1294459"/>
            <a:ext cx="3766782" cy="38486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4996" y="354842"/>
            <a:ext cx="4217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করো---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3988" y="5497971"/>
            <a:ext cx="2818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 ছবি।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36776" y="214951"/>
            <a:ext cx="313897" cy="6376917"/>
          </a:xfrm>
          <a:prstGeom prst="rect">
            <a:avLst/>
          </a:prstGeom>
          <a:gradFill>
            <a:gsLst>
              <a:gs pos="80000">
                <a:srgbClr val="7030A0"/>
              </a:gs>
              <a:gs pos="27000">
                <a:srgbClr val="FFFF00"/>
              </a:gs>
              <a:gs pos="53000">
                <a:srgbClr val="00B0F0"/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5466" y="919890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9799" y="919889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508072" y="1210385"/>
            <a:ext cx="1617259" cy="23512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37278" y="1210385"/>
                <a:ext cx="501554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cs typeface="NikoshBAN" panose="02000000000000000000" pitchFamily="2" charset="0"/>
                  </a:rPr>
                  <a:t>পাশের চিত্রে বর্গের একবাহুর দৈর্ঘ্য </a:t>
                </a:r>
                <a:r>
                  <a:rPr lang="en-US" sz="2800" dirty="0" smtClean="0">
                    <a:cs typeface="NikoshBAN" panose="02000000000000000000" pitchFamily="2" charset="0"/>
                  </a:rPr>
                  <a:t>AB= 5 </a:t>
                </a:r>
                <a:r>
                  <a:rPr lang="bn-IN" sz="2800" dirty="0" smtClean="0">
                    <a:cs typeface="NikoshBAN" panose="02000000000000000000" pitchFamily="2" charset="0"/>
                  </a:rPr>
                  <a:t>একক হয় তাহলে</a:t>
                </a:r>
                <a:r>
                  <a:rPr lang="en-US" sz="2800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cs typeface="NikoshBAN" panose="02000000000000000000" pitchFamily="2" charset="0"/>
                  </a:rPr>
                  <a:t>= </a:t>
                </a:r>
                <a:r>
                  <a:rPr lang="bn-IN" sz="2800" dirty="0" smtClean="0">
                    <a:cs typeface="NikoshBAN" panose="02000000000000000000" pitchFamily="2" charset="0"/>
                  </a:rPr>
                  <a:t>কত ?</a:t>
                </a:r>
                <a:endParaRPr lang="en-US" sz="2800" dirty="0" smtClean="0">
                  <a:cs typeface="NikoshBAN" panose="02000000000000000000" pitchFamily="2" charset="0"/>
                </a:endParaRP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= 25 </a:t>
                </a:r>
                <a:r>
                  <a:rPr lang="bn-IN" sz="2800" dirty="0" smtClean="0"/>
                  <a:t>বর্গ একক ।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278" y="1210385"/>
                <a:ext cx="5015549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2430" t="-4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48812" y="2999326"/>
                <a:ext cx="3603019" cy="102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IN" sz="28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bn-IN" sz="2800" b="0" i="0" smtClean="0">
                        <a:latin typeface="Cambria Math" panose="02040503050406030204" pitchFamily="18" charset="0"/>
                      </a:rPr>
                      <m:t>দ্বারা</m:t>
                    </m:r>
                    <m:r>
                      <a:rPr lang="bn-I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2800" b="0" i="0" smtClean="0">
                        <a:latin typeface="Cambria Math" panose="02040503050406030204" pitchFamily="18" charset="0"/>
                      </a:rPr>
                      <m:t>কী</m:t>
                    </m:r>
                    <m:r>
                      <a:rPr lang="bn-I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2800" b="0" i="0" smtClean="0">
                        <a:latin typeface="Cambria Math" panose="02040503050406030204" pitchFamily="18" charset="0"/>
                      </a:rPr>
                      <m:t>বুঝায়</m:t>
                    </m:r>
                    <m:r>
                      <a:rPr lang="bn-IN" sz="2800" b="0" i="0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bn-IN" sz="2800" b="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812" y="2999326"/>
                <a:ext cx="3603019" cy="10282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157116" y="385668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AB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বর্গ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7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gradFill flip="none" rotWithShape="1">
            <a:gsLst>
              <a:gs pos="80000">
                <a:srgbClr val="FF0000"/>
              </a:gs>
              <a:gs pos="33000">
                <a:schemeClr val="accent6">
                  <a:lumMod val="60000"/>
                  <a:lumOff val="40000"/>
                </a:schemeClr>
              </a:gs>
              <a:gs pos="62000">
                <a:schemeClr val="accent2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8981" y="464240"/>
            <a:ext cx="720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রাশিগুলোর সাথে ডান পাশের মিল করঃ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9992" y="1410436"/>
            <a:ext cx="1583140" cy="822305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a+ b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56095" y="2606695"/>
            <a:ext cx="2511188" cy="82230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 + y + z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42195" y="3880707"/>
                <a:ext cx="2838735" cy="822305"/>
              </a:xfrm>
              <a:prstGeom prst="ellipse">
                <a:avLst/>
              </a:prstGeom>
              <a:noFill/>
              <a:ln w="381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195" y="3880707"/>
                <a:ext cx="2838735" cy="822305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92071" y="5076966"/>
                <a:ext cx="3439236" cy="822305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071" y="5076966"/>
                <a:ext cx="3439236" cy="822305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745103" y="1404944"/>
            <a:ext cx="3295935" cy="82230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দ্বিপদী রাশির বর্গ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7098" y="2721641"/>
            <a:ext cx="3353940" cy="82230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ত্রিপদী রাশির বর্গ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3384" y="3782390"/>
            <a:ext cx="2525976" cy="822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ত্রিপদী রাশি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84439" y="4909042"/>
            <a:ext cx="2654490" cy="8223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দ্বিপদী রাশি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>
            <a:endCxn id="11" idx="2"/>
          </p:cNvCxnSpPr>
          <p:nvPr/>
        </p:nvCxnSpPr>
        <p:spPr>
          <a:xfrm>
            <a:off x="3753132" y="1842029"/>
            <a:ext cx="4831307" cy="3478166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2"/>
          </p:cNvCxnSpPr>
          <p:nvPr/>
        </p:nvCxnSpPr>
        <p:spPr>
          <a:xfrm>
            <a:off x="4330603" y="3026302"/>
            <a:ext cx="3942781" cy="11672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2"/>
          </p:cNvCxnSpPr>
          <p:nvPr/>
        </p:nvCxnSpPr>
        <p:spPr>
          <a:xfrm flipV="1">
            <a:off x="4367283" y="1816097"/>
            <a:ext cx="3377820" cy="249378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4773302" y="3132794"/>
            <a:ext cx="2913796" cy="234059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2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gradFill flip="none" rotWithShape="1">
            <a:gsLst>
              <a:gs pos="80000">
                <a:srgbClr val="FF0000"/>
              </a:gs>
              <a:gs pos="33000">
                <a:schemeClr val="accent6">
                  <a:lumMod val="60000"/>
                  <a:lumOff val="40000"/>
                </a:schemeClr>
              </a:gs>
              <a:gs pos="62000">
                <a:schemeClr val="accent2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6160" y="1547823"/>
            <a:ext cx="4675814" cy="1081980"/>
          </a:xfrm>
          <a:prstGeom prst="ellipse">
            <a:avLst/>
          </a:prstGeom>
          <a:solidFill>
            <a:schemeClr val="accent4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6843" y="2875149"/>
            <a:ext cx="6605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দ্বিপদী ও ত্রিপদী রাশির বর্গ নির্ণয়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8" r="21744"/>
          <a:stretch/>
        </p:blipFill>
        <p:spPr>
          <a:xfrm>
            <a:off x="8961211" y="652254"/>
            <a:ext cx="2427526" cy="1752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8" r="21744"/>
          <a:stretch/>
        </p:blipFill>
        <p:spPr>
          <a:xfrm>
            <a:off x="839317" y="518105"/>
            <a:ext cx="2427526" cy="1752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8" r="21744"/>
          <a:stretch/>
        </p:blipFill>
        <p:spPr>
          <a:xfrm>
            <a:off x="432069" y="4423549"/>
            <a:ext cx="2427526" cy="1752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8" r="21744"/>
          <a:stretch/>
        </p:blipFill>
        <p:spPr>
          <a:xfrm>
            <a:off x="9165927" y="4705560"/>
            <a:ext cx="2427526" cy="1752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8" r="21744"/>
          <a:stretch/>
        </p:blipFill>
        <p:spPr>
          <a:xfrm>
            <a:off x="636785" y="8476855"/>
            <a:ext cx="2427526" cy="1752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0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gradFill flip="none" rotWithShape="1">
            <a:gsLst>
              <a:gs pos="80000">
                <a:srgbClr val="FF0000"/>
              </a:gs>
              <a:gs pos="33000">
                <a:schemeClr val="accent6">
                  <a:lumMod val="60000"/>
                  <a:lumOff val="40000"/>
                </a:schemeClr>
              </a:gs>
              <a:gs pos="62000">
                <a:schemeClr val="accent2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512" y="1992573"/>
            <a:ext cx="5459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 শিক্ষার্থীরা--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3098040"/>
            <a:ext cx="109318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দ্বিপদী রাশির বর্গ নির্ণয় করতে পারবে।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ত্রিপদী রাশির বর্গ নির্ণয় করতে পারবে।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দ্বিপদী রাশির বর্গের সূত্র প্রয়োগ করে মান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FF0000"/>
              </a:buClr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 করতে পারবে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8" r="21744"/>
          <a:stretch/>
        </p:blipFill>
        <p:spPr>
          <a:xfrm>
            <a:off x="9301996" y="672726"/>
            <a:ext cx="2427526" cy="1752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8" r="21744"/>
          <a:stretch/>
        </p:blipFill>
        <p:spPr>
          <a:xfrm>
            <a:off x="9316053" y="4482244"/>
            <a:ext cx="2427526" cy="1752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17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gradFill flip="none" rotWithShape="1">
            <a:gsLst>
              <a:gs pos="80000">
                <a:srgbClr val="FF0000"/>
              </a:gs>
              <a:gs pos="33000">
                <a:schemeClr val="accent6">
                  <a:lumMod val="60000"/>
                  <a:lumOff val="40000"/>
                </a:schemeClr>
              </a:gs>
              <a:gs pos="62000">
                <a:schemeClr val="accent2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3511" y="401699"/>
                <a:ext cx="5403376" cy="58477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/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জ্যামিতিক ব্যাখ্যা 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11" y="401699"/>
                <a:ext cx="5403376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2500" b="-3541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91570" y="1900451"/>
            <a:ext cx="2702257" cy="2620370"/>
            <a:chOff x="1037230" y="2118815"/>
            <a:chExt cx="2702257" cy="2620370"/>
          </a:xfrm>
        </p:grpSpPr>
        <p:sp>
          <p:nvSpPr>
            <p:cNvPr id="4" name="Rectangle 3"/>
            <p:cNvSpPr/>
            <p:nvPr/>
          </p:nvSpPr>
          <p:spPr>
            <a:xfrm>
              <a:off x="1037230" y="2118815"/>
              <a:ext cx="2702257" cy="2620370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626358" y="3037305"/>
              <a:ext cx="1524000" cy="64144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বর্গ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780197" y="1719618"/>
            <a:ext cx="939421" cy="136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591937" y="1746914"/>
            <a:ext cx="903027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12877" y="1440331"/>
            <a:ext cx="10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+ b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669626" y="1095759"/>
            <a:ext cx="4221707" cy="3965362"/>
          </a:xfrm>
          <a:prstGeom prst="rect">
            <a:avLst/>
          </a:prstGeom>
          <a:solidFill>
            <a:schemeClr val="bg2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198591" y="1081307"/>
            <a:ext cx="13648" cy="39653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653282" y="3610520"/>
            <a:ext cx="42217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89374" y="3063988"/>
            <a:ext cx="80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74989" y="4106643"/>
            <a:ext cx="80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64135" y="2053525"/>
            <a:ext cx="80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34382" y="585185"/>
            <a:ext cx="80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95195" y="585185"/>
            <a:ext cx="80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50674" y="1939020"/>
            <a:ext cx="80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74989" y="2097853"/>
            <a:ext cx="80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62447" y="4962671"/>
            <a:ext cx="80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37843" y="5046669"/>
            <a:ext cx="80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840037" y="3089448"/>
            <a:ext cx="80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37023" y="4017340"/>
            <a:ext cx="80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91432" y="4017340"/>
            <a:ext cx="80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274256" y="1779643"/>
                <a:ext cx="12282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256" y="1779643"/>
                <a:ext cx="1228299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393358" y="3735340"/>
                <a:ext cx="12282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358" y="3735340"/>
                <a:ext cx="1228299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9662615" y="1711838"/>
            <a:ext cx="68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ab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07406" y="3874490"/>
            <a:ext cx="68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ab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8708" y="4918623"/>
                <a:ext cx="2063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=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08" y="4918623"/>
                <a:ext cx="2063229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259888" y="1794607"/>
                <a:ext cx="12282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888" y="1794607"/>
                <a:ext cx="1228299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9647115" y="1700008"/>
            <a:ext cx="68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ab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80111" y="3856428"/>
            <a:ext cx="68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ab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390363" y="3735340"/>
                <a:ext cx="12282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363" y="3735340"/>
                <a:ext cx="1228299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812877" y="5688256"/>
                <a:ext cx="2893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877" y="5688256"/>
                <a:ext cx="2893326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15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6639061" y="135759"/>
            <a:ext cx="4185888" cy="584775"/>
            <a:chOff x="6639061" y="135759"/>
            <a:chExt cx="4185888" cy="584775"/>
          </a:xfrm>
        </p:grpSpPr>
        <p:sp>
          <p:nvSpPr>
            <p:cNvPr id="48" name="TextBox 47"/>
            <p:cNvSpPr txBox="1"/>
            <p:nvPr/>
          </p:nvSpPr>
          <p:spPr>
            <a:xfrm>
              <a:off x="8436020" y="135759"/>
              <a:ext cx="9962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a+b</a:t>
              </a:r>
              <a:endParaRPr lang="en-US" sz="3200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6639061" y="466839"/>
              <a:ext cx="1796388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9212239" y="485552"/>
              <a:ext cx="161271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2848969" y="4846683"/>
            <a:ext cx="62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57" name="TextBox 56"/>
          <p:cNvSpPr txBox="1"/>
          <p:nvPr/>
        </p:nvSpPr>
        <p:spPr>
          <a:xfrm>
            <a:off x="3971497" y="4795512"/>
            <a:ext cx="50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58" name="TextBox 57"/>
          <p:cNvSpPr txBox="1"/>
          <p:nvPr/>
        </p:nvSpPr>
        <p:spPr>
          <a:xfrm>
            <a:off x="5053080" y="4795511"/>
            <a:ext cx="50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30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4444 0.4405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22014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52956 0.4532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2599 0.13495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95" y="6736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34752 0.15069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7" grpId="0"/>
      <p:bldP spid="38" grpId="0"/>
      <p:bldP spid="39" grpId="0"/>
      <p:bldP spid="40" grpId="0"/>
      <p:bldP spid="41" grpId="0"/>
      <p:bldP spid="42" grpId="0"/>
      <p:bldP spid="42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56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gradFill flip="none" rotWithShape="1">
            <a:gsLst>
              <a:gs pos="80000">
                <a:srgbClr val="FF0000"/>
              </a:gs>
              <a:gs pos="33000">
                <a:schemeClr val="accent6">
                  <a:lumMod val="60000"/>
                  <a:lumOff val="40000"/>
                </a:schemeClr>
              </a:gs>
              <a:gs pos="62000">
                <a:schemeClr val="accent2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0530" y="1136176"/>
                <a:ext cx="5494983" cy="58477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জ্যামিতিক ব্যাখ্যা ।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30" y="1136176"/>
                <a:ext cx="5494983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2500" b="-3437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218830" y="1136176"/>
            <a:ext cx="5268036" cy="4940490"/>
          </a:xfrm>
          <a:prstGeom prst="rect">
            <a:avLst/>
          </a:prstGeom>
          <a:solidFill>
            <a:schemeClr val="bg2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8557146" y="1136176"/>
            <a:ext cx="0" cy="49404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276764" y="1136176"/>
            <a:ext cx="13647" cy="49404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218830" y="4998493"/>
            <a:ext cx="5268036" cy="102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18830" y="3432412"/>
            <a:ext cx="52680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486512" y="1894827"/>
            <a:ext cx="55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95356" y="562717"/>
            <a:ext cx="34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15993" y="641338"/>
            <a:ext cx="33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38322" y="635589"/>
            <a:ext cx="458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5001" y="5185443"/>
            <a:ext cx="55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27513" y="3726102"/>
            <a:ext cx="55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86651" y="1894828"/>
            <a:ext cx="55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516651" y="3892287"/>
            <a:ext cx="55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737804" y="5983438"/>
            <a:ext cx="34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474057" y="5219531"/>
            <a:ext cx="34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215650" y="6056395"/>
            <a:ext cx="55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86684" y="5964303"/>
            <a:ext cx="55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230792" y="344877"/>
            <a:ext cx="122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a</a:t>
            </a:r>
            <a:r>
              <a:rPr lang="en-US" sz="2800" dirty="0" err="1" smtClean="0"/>
              <a:t>+b+c</a:t>
            </a:r>
            <a:endParaRPr lang="en-US" sz="2800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9201581" y="614751"/>
            <a:ext cx="2272476" cy="1364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218830" y="632417"/>
            <a:ext cx="2011962" cy="410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918913" y="1960079"/>
                <a:ext cx="8461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913" y="1960079"/>
                <a:ext cx="846161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7131273" y="3732852"/>
            <a:ext cx="696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ab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95196" y="5109914"/>
            <a:ext cx="696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038864" y="5234753"/>
            <a:ext cx="696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b</a:t>
            </a:r>
            <a:r>
              <a:rPr lang="en-US" sz="3200" dirty="0" err="1" smtClean="0">
                <a:solidFill>
                  <a:srgbClr val="FF0000"/>
                </a:solidFill>
              </a:rPr>
              <a:t>c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0533006" y="5357378"/>
                <a:ext cx="8461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3006" y="5357378"/>
                <a:ext cx="84616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10723728" y="3718120"/>
            <a:ext cx="696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bc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020033" y="2003466"/>
            <a:ext cx="696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ab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564110" y="1987162"/>
            <a:ext cx="696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ac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8959187" y="3773532"/>
                <a:ext cx="8461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187" y="3773532"/>
                <a:ext cx="846161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98540" y="2683029"/>
                <a:ext cx="4936113" cy="255172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 smtClean="0"/>
              </a:p>
              <a:p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32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40" y="2683029"/>
                <a:ext cx="4936113" cy="255172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 rot="19238799">
            <a:off x="6973700" y="2417537"/>
            <a:ext cx="1452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35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28" grpId="0"/>
      <p:bldP spid="29" grpId="0"/>
      <p:bldP spid="30" grpId="0"/>
      <p:bldP spid="31" grpId="0"/>
      <p:bldP spid="32" grpId="0"/>
      <p:bldP spid="33" grpId="0"/>
      <p:bldP spid="38" grpId="0"/>
      <p:bldP spid="42" grpId="0"/>
      <p:bldP spid="43" grpId="0"/>
      <p:bldP spid="45" grpId="0"/>
      <p:bldP spid="46" grpId="0"/>
      <p:bldP spid="49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75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257</Words>
  <Application>Microsoft Office PowerPoint</Application>
  <PresentationFormat>Widescreen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Masum</dc:creator>
  <cp:lastModifiedBy>Masum</cp:lastModifiedBy>
  <cp:revision>67</cp:revision>
  <dcterms:created xsi:type="dcterms:W3CDTF">2021-01-03T14:55:23Z</dcterms:created>
  <dcterms:modified xsi:type="dcterms:W3CDTF">2021-01-04T15:04:38Z</dcterms:modified>
</cp:coreProperties>
</file>