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90" r:id="rId3"/>
    <p:sldId id="380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</p:sldIdLst>
  <p:sldSz cx="118872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284" y="-78"/>
      </p:cViewPr>
      <p:guideLst>
        <p:guide orient="horz" pos="2304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1143000"/>
            <a:ext cx="501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D848-9010-4ED6-B64E-0D04A71162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7193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5598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করবেন।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শব্দগুলো খাতায় লিখে নি</a:t>
            </a:r>
            <a:r>
              <a:rPr lang="bn-IN" baseline="0" dirty="0" smtClean="0"/>
              <a:t>বে এবং প্রয়োজনে শিক্ষক শব্দগুলোর পুনরালোচনা করতে পারেন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34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আমাদের চারপাশের এরকম ঘটনা ব্যাখ্যা করে বিষয়টি সহজ করে শিক্ষার্থীকে বুঝানো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আমাদের চারপাশের এরকম ঘটনা ব্যাখ্যা করে বিষয়টি সহজ করে শিক্ষার্থীকে বুঝানো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8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3" y="291253"/>
            <a:ext cx="3910807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58"/>
            <a:ext cx="6645275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3" y="1530777"/>
            <a:ext cx="3910807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0960" y="292952"/>
            <a:ext cx="35661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92952"/>
            <a:ext cx="105003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67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707"/>
            <a:ext cx="1010412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1" y="1637454"/>
            <a:ext cx="5254307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1" y="2319867"/>
            <a:ext cx="5254307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4" y="291253"/>
            <a:ext cx="3910807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66"/>
            <a:ext cx="6645275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4" y="1530777"/>
            <a:ext cx="3910807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0960" y="292960"/>
            <a:ext cx="35661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92960"/>
            <a:ext cx="105003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8"/>
            <a:ext cx="1010412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09698"/>
            <a:ext cx="10698480" cy="8924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706885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1706885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6" y="1637454"/>
            <a:ext cx="5254307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6" y="2319867"/>
            <a:ext cx="5254307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184578"/>
            <a:ext cx="10698480" cy="89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98513"/>
            <a:ext cx="10698480" cy="3533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671740"/>
            <a:ext cx="27736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671740"/>
            <a:ext cx="37642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671740"/>
            <a:ext cx="27736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55715" y="0"/>
            <a:ext cx="11986467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>
                <a:solidFill>
                  <a:srgbClr val="99FF66"/>
                </a:solidFill>
              </a:endParaRPr>
            </a:p>
          </p:txBody>
        </p:sp>
        <p:sp>
          <p:nvSpPr>
            <p:cNvPr id="9" name="Bevel 8"/>
            <p:cNvSpPr/>
            <p:nvPr userDrawn="1"/>
          </p:nvSpPr>
          <p:spPr>
            <a:xfrm>
              <a:off x="203200" y="171034"/>
              <a:ext cx="11814629" cy="6491713"/>
            </a:xfrm>
            <a:prstGeom prst="bevel">
              <a:avLst>
                <a:gd name="adj" fmla="val 1032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355599" y="317497"/>
              <a:ext cx="11509829" cy="6097663"/>
            </a:xfrm>
            <a:prstGeom prst="roundRect">
              <a:avLst>
                <a:gd name="adj" fmla="val 7541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0104120" y="2"/>
            <a:ext cx="1385066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365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 January 2021</a:t>
            </a:fld>
            <a:endParaRPr lang="en-US" sz="13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40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28" indent="-334328" algn="l" defTabSz="891540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defTabSz="891540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7"/>
            <a:ext cx="1069848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pPr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18"/>
            <a:ext cx="37642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40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28" indent="-334328" algn="l" defTabSz="891540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defTabSz="891540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7120" y="450256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1460" y="6332220"/>
            <a:ext cx="3764280" cy="556018"/>
          </a:xfrm>
        </p:spPr>
        <p:txBody>
          <a:bodyPr/>
          <a:lstStyle/>
          <a:p>
            <a:r>
              <a:rPr lang="en-US" sz="1000" dirty="0" err="1" smtClean="0"/>
              <a:t>জামাল</a:t>
            </a:r>
            <a:r>
              <a:rPr lang="en-US" sz="1000" dirty="0" smtClean="0"/>
              <a:t> </a:t>
            </a:r>
            <a:r>
              <a:rPr lang="en-US" sz="1000" dirty="0" err="1" smtClean="0"/>
              <a:t>হোসেন</a:t>
            </a:r>
            <a:r>
              <a:rPr lang="en-US" sz="1000" dirty="0" smtClean="0"/>
              <a:t>, </a:t>
            </a:r>
            <a:r>
              <a:rPr lang="en-US" sz="1000" dirty="0" err="1" smtClean="0"/>
              <a:t>বিএসসি</a:t>
            </a:r>
            <a:r>
              <a:rPr lang="en-US" sz="1000" dirty="0" smtClean="0"/>
              <a:t>, </a:t>
            </a:r>
            <a:r>
              <a:rPr lang="en-US" sz="1000" dirty="0" err="1" smtClean="0"/>
              <a:t>এম</a:t>
            </a:r>
            <a:r>
              <a:rPr lang="en-US" sz="1000" dirty="0" smtClean="0"/>
              <a:t> </a:t>
            </a:r>
            <a:r>
              <a:rPr lang="as-IN" sz="1000" dirty="0" smtClean="0"/>
              <a:t>এড, চাঁদপুর জনতা হাই স্কুল এন্ড কলেজ, কুমিল্লা সদর দক্ষিণ, কুমিল্লা। মোবাইল: </a:t>
            </a:r>
            <a:r>
              <a:rPr lang="en-US" sz="1000" dirty="0" smtClean="0"/>
              <a:t>০১৭১২-১৫৯৪৯০ </a:t>
            </a:r>
            <a:endParaRPr lang="en-US" sz="1000" dirty="0"/>
          </a:p>
        </p:txBody>
      </p:sp>
      <p:pic>
        <p:nvPicPr>
          <p:cNvPr id="7" name="Picture 6" descr="Picture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209800"/>
            <a:ext cx="4620905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4000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80260" y="6014720"/>
            <a:ext cx="8023860" cy="634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তরল পদার্থ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দ্রাবক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…।</a:t>
            </a:r>
            <a:endParaRPr lang="bn-BD" sz="3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21468" y="406400"/>
            <a:ext cx="7308427" cy="731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3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43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দ্রবণ</a:t>
            </a:r>
            <a:endParaRPr lang="en-US" sz="4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Picture 14" descr="image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60" y="1381760"/>
            <a:ext cx="7924800" cy="4307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685800"/>
            <a:ext cx="5899573" cy="568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</a:t>
            </a:r>
            <a:r>
              <a:rPr lang="bn-IN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86840" y="5201920"/>
            <a:ext cx="8618220" cy="894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পানি, সেলাইন ও জুসে কোনটি পাতলা ও কোনটি ঘন?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4160520" y="1788160"/>
            <a:ext cx="2278380" cy="3007360"/>
            <a:chOff x="7391400" y="1084949"/>
            <a:chExt cx="1257586" cy="1810651"/>
          </a:xfrm>
        </p:grpSpPr>
        <p:pic>
          <p:nvPicPr>
            <p:cNvPr id="7" name="Picture 6" descr="52a16b9966455-water1.jpeg"/>
            <p:cNvPicPr>
              <a:picLocks noChangeAspect="1"/>
            </p:cNvPicPr>
            <p:nvPr/>
          </p:nvPicPr>
          <p:blipFill>
            <a:blip r:embed="rId3"/>
            <a:srcRect l="41503" t="15990"/>
            <a:stretch>
              <a:fillRect/>
            </a:stretch>
          </p:blipFill>
          <p:spPr>
            <a:xfrm>
              <a:off x="7391400" y="1084949"/>
              <a:ext cx="1257586" cy="1429651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7405255" y="2514600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সেলাইন</a:t>
              </a:r>
              <a:endPara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8321040" y="1463040"/>
            <a:ext cx="1485900" cy="3495040"/>
            <a:chOff x="7162800" y="3352800"/>
            <a:chExt cx="990600" cy="2209800"/>
          </a:xfrm>
        </p:grpSpPr>
        <p:grpSp>
          <p:nvGrpSpPr>
            <p:cNvPr id="5" name="Group 13"/>
            <p:cNvGrpSpPr/>
            <p:nvPr/>
          </p:nvGrpSpPr>
          <p:grpSpPr>
            <a:xfrm>
              <a:off x="7239000" y="3352800"/>
              <a:ext cx="838200" cy="1828800"/>
              <a:chOff x="7467600" y="3429000"/>
              <a:chExt cx="655663" cy="1524000"/>
            </a:xfrm>
          </p:grpSpPr>
          <p:pic>
            <p:nvPicPr>
              <p:cNvPr id="12" name="Picture 11" descr="mango_1000ml-500x500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7600" y="3429000"/>
                <a:ext cx="655663" cy="15240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7620000" y="44196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7162800" y="5181600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জুস</a:t>
              </a:r>
              <a:endPara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693420" y="1869440"/>
            <a:ext cx="2575560" cy="2844800"/>
            <a:chOff x="762000" y="1600200"/>
            <a:chExt cx="1524000" cy="2057400"/>
          </a:xfrm>
        </p:grpSpPr>
        <p:pic>
          <p:nvPicPr>
            <p:cNvPr id="11" name="Picture 10" descr="index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1600200"/>
              <a:ext cx="1524000" cy="16764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066800" y="3276600"/>
              <a:ext cx="9144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/>
          <p:nvPr/>
        </p:nvGrpSpPr>
        <p:grpSpPr>
          <a:xfrm>
            <a:off x="297180" y="2490920"/>
            <a:ext cx="7488926" cy="1898201"/>
            <a:chOff x="952500" y="1261178"/>
            <a:chExt cx="8603661" cy="2472622"/>
          </a:xfrm>
        </p:grpSpPr>
        <p:grpSp>
          <p:nvGrpSpPr>
            <p:cNvPr id="3" name="Group 27"/>
            <p:cNvGrpSpPr/>
            <p:nvPr/>
          </p:nvGrpSpPr>
          <p:grpSpPr>
            <a:xfrm>
              <a:off x="952500" y="1295400"/>
              <a:ext cx="3559574" cy="2404178"/>
              <a:chOff x="1181100" y="1447800"/>
              <a:chExt cx="3040470" cy="2331324"/>
            </a:xfrm>
          </p:grpSpPr>
          <p:grpSp>
            <p:nvGrpSpPr>
              <p:cNvPr id="4" name="Group 21"/>
              <p:cNvGrpSpPr/>
              <p:nvPr/>
            </p:nvGrpSpPr>
            <p:grpSpPr>
              <a:xfrm>
                <a:off x="1181100" y="1447800"/>
                <a:ext cx="3040470" cy="2331324"/>
                <a:chOff x="647700" y="1295400"/>
                <a:chExt cx="3040470" cy="2331324"/>
              </a:xfrm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grpSpPr>
            <p:pic>
              <p:nvPicPr>
                <p:cNvPr id="11" name="Picture 10" descr="Image0667.jpg"/>
                <p:cNvPicPr>
                  <a:picLocks noChangeAspect="1"/>
                </p:cNvPicPr>
                <p:nvPr/>
              </p:nvPicPr>
              <p:blipFill>
                <a:blip r:embed="rId3"/>
                <a:srcRect l="28148" t="2532" r="28889" b="28046"/>
                <a:stretch>
                  <a:fillRect/>
                </a:stretch>
              </p:blipFill>
              <p:spPr>
                <a:xfrm>
                  <a:off x="2474409" y="1295400"/>
                  <a:ext cx="1213761" cy="2331324"/>
                </a:xfrm>
                <a:prstGeom prst="rect">
                  <a:avLst/>
                </a:prstGeom>
                <a:ln w="28575">
                  <a:noFill/>
                </a:ln>
                <a:effectLst/>
              </p:spPr>
            </p:pic>
            <p:pic>
              <p:nvPicPr>
                <p:cNvPr id="21" name="Picture 20" descr="Image0666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5769" t="6000" r="9615" b="4000"/>
                <a:stretch>
                  <a:fillRect/>
                </a:stretch>
              </p:blipFill>
              <p:spPr>
                <a:xfrm>
                  <a:off x="647700" y="1295400"/>
                  <a:ext cx="1826709" cy="2331324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  <p:sp>
            <p:nvSpPr>
              <p:cNvPr id="19" name="Rectangle 18"/>
              <p:cNvSpPr/>
              <p:nvPr/>
            </p:nvSpPr>
            <p:spPr>
              <a:xfrm>
                <a:off x="1714500" y="2667000"/>
                <a:ext cx="6858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3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43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" name="Group 33"/>
            <p:cNvGrpSpPr/>
            <p:nvPr/>
          </p:nvGrpSpPr>
          <p:grpSpPr>
            <a:xfrm>
              <a:off x="4821877" y="1261178"/>
              <a:ext cx="4734284" cy="2472622"/>
              <a:chOff x="4821877" y="1261178"/>
              <a:chExt cx="4734284" cy="2472622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pic>
            <p:nvPicPr>
              <p:cNvPr id="17" name="Picture 16" descr="Image0666.jpg"/>
              <p:cNvPicPr>
                <a:picLocks noChangeAspect="1"/>
              </p:cNvPicPr>
              <p:nvPr/>
            </p:nvPicPr>
            <p:blipFill>
              <a:blip r:embed="rId5" cstate="print"/>
              <a:srcRect l="5769" t="6000" r="9615" b="4000"/>
              <a:stretch>
                <a:fillRect/>
              </a:stretch>
            </p:blipFill>
            <p:spPr>
              <a:xfrm>
                <a:off x="4821877" y="1261178"/>
                <a:ext cx="1979706" cy="2438400"/>
              </a:xfrm>
              <a:prstGeom prst="rect">
                <a:avLst/>
              </a:prstGeom>
              <a:ln>
                <a:noFill/>
              </a:ln>
              <a:effectLst/>
            </p:spPr>
          </p:pic>
          <p:grpSp>
            <p:nvGrpSpPr>
              <p:cNvPr id="6" name="Group 17"/>
              <p:cNvGrpSpPr/>
              <p:nvPr/>
            </p:nvGrpSpPr>
            <p:grpSpPr>
              <a:xfrm>
                <a:off x="6870370" y="1295400"/>
                <a:ext cx="2685791" cy="2438400"/>
                <a:chOff x="3453024" y="3657600"/>
                <a:chExt cx="2602857" cy="2209800"/>
              </a:xfrm>
            </p:grpSpPr>
            <p:pic>
              <p:nvPicPr>
                <p:cNvPr id="13" name="Picture 12" descr="Image0667.jpg"/>
                <p:cNvPicPr>
                  <a:picLocks noChangeAspect="1"/>
                </p:cNvPicPr>
                <p:nvPr/>
              </p:nvPicPr>
              <p:blipFill>
                <a:blip r:embed="rId3"/>
                <a:srcRect l="36204" t="2532" r="34259" b="28046"/>
                <a:stretch>
                  <a:fillRect/>
                </a:stretch>
              </p:blipFill>
              <p:spPr>
                <a:xfrm>
                  <a:off x="5217681" y="3657600"/>
                  <a:ext cx="838200" cy="2209800"/>
                </a:xfrm>
                <a:prstGeom prst="rect">
                  <a:avLst/>
                </a:prstGeom>
                <a:ln w="28575">
                  <a:noFill/>
                </a:ln>
                <a:effectLst/>
              </p:spPr>
            </p:pic>
            <p:pic>
              <p:nvPicPr>
                <p:cNvPr id="14" name="Picture 13" descr="Image0667.jpg"/>
                <p:cNvPicPr>
                  <a:picLocks noChangeAspect="1"/>
                </p:cNvPicPr>
                <p:nvPr/>
              </p:nvPicPr>
              <p:blipFill>
                <a:blip r:embed="rId3"/>
                <a:srcRect l="37424" t="2532" r="34259" b="28046"/>
                <a:stretch>
                  <a:fillRect/>
                </a:stretch>
              </p:blipFill>
              <p:spPr>
                <a:xfrm>
                  <a:off x="4335352" y="3657600"/>
                  <a:ext cx="803564" cy="2209800"/>
                </a:xfrm>
                <a:prstGeom prst="rect">
                  <a:avLst/>
                </a:prstGeom>
                <a:ln w="28575">
                  <a:noFill/>
                </a:ln>
                <a:effectLst/>
              </p:spPr>
            </p:pic>
            <p:pic>
              <p:nvPicPr>
                <p:cNvPr id="15" name="Picture 14" descr="Image0667.jpg"/>
                <p:cNvPicPr>
                  <a:picLocks noChangeAspect="1"/>
                </p:cNvPicPr>
                <p:nvPr/>
              </p:nvPicPr>
              <p:blipFill>
                <a:blip r:embed="rId3"/>
                <a:srcRect l="36204" t="2532" r="34259" b="28046"/>
                <a:stretch>
                  <a:fillRect/>
                </a:stretch>
              </p:blipFill>
              <p:spPr>
                <a:xfrm>
                  <a:off x="3453024" y="3657600"/>
                  <a:ext cx="838200" cy="2209800"/>
                </a:xfrm>
                <a:prstGeom prst="rect">
                  <a:avLst/>
                </a:prstGeom>
                <a:ln w="28575">
                  <a:noFill/>
                </a:ln>
                <a:effectLst/>
              </p:spPr>
            </p:pic>
          </p:grpSp>
          <p:sp>
            <p:nvSpPr>
              <p:cNvPr id="25" name="Rectangle 24"/>
              <p:cNvSpPr/>
              <p:nvPr/>
            </p:nvSpPr>
            <p:spPr>
              <a:xfrm>
                <a:off x="5774018" y="2438400"/>
                <a:ext cx="791882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43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8221981" y="2357120"/>
            <a:ext cx="3379047" cy="2113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 পদ্ধতি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ও খ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(সমপরিমান)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চামচ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চামচ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মিষ্টতা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নিচের ছকটি পূরণ কর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8454" y="1539558"/>
            <a:ext cx="7473527" cy="5570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r>
              <a:rPr lang="bn-BD" sz="2900" dirty="0" smtClean="0">
                <a:latin typeface="NikoshBAN" pitchFamily="2" charset="0"/>
                <a:cs typeface="NikoshBAN" pitchFamily="2" charset="0"/>
              </a:rPr>
              <a:t>প্রয়োজনীয় উপকর</a:t>
            </a:r>
            <a:r>
              <a:rPr lang="bn-IN" sz="2900" dirty="0" smtClean="0">
                <a:latin typeface="NikoshBAN" pitchFamily="2" charset="0"/>
                <a:cs typeface="NikoshBAN" pitchFamily="2" charset="0"/>
              </a:rPr>
              <a:t>ণ:</a:t>
            </a: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 দুটি গ্লাস, চামচ, চিনি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, মাপচোঙ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8454" y="812801"/>
            <a:ext cx="5294206" cy="55707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দ্রবণ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 ও পার্থক্যকরণ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47905" y="812800"/>
            <a:ext cx="2119556" cy="5570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09728" tIns="54864" rIns="109728" bIns="54864">
            <a:spAutoFit/>
          </a:bodyPr>
          <a:lstStyle/>
          <a:p>
            <a:pPr algn="ctr"/>
            <a:r>
              <a:rPr lang="bn-BD" sz="29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9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 মিনিটি</a:t>
            </a:r>
            <a:endParaRPr lang="en-US" sz="29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2480" y="162560"/>
            <a:ext cx="3169920" cy="55707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1051959"/>
              </p:ext>
            </p:extLst>
          </p:nvPr>
        </p:nvGraphicFramePr>
        <p:xfrm>
          <a:off x="838199" y="4724400"/>
          <a:ext cx="10210800" cy="185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533"/>
                <a:gridCol w="2269067"/>
                <a:gridCol w="2269067"/>
                <a:gridCol w="2522156"/>
                <a:gridCol w="2015977"/>
              </a:tblGrid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bn-BD" sz="2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গ্লাস 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পানির</a:t>
                      </a:r>
                      <a:r>
                        <a:rPr lang="bn-BD" sz="2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পরিমা</a:t>
                      </a:r>
                      <a:r>
                        <a:rPr lang="bn-IN" sz="2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চিনির পরিমা</a:t>
                      </a:r>
                      <a:r>
                        <a:rPr lang="bn-IN" sz="2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মিষ্টতা পর্যবেক্ষণ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</a:tr>
              <a:tr h="623147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১০০ মিলি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চামচ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</a:tr>
              <a:tr h="552704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১০০ মিলি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 চামচ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9113520" y="162561"/>
            <a:ext cx="1485900" cy="55707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৪টি দল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8589304"/>
              </p:ext>
            </p:extLst>
          </p:nvPr>
        </p:nvGraphicFramePr>
        <p:xfrm>
          <a:off x="660402" y="2926080"/>
          <a:ext cx="10390292" cy="3332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477"/>
                <a:gridCol w="2308953"/>
                <a:gridCol w="2308953"/>
                <a:gridCol w="2566493"/>
                <a:gridCol w="2051416"/>
              </a:tblGrid>
              <a:tr h="1110827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গ্লাস 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পানির</a:t>
                      </a:r>
                      <a:r>
                        <a:rPr lang="bn-BD" sz="3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পরিমা</a:t>
                      </a:r>
                      <a:r>
                        <a:rPr lang="bn-IN" sz="3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চিনির পরিমা</a:t>
                      </a:r>
                      <a:r>
                        <a:rPr lang="bn-IN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মিষ্টতা পর্যবেক্ষণ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</a:tr>
              <a:tr h="1110827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১০০ মিলি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চামচ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</a:tr>
              <a:tr h="1110827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১০০ মিলি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 চামচ</a:t>
                      </a:r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9553788" y="5364480"/>
            <a:ext cx="1232747" cy="65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01574" y="4307840"/>
            <a:ext cx="1761067" cy="65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8028" y="5364480"/>
            <a:ext cx="2289387" cy="65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তুলনায় বেশি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12188" y="4307840"/>
            <a:ext cx="2025227" cy="65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62200" y="381000"/>
            <a:ext cx="6857153" cy="6340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ভিডিওটি দেখ এবং তোমার উত্তর মিলিয়ে নাও</a:t>
            </a:r>
          </a:p>
        </p:txBody>
      </p:sp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62400" y="1300480"/>
          <a:ext cx="3665220" cy="1219200"/>
        </p:xfrm>
        <a:graphic>
          <a:graphicData uri="http://schemas.openxmlformats.org/presentationml/2006/ole">
            <p:oleObj spid="_x0000_s3074" name="Packager Shell Object" showAsIcon="1" r:id="rId4" imgW="914400" imgH="771525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0861" y="1300480"/>
            <a:ext cx="5052060" cy="6340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5561" y="3262059"/>
            <a:ext cx="6163733" cy="634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 ১।  ঘন দ্রবণ কাকে বলে ব্যাখ্যা কর?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4621" y="4643819"/>
            <a:ext cx="6163733" cy="6340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 ২।  পাতলা দ্রবণ কাকে বলে ব্যাখ্যা কর?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547361" y="2682243"/>
            <a:ext cx="2201333" cy="44385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দ্রব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816341" y="6339840"/>
            <a:ext cx="352213" cy="3251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816341" y="6339840"/>
            <a:ext cx="396241" cy="3251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76501" y="1056640"/>
            <a:ext cx="8816344" cy="5689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দ্রবণে কোনটি কম পরিমাণে থাকে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95300" y="975360"/>
            <a:ext cx="1783080" cy="73152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6589" tIns="63295" rIns="126589" bIns="63295"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53942" y="2032000"/>
            <a:ext cx="396239" cy="325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7143004" y="1948328"/>
            <a:ext cx="484618" cy="49007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21042" y="2032000"/>
            <a:ext cx="396241" cy="3251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10561221" y="1950720"/>
            <a:ext cx="533499" cy="4876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53940" y="2763520"/>
            <a:ext cx="396240" cy="3251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580593" y="2501266"/>
            <a:ext cx="190033" cy="687070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21042" y="2763520"/>
            <a:ext cx="396241" cy="325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10698482" y="2763520"/>
            <a:ext cx="440267" cy="4876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94360" y="2194561"/>
            <a:ext cx="4259580" cy="73152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25349" y="1988970"/>
            <a:ext cx="2201333" cy="3681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দ্রাবক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992449" y="1988970"/>
            <a:ext cx="2201333" cy="3681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দ্রবণ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915401" y="2763523"/>
            <a:ext cx="2201333" cy="44385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দ্রব ও দ্রাবক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853942" y="2763520"/>
            <a:ext cx="396241" cy="3251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06427" y="325120"/>
            <a:ext cx="3698240" cy="406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75562" y="3576320"/>
            <a:ext cx="8816344" cy="17068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চিনির দ্রবণে  -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চিনির পরিমাণ কম।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 পরিমাণ কম।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পানির পরিমাণ বেশি। 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594361" y="3657600"/>
            <a:ext cx="1783080" cy="73152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6589" tIns="63295" rIns="126589" bIns="63295"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693420" y="5689600"/>
            <a:ext cx="4259580" cy="73152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46421" y="5527043"/>
            <a:ext cx="2201333" cy="3681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041380" y="5529433"/>
            <a:ext cx="396239" cy="325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330442" y="5445762"/>
            <a:ext cx="484618" cy="49007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311641" y="5527043"/>
            <a:ext cx="2201333" cy="3681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8816341" y="5527040"/>
            <a:ext cx="396241" cy="3251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10896600" y="5445760"/>
            <a:ext cx="533499" cy="4876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9311641" y="6258563"/>
            <a:ext cx="2201333" cy="44385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052062" y="6339840"/>
            <a:ext cx="396241" cy="325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7231382" y="6258560"/>
            <a:ext cx="440267" cy="4876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646421" y="6258563"/>
            <a:ext cx="2201333" cy="44385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11047692" y="6077586"/>
            <a:ext cx="190033" cy="687070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179320" y="2113280"/>
            <a:ext cx="7627620" cy="7315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 কী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79320" y="3251200"/>
            <a:ext cx="7627620" cy="7315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 কী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79320" y="4389120"/>
            <a:ext cx="7726680" cy="7315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জলীয় দ্রবণ কাকে বলে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79320" y="5527040"/>
            <a:ext cx="7726680" cy="7315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 উপর নির্ভর করে দ্রবণকে পাতলা বা ঘন বলা হয়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03730" y="743966"/>
            <a:ext cx="1310039" cy="3877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09728" tIns="54864" rIns="109728" bIns="54864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4747" y="650240"/>
            <a:ext cx="2377440" cy="634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1" y="731520"/>
            <a:ext cx="3257973" cy="81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4667" y="2275840"/>
            <a:ext cx="3434080" cy="7315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জলীয় দ্রবণ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7573" y="3901440"/>
            <a:ext cx="3434080" cy="7315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4667" y="3901440"/>
            <a:ext cx="3434080" cy="7315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 দ্রবণ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04667" y="5608320"/>
            <a:ext cx="3434080" cy="7315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পাতলা দ্রবণ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7573" y="2357120"/>
            <a:ext cx="3434080" cy="7315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 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9520" y="5608320"/>
            <a:ext cx="3434080" cy="7315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be 17"/>
          <p:cNvSpPr/>
          <p:nvPr/>
        </p:nvSpPr>
        <p:spPr>
          <a:xfrm>
            <a:off x="4038600" y="5715000"/>
            <a:ext cx="4248572" cy="81280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লের মিশ্রণ কি দ্রবণ?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368040" y="243841"/>
            <a:ext cx="4480560" cy="1127760"/>
            <a:chOff x="2895600" y="76200"/>
            <a:chExt cx="3124200" cy="1249955"/>
          </a:xfrm>
        </p:grpSpPr>
        <p:sp>
          <p:nvSpPr>
            <p:cNvPr id="31" name="Rectangle 30"/>
            <p:cNvSpPr/>
            <p:nvPr/>
          </p:nvSpPr>
          <p:spPr>
            <a:xfrm>
              <a:off x="3220368" y="725269"/>
              <a:ext cx="2494632" cy="60088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43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3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2895600" y="76200"/>
              <a:ext cx="3124200" cy="609600"/>
            </a:xfrm>
            <a:prstGeom prst="triangle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2362200" y="1676400"/>
            <a:ext cx="7467600" cy="38862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Rectangle 9"/>
          <p:cNvSpPr/>
          <p:nvPr/>
        </p:nvSpPr>
        <p:spPr>
          <a:xfrm>
            <a:off x="2895600" y="1981200"/>
            <a:ext cx="6590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১ম ধাপ</a:t>
            </a:r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২টি কাঁচের গ্লাসের প্রতিটিতে ১কাপ করে পরিস্কার পানি নাও।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2362200"/>
            <a:ext cx="59436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২য় ধাপ</a:t>
            </a:r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১ম গ্লাসে ১ ফোটা, ২য় গ্লাসে ৪ ফোটা তরল নীল দিয়ে ভাল করে নেড়ে দাও। </a:t>
            </a:r>
            <a:endParaRPr lang="bn-BD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2971800"/>
            <a:ext cx="59436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৩য় ধাপ</a:t>
            </a:r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কোন গ্লাসের মিশ্রণ কিরুপ নীল দেখাচ্ছে তা পর্যবেক্ষন করে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দ্রবণের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খাতায় লিখ।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693420" y="487680"/>
            <a:ext cx="10302240" cy="6096000"/>
            <a:chOff x="533400" y="457200"/>
            <a:chExt cx="7924800" cy="5715000"/>
          </a:xfrm>
        </p:grpSpPr>
        <p:pic>
          <p:nvPicPr>
            <p:cNvPr id="2" name="Picture 1" descr="Diffusion_animat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457200"/>
              <a:ext cx="7924800" cy="4953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33400" y="5105400"/>
              <a:ext cx="7924800" cy="1066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67100" y="568960"/>
            <a:ext cx="5349240" cy="75507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কোনো প্রশ্ন ? ? ?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3340" y="5608320"/>
            <a:ext cx="3368040" cy="975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prstTxWarp prst="textDoubleWave1">
              <a:avLst/>
            </a:prstTxWarp>
          </a:bodyPr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1003" y="243841"/>
            <a:ext cx="2274982" cy="1042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172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6172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6172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4901" y="1478877"/>
            <a:ext cx="564108" cy="492334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331349" y="3650672"/>
            <a:ext cx="3657600" cy="2888709"/>
          </a:xfrm>
          <a:prstGeom prst="round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অষ্টম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৩-৪</a:t>
            </a:r>
          </a:p>
        </p:txBody>
      </p:sp>
      <p:pic>
        <p:nvPicPr>
          <p:cNvPr id="12" name="Picture 11" descr="6.jpg"/>
          <p:cNvPicPr>
            <a:picLocks noChangeAspect="1"/>
          </p:cNvPicPr>
          <p:nvPr/>
        </p:nvPicPr>
        <p:blipFill>
          <a:blip r:embed="rId4" cstate="print"/>
          <a:srcRect l="3030" t="2703" r="3030"/>
          <a:stretch>
            <a:fillRect/>
          </a:stretch>
        </p:blipFill>
        <p:spPr>
          <a:xfrm>
            <a:off x="8077200" y="609600"/>
            <a:ext cx="2362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72488080_749353452156205_534144265756029747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99" y="762000"/>
            <a:ext cx="3124201" cy="2895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D4D603C-5433-47EE-9D6A-79407FF98CCB}"/>
              </a:ext>
            </a:extLst>
          </p:cNvPr>
          <p:cNvSpPr/>
          <p:nvPr/>
        </p:nvSpPr>
        <p:spPr>
          <a:xfrm>
            <a:off x="228601" y="3962400"/>
            <a:ext cx="6705600" cy="26161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bn-BD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মোহাম্মাদ</a:t>
            </a:r>
            <a:r>
              <a:rPr lang="bn-BD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আলী জিন্নাহ</a:t>
            </a:r>
          </a:p>
          <a:p>
            <a:pPr lvl="0" algn="ctr" defTabSz="914400"/>
            <a:r>
              <a:rPr lang="bn-BD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 শিক্ষক (গণিত)</a:t>
            </a:r>
          </a:p>
          <a:p>
            <a:pPr lvl="0" algn="ctr" defTabSz="914400"/>
            <a:r>
              <a:rPr lang="bn-BD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আফড়া </a:t>
            </a:r>
            <a:r>
              <a:rPr lang="bn-BD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ইসঃ </a:t>
            </a:r>
            <a:r>
              <a:rPr lang="bn-BD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সিঃআলিম মাদ্রাসা   </a:t>
            </a:r>
          </a:p>
          <a:p>
            <a:pPr lvl="0" algn="ctr"/>
            <a:r>
              <a:rPr lang="bn-BD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রাজবাড়ি সদর, রাজবাড়ী।</a:t>
            </a:r>
          </a:p>
          <a:p>
            <a:pPr lvl="0" algn="ctr" defTabSz="914400"/>
            <a:endParaRPr lang="en-US" sz="2400" dirty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3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60" y="1706880"/>
            <a:ext cx="3863340" cy="45516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" name="Group 27"/>
          <p:cNvGrpSpPr/>
          <p:nvPr/>
        </p:nvGrpSpPr>
        <p:grpSpPr>
          <a:xfrm>
            <a:off x="495301" y="2032000"/>
            <a:ext cx="5008033" cy="975360"/>
            <a:chOff x="876300" y="990600"/>
            <a:chExt cx="3498850" cy="685800"/>
          </a:xfrm>
          <a:noFill/>
        </p:grpSpPr>
        <p:sp>
          <p:nvSpPr>
            <p:cNvPr id="13" name="Rectangle 12"/>
            <p:cNvSpPr/>
            <p:nvPr/>
          </p:nvSpPr>
          <p:spPr>
            <a:xfrm>
              <a:off x="876300" y="990600"/>
              <a:ext cx="2132166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9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পানির</a:t>
              </a:r>
              <a:r>
                <a:rPr lang="en-US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তুলনায়</a:t>
              </a:r>
              <a:r>
                <a:rPr lang="en-US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চিনি...</a:t>
              </a:r>
              <a:endPara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9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চিনি</a:t>
              </a:r>
              <a:r>
                <a:rPr lang="en-US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পানিতে</a:t>
              </a:r>
              <a:r>
                <a:rPr lang="en-US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…</a:t>
              </a:r>
              <a:endPara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>
              <a:stCxn id="13" idx="3"/>
            </p:cNvCxnSpPr>
            <p:nvPr/>
          </p:nvCxnSpPr>
          <p:spPr>
            <a:xfrm>
              <a:off x="3008466" y="1333500"/>
              <a:ext cx="1366684" cy="20171"/>
            </a:xfrm>
            <a:prstGeom prst="straightConnector1">
              <a:avLst/>
            </a:prstGeom>
            <a:grpFill/>
            <a:ln w="38100">
              <a:noFill/>
              <a:tailEnd type="arrow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grpSp>
        <p:nvGrpSpPr>
          <p:cNvPr id="3" name="Group 28"/>
          <p:cNvGrpSpPr/>
          <p:nvPr/>
        </p:nvGrpSpPr>
        <p:grpSpPr>
          <a:xfrm>
            <a:off x="7033260" y="3576320"/>
            <a:ext cx="4556760" cy="1056640"/>
            <a:chOff x="122812" y="2514600"/>
            <a:chExt cx="2717567" cy="762000"/>
          </a:xfrm>
          <a:noFill/>
        </p:grpSpPr>
        <p:sp>
          <p:nvSpPr>
            <p:cNvPr id="14" name="Rectangle 13"/>
            <p:cNvSpPr/>
            <p:nvPr/>
          </p:nvSpPr>
          <p:spPr>
            <a:xfrm>
              <a:off x="949898" y="2514600"/>
              <a:ext cx="1890481" cy="762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9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চিনির</a:t>
              </a:r>
              <a:r>
                <a:rPr lang="en-US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তুলনায়</a:t>
              </a:r>
              <a:r>
                <a:rPr lang="en-US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পানি...</a:t>
              </a:r>
              <a:endPara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9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চিনিকে</a:t>
              </a:r>
              <a:r>
                <a:rPr lang="en-US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…</a:t>
              </a:r>
              <a:endPara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>
              <a:off x="122812" y="2895600"/>
              <a:ext cx="792530" cy="882"/>
            </a:xfrm>
            <a:prstGeom prst="straightConnector1">
              <a:avLst/>
            </a:prstGeom>
            <a:grpFill/>
            <a:ln w="38100">
              <a:noFill/>
              <a:tailEnd type="arrow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8519160" y="5120640"/>
            <a:ext cx="3070860" cy="975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দ্রবনে যা বেশি এবং গলায় তাকে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6240" y="4632960"/>
            <a:ext cx="3103880" cy="812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দ্রবনে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30320" y="325120"/>
            <a:ext cx="4226560" cy="812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চিত্রটি লক্ষ কর</a:t>
            </a:r>
            <a:endParaRPr lang="en-US" sz="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1" y="568960"/>
            <a:ext cx="10126133" cy="6096000"/>
          </a:xfrm>
          <a:prstGeom prst="rect">
            <a:avLst/>
          </a:prstGeom>
          <a:ln w="38100">
            <a:noFill/>
          </a:ln>
          <a:effectLst>
            <a:softEdge rad="317500"/>
          </a:effectLst>
        </p:spPr>
      </p:pic>
      <p:sp>
        <p:nvSpPr>
          <p:cNvPr id="19" name="TextBox 18"/>
          <p:cNvSpPr txBox="1"/>
          <p:nvPr/>
        </p:nvSpPr>
        <p:spPr>
          <a:xfrm>
            <a:off x="2421468" y="3251202"/>
            <a:ext cx="6956213" cy="121879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্রব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দ্রাবক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828800" y="1905000"/>
            <a:ext cx="8420100" cy="3276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 ও দ্রাবক </a:t>
            </a:r>
            <a:r>
              <a:rPr lang="bn-IN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 ও পাতলা দ্রবণ তৈরি করতে পারবে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ঘনমাত্রার দ্রবণের মধ্যে পার্থক্য করতে পারবে।</a:t>
            </a:r>
            <a:endParaRPr lang="en-US" sz="3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7700" y="325120"/>
            <a:ext cx="2872740" cy="567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4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8981" y="243840"/>
            <a:ext cx="5899573" cy="5689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</a:t>
            </a:r>
            <a:r>
              <a:rPr lang="bn-IN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igh-salt-intake-linked-to-premature-cellular-ag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" y="1219200"/>
            <a:ext cx="2080260" cy="1463040"/>
          </a:xfrm>
          <a:prstGeom prst="rect">
            <a:avLst/>
          </a:prstGeom>
        </p:spPr>
      </p:pic>
      <p:pic>
        <p:nvPicPr>
          <p:cNvPr id="6" name="Picture 5" descr="Sug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220" y="1300480"/>
            <a:ext cx="1981200" cy="1381760"/>
          </a:xfrm>
          <a:prstGeom prst="rect">
            <a:avLst/>
          </a:prstGeom>
        </p:spPr>
      </p:pic>
      <p:pic>
        <p:nvPicPr>
          <p:cNvPr id="8" name="Picture 7" descr="598269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1" y="3901440"/>
            <a:ext cx="2386874" cy="1788160"/>
          </a:xfrm>
          <a:prstGeom prst="rect">
            <a:avLst/>
          </a:prstGeom>
        </p:spPr>
      </p:pic>
      <p:pic>
        <p:nvPicPr>
          <p:cNvPr id="10" name="Picture 9" descr="images2.jpg"/>
          <p:cNvPicPr>
            <a:picLocks noChangeAspect="1"/>
          </p:cNvPicPr>
          <p:nvPr/>
        </p:nvPicPr>
        <p:blipFill>
          <a:blip r:embed="rId6"/>
          <a:srcRect r="34125"/>
          <a:stretch>
            <a:fillRect/>
          </a:stretch>
        </p:blipFill>
        <p:spPr>
          <a:xfrm>
            <a:off x="4809534" y="3901440"/>
            <a:ext cx="2520907" cy="1764254"/>
          </a:xfrm>
          <a:prstGeom prst="rect">
            <a:avLst/>
          </a:prstGeom>
        </p:spPr>
      </p:pic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7960" y="1056640"/>
            <a:ext cx="1981200" cy="1788160"/>
          </a:xfrm>
          <a:prstGeom prst="rect">
            <a:avLst/>
          </a:prstGeom>
        </p:spPr>
      </p:pic>
      <p:sp>
        <p:nvSpPr>
          <p:cNvPr id="16" name="Plus 15"/>
          <p:cNvSpPr/>
          <p:nvPr/>
        </p:nvSpPr>
        <p:spPr>
          <a:xfrm>
            <a:off x="2575560" y="1625600"/>
            <a:ext cx="990600" cy="7315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5844540" y="1625600"/>
            <a:ext cx="990600" cy="7315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3268980" y="4226560"/>
            <a:ext cx="990600" cy="7315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8321040" y="1544320"/>
            <a:ext cx="891540" cy="812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Equal 20"/>
          <p:cNvSpPr/>
          <p:nvPr/>
        </p:nvSpPr>
        <p:spPr>
          <a:xfrm>
            <a:off x="8122920" y="4226560"/>
            <a:ext cx="1089660" cy="812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08820" y="1706880"/>
            <a:ext cx="1287780" cy="7315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হলো...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73680" y="5933440"/>
            <a:ext cx="6438900" cy="10566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সেলাইন বা জুসে কোনটি বেশি, কোনটি কম এবং কোনটি গলে, কোনটি গলায়?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9410700" y="975361"/>
            <a:ext cx="2080260" cy="1931361"/>
            <a:chOff x="7391400" y="1084949"/>
            <a:chExt cx="1257586" cy="1810651"/>
          </a:xfrm>
        </p:grpSpPr>
        <p:pic>
          <p:nvPicPr>
            <p:cNvPr id="7" name="Picture 6" descr="52a16b9966455-water1.jpeg"/>
            <p:cNvPicPr>
              <a:picLocks noChangeAspect="1"/>
            </p:cNvPicPr>
            <p:nvPr/>
          </p:nvPicPr>
          <p:blipFill>
            <a:blip r:embed="rId8"/>
            <a:srcRect l="41503" t="15990"/>
            <a:stretch>
              <a:fillRect/>
            </a:stretch>
          </p:blipFill>
          <p:spPr>
            <a:xfrm>
              <a:off x="7391400" y="1084949"/>
              <a:ext cx="1257586" cy="1429651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7405255" y="2514600"/>
              <a:ext cx="1219200" cy="381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900" dirty="0" smtClean="0">
                  <a:latin typeface="NikoshBAN" pitchFamily="2" charset="0"/>
                  <a:cs typeface="NikoshBAN" pitchFamily="2" charset="0"/>
                </a:rPr>
                <a:t>সেলাইন</a:t>
              </a:r>
              <a:endParaRPr lang="en-US" sz="29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9906000" y="4145280"/>
            <a:ext cx="1287780" cy="7315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হলো...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9806940" y="3251200"/>
            <a:ext cx="1287780" cy="2357120"/>
            <a:chOff x="7162800" y="3352800"/>
            <a:chExt cx="990600" cy="2209800"/>
          </a:xfrm>
        </p:grpSpPr>
        <p:grpSp>
          <p:nvGrpSpPr>
            <p:cNvPr id="9" name="Group 13"/>
            <p:cNvGrpSpPr/>
            <p:nvPr/>
          </p:nvGrpSpPr>
          <p:grpSpPr>
            <a:xfrm>
              <a:off x="7239000" y="3352800"/>
              <a:ext cx="838200" cy="1828800"/>
              <a:chOff x="7467600" y="3429000"/>
              <a:chExt cx="655663" cy="1524000"/>
            </a:xfrm>
          </p:grpSpPr>
          <p:pic>
            <p:nvPicPr>
              <p:cNvPr id="12" name="Picture 11" descr="mango_1000ml-500x500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7600" y="3429000"/>
                <a:ext cx="655663" cy="15240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7620000" y="44196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7162800" y="5181600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জুস</a:t>
              </a:r>
              <a:endPara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1584960" y="2357120"/>
            <a:ext cx="1981200" cy="1869440"/>
            <a:chOff x="571500" y="1981200"/>
            <a:chExt cx="2514600" cy="2532185"/>
          </a:xfrm>
        </p:grpSpPr>
        <p:pic>
          <p:nvPicPr>
            <p:cNvPr id="35" name="Picture 34" descr="images123467.jpg"/>
            <p:cNvPicPr>
              <a:picLocks noChangeAspect="1"/>
            </p:cNvPicPr>
            <p:nvPr/>
          </p:nvPicPr>
          <p:blipFill>
            <a:blip r:embed="rId4"/>
            <a:srcRect t="4970" b="22969"/>
            <a:stretch>
              <a:fillRect/>
            </a:stretch>
          </p:blipFill>
          <p:spPr>
            <a:xfrm>
              <a:off x="571500" y="1981200"/>
              <a:ext cx="2514600" cy="22098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874395" y="4242079"/>
              <a:ext cx="2085975" cy="271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বিশুদ্ধ পানি</a:t>
              </a:r>
              <a:endPara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4281594" y="2357120"/>
            <a:ext cx="2157307" cy="1950720"/>
            <a:chOff x="3619500" y="2133600"/>
            <a:chExt cx="2438400" cy="2431677"/>
          </a:xfrm>
        </p:grpSpPr>
        <p:pic>
          <p:nvPicPr>
            <p:cNvPr id="51" name="Picture 50" descr="Sea_Salt_in_Bowl_WB_Dshad__md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9500" y="2133600"/>
              <a:ext cx="2438400" cy="2133600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3818554" y="4251512"/>
              <a:ext cx="2086946" cy="313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</a:t>
              </a:r>
              <a:r>
                <a:rPr lang="en-US" sz="29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ষ্কার</a:t>
              </a:r>
              <a:r>
                <a:rPr lang="bn-BD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চিনি</a:t>
              </a:r>
              <a:endPara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86185" y="1625601"/>
            <a:ext cx="5848955" cy="5570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2900" dirty="0" smtClean="0">
                <a:latin typeface="NikoshBAN" pitchFamily="2" charset="0"/>
                <a:cs typeface="NikoshBAN" pitchFamily="2" charset="0"/>
              </a:rPr>
              <a:t>প্রয়োজনীয় উপকর</a:t>
            </a:r>
            <a:r>
              <a:rPr lang="bn-IN" sz="2900" dirty="0" smtClean="0">
                <a:latin typeface="NikoshBAN" pitchFamily="2" charset="0"/>
                <a:cs typeface="NikoshBAN" pitchFamily="2" charset="0"/>
              </a:rPr>
              <a:t>ণ:</a:t>
            </a: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  গ্লাস, চামচ, চিনি, পানি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2613" y="894081"/>
            <a:ext cx="3169920" cy="5570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 ও দ্রাবক</a:t>
            </a:r>
            <a:r>
              <a:rPr lang="bn-IN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 পরিচিতি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14460" y="975360"/>
            <a:ext cx="2377440" cy="5570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29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9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 মিনিটি</a:t>
            </a:r>
            <a:endParaRPr lang="en-US" sz="29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0600" y="243840"/>
            <a:ext cx="2179320" cy="5570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4621309"/>
              </p:ext>
            </p:extLst>
          </p:nvPr>
        </p:nvGraphicFramePr>
        <p:xfrm>
          <a:off x="685800" y="4495800"/>
          <a:ext cx="10515600" cy="215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687"/>
                <a:gridCol w="3931065"/>
                <a:gridCol w="2456916"/>
                <a:gridCol w="2284932"/>
              </a:tblGrid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bn-BD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পদার্থ</a:t>
                      </a:r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পরিমা</a:t>
                      </a:r>
                      <a:r>
                        <a:rPr lang="bn-IN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bn-BD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কম/বেশি)</a:t>
                      </a:r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গলে/গলায়</a:t>
                      </a:r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 anchor="ctr">
                    <a:solidFill>
                      <a:srgbClr val="00B0F0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F0"/>
                    </a:solidFill>
                  </a:tcPr>
                </a:tc>
              </a:tr>
              <a:tr h="547701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F0"/>
                    </a:solidFill>
                  </a:tcPr>
                </a:tc>
              </a:tr>
              <a:tr h="547701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21"/>
          <p:cNvGrpSpPr/>
          <p:nvPr/>
        </p:nvGrpSpPr>
        <p:grpSpPr>
          <a:xfrm>
            <a:off x="7429501" y="2386677"/>
            <a:ext cx="3885354" cy="1921163"/>
            <a:chOff x="5715001" y="2362200"/>
            <a:chExt cx="2988734" cy="1905000"/>
          </a:xfrm>
          <a:noFill/>
        </p:grpSpPr>
        <p:sp>
          <p:nvSpPr>
            <p:cNvPr id="45" name="Rectangle 44"/>
            <p:cNvSpPr/>
            <p:nvPr/>
          </p:nvSpPr>
          <p:spPr>
            <a:xfrm>
              <a:off x="5715001" y="2362200"/>
              <a:ext cx="2988734" cy="1905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কাজ</a:t>
              </a:r>
              <a:r>
                <a:rPr lang="bn-IN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গ্লাস</a:t>
              </a:r>
              <a:r>
                <a:rPr lang="bn-BD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ের       অংশ পানি</a:t>
              </a:r>
              <a:r>
                <a:rPr lang="en-US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bn-BD" sz="29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১চামচ চিনি  যোগ করে নাড়া দিয়ে শরবত তৈরি কর এবং নিচের ছকটি পূরণ কর।</a:t>
              </a:r>
              <a:endPara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539519282"/>
                </p:ext>
              </p:extLst>
            </p:nvPr>
          </p:nvGraphicFramePr>
          <p:xfrm>
            <a:off x="7162800" y="2494084"/>
            <a:ext cx="442912" cy="402981"/>
          </p:xfrm>
          <a:graphic>
            <a:graphicData uri="http://schemas.openxmlformats.org/presentationml/2006/ole">
              <p:oleObj spid="_x0000_s1026" name="Equation" r:id="rId6" imgW="152268" imgH="266469" progId="Equation.3">
                <p:embed/>
              </p:oleObj>
            </a:graphicData>
          </a:graphic>
        </p:graphicFrame>
      </p:grpSp>
      <p:sp>
        <p:nvSpPr>
          <p:cNvPr id="24" name="Rectangle 23"/>
          <p:cNvSpPr/>
          <p:nvPr/>
        </p:nvSpPr>
        <p:spPr>
          <a:xfrm>
            <a:off x="9014460" y="243840"/>
            <a:ext cx="1783080" cy="5570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দল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6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8049403"/>
              </p:ext>
            </p:extLst>
          </p:nvPr>
        </p:nvGraphicFramePr>
        <p:xfrm>
          <a:off x="990600" y="2194562"/>
          <a:ext cx="10005060" cy="1556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986"/>
                <a:gridCol w="3623329"/>
                <a:gridCol w="2454513"/>
                <a:gridCol w="1940232"/>
              </a:tblGrid>
              <a:tr h="568959">
                <a:tc>
                  <a:txBody>
                    <a:bodyPr/>
                    <a:lstStyle/>
                    <a:p>
                      <a:pPr algn="ctr"/>
                      <a:r>
                        <a:rPr lang="bn-BD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পদার্থ</a:t>
                      </a:r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পরিমা</a:t>
                      </a:r>
                      <a:r>
                        <a:rPr lang="bn-IN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</a:t>
                      </a:r>
                      <a:r>
                        <a:rPr lang="bn-BD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(কম/বেশি)</a:t>
                      </a:r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গলে/গলায়</a:t>
                      </a:r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50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50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5664" marR="105664" marT="48768" marB="48768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057400" y="457200"/>
            <a:ext cx="7473527" cy="568960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উত্তর মিলিয়ে নাও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46693" y="2844800"/>
            <a:ext cx="13208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79560" y="3332480"/>
            <a:ext cx="13208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79560" y="2844800"/>
            <a:ext cx="13208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46693" y="3332480"/>
            <a:ext cx="13208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87780" y="3332480"/>
            <a:ext cx="13208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87780" y="2844800"/>
            <a:ext cx="13208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99300" y="2844800"/>
            <a:ext cx="13208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গলে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00240" y="3332480"/>
            <a:ext cx="13208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গলায়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" name="Object 2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78456157"/>
              </p:ext>
            </p:extLst>
          </p:nvPr>
        </p:nvGraphicFramePr>
        <p:xfrm>
          <a:off x="5105400" y="1066800"/>
          <a:ext cx="2430780" cy="1056640"/>
        </p:xfrm>
        <a:graphic>
          <a:graphicData uri="http://schemas.openxmlformats.org/presentationml/2006/ole">
            <p:oleObj spid="_x0000_s2050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1981200" y="6096000"/>
            <a:ext cx="8221980" cy="4876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 + দ্রাবক = দ্রবণ</a:t>
            </a:r>
            <a:endParaRPr lang="en-US" sz="4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48180" y="5201920"/>
            <a:ext cx="8122920" cy="4876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 য</a:t>
            </a:r>
            <a:r>
              <a:rPr lang="bn-IN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াতে</a:t>
            </a:r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দ্রবীভূত </a:t>
            </a:r>
            <a:r>
              <a:rPr lang="bn-IN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 </a:t>
            </a:r>
            <a:r>
              <a:rPr lang="bn-IN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82140" y="4275328"/>
            <a:ext cx="8122920" cy="4876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দ্রবণে য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দ্রবীভূত হয় তা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</a:t>
            </a:r>
            <a:r>
              <a:rPr lang="bn-IN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  <p:bldP spid="16" grpId="0"/>
      <p:bldP spid="21" grpId="0"/>
      <p:bldP spid="24" grpId="0"/>
      <p:bldP spid="26" grpId="0"/>
      <p:bldP spid="27" grpId="0"/>
      <p:bldP spid="33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8381" y="1056640"/>
            <a:ext cx="7044267" cy="487680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380" y="2909824"/>
            <a:ext cx="7132320" cy="487680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দ্রব কাকে বলে?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8380" y="4876800"/>
            <a:ext cx="7132320" cy="406400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 দ্রাবক কাকে বলে?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720</Words>
  <PresentationFormat>Custom</PresentationFormat>
  <Paragraphs>168</Paragraphs>
  <Slides>19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1_Office Theme</vt:lpstr>
      <vt:lpstr>Equation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Jamal</dc:creator>
  <cp:lastModifiedBy>jinnah</cp:lastModifiedBy>
  <cp:revision>34</cp:revision>
  <dcterms:modified xsi:type="dcterms:W3CDTF">2021-01-04T03:12:13Z</dcterms:modified>
</cp:coreProperties>
</file>