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2"/>
  </p:notesMasterIdLst>
  <p:sldIdLst>
    <p:sldId id="292" r:id="rId2"/>
    <p:sldId id="282" r:id="rId3"/>
    <p:sldId id="259" r:id="rId4"/>
    <p:sldId id="270" r:id="rId5"/>
    <p:sldId id="278" r:id="rId6"/>
    <p:sldId id="264" r:id="rId7"/>
    <p:sldId id="284" r:id="rId8"/>
    <p:sldId id="287" r:id="rId9"/>
    <p:sldId id="289" r:id="rId10"/>
    <p:sldId id="265" r:id="rId11"/>
    <p:sldId id="290" r:id="rId12"/>
    <p:sldId id="283" r:id="rId13"/>
    <p:sldId id="272" r:id="rId14"/>
    <p:sldId id="275" r:id="rId15"/>
    <p:sldId id="274" r:id="rId16"/>
    <p:sldId id="268" r:id="rId17"/>
    <p:sldId id="288" r:id="rId18"/>
    <p:sldId id="266" r:id="rId19"/>
    <p:sldId id="276" r:id="rId20"/>
    <p:sldId id="277" r:id="rId21"/>
  </p:sldIdLst>
  <p:sldSz cx="10287000" cy="6858000" type="35mm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88" autoAdjust="0"/>
    <p:restoredTop sz="94718" autoAdjust="0"/>
  </p:normalViewPr>
  <p:slideViewPr>
    <p:cSldViewPr>
      <p:cViewPr varScale="1">
        <p:scale>
          <a:sx n="59" d="100"/>
          <a:sy n="59" d="100"/>
        </p:scale>
        <p:origin x="-1392" y="-78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4BD203-4AB5-4658-A17D-BA09A12E8D57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EFBA06-131C-4859-9C39-A0BB73E6E75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উ</a:t>
            </a:r>
            <a:r>
              <a:rPr lang="en-US" dirty="0" err="1"/>
              <a:t>পকরণগুলো</a:t>
            </a:r>
            <a:r>
              <a:rPr lang="en-US" baseline="0" dirty="0"/>
              <a:t> </a:t>
            </a:r>
            <a:r>
              <a:rPr lang="en-US" baseline="0" dirty="0" err="1"/>
              <a:t>সংগ্রহ</a:t>
            </a:r>
            <a:r>
              <a:rPr lang="en-US" baseline="0" dirty="0"/>
              <a:t> </a:t>
            </a:r>
            <a:r>
              <a:rPr lang="en-US" baseline="0" dirty="0" err="1"/>
              <a:t>করা</a:t>
            </a:r>
            <a:r>
              <a:rPr lang="en-US" baseline="0" dirty="0"/>
              <a:t> </a:t>
            </a:r>
            <a:r>
              <a:rPr lang="en-US" baseline="0" dirty="0" err="1"/>
              <a:t>সম্বব</a:t>
            </a:r>
            <a:r>
              <a:rPr lang="en-US" baseline="0" dirty="0"/>
              <a:t> </a:t>
            </a:r>
            <a:r>
              <a:rPr lang="en-US" baseline="0" dirty="0" err="1"/>
              <a:t>না</a:t>
            </a:r>
            <a:r>
              <a:rPr lang="en-US" baseline="0" dirty="0"/>
              <a:t> </a:t>
            </a:r>
            <a:r>
              <a:rPr lang="en-US" baseline="0" dirty="0" err="1"/>
              <a:t>হলে</a:t>
            </a:r>
            <a:r>
              <a:rPr lang="en-US" baseline="0" dirty="0"/>
              <a:t> </a:t>
            </a:r>
            <a:r>
              <a:rPr lang="en-US" baseline="0" dirty="0" err="1"/>
              <a:t>চিত্রের</a:t>
            </a:r>
            <a:r>
              <a:rPr lang="en-US" baseline="0" dirty="0"/>
              <a:t> </a:t>
            </a:r>
            <a:r>
              <a:rPr lang="en-US" baseline="0" dirty="0" err="1"/>
              <a:t>মাধ্যমে</a:t>
            </a:r>
            <a:r>
              <a:rPr lang="en-US" baseline="0" dirty="0"/>
              <a:t> </a:t>
            </a:r>
            <a:r>
              <a:rPr lang="en-US" baseline="0" dirty="0" err="1"/>
              <a:t>বিষয়টি</a:t>
            </a:r>
            <a:r>
              <a:rPr lang="en-US" baseline="0" dirty="0"/>
              <a:t> </a:t>
            </a:r>
            <a:r>
              <a:rPr lang="en-US" baseline="0" dirty="0" err="1"/>
              <a:t>বুঝানো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 </a:t>
            </a:r>
            <a:r>
              <a:rPr lang="en-US" baseline="0" dirty="0" err="1"/>
              <a:t>এবং</a:t>
            </a:r>
            <a:r>
              <a:rPr lang="en-US" baseline="0" dirty="0"/>
              <a:t> </a:t>
            </a:r>
            <a:r>
              <a:rPr lang="bn-BD" dirty="0"/>
              <a:t>প্রশ্নের</a:t>
            </a:r>
            <a:r>
              <a:rPr lang="bn-BD" baseline="0" dirty="0"/>
              <a:t> উত্তরে</a:t>
            </a:r>
            <a:r>
              <a:rPr lang="en-US" baseline="0" dirty="0"/>
              <a:t> </a:t>
            </a:r>
            <a:r>
              <a:rPr lang="bn-BD" baseline="0" dirty="0"/>
              <a:t>শিক্ষার্থীকে সহায়তা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প্রশ্নের</a:t>
            </a:r>
            <a:r>
              <a:rPr lang="bn-BD" baseline="0" dirty="0"/>
              <a:t> উত্তরে শিক্ষক শিক্ষার্থীকে সহায়তা করতে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বাড়ির কাজ শিক্ষার্থীকে</a:t>
            </a:r>
            <a:r>
              <a:rPr lang="bn-BD" baseline="0" dirty="0"/>
              <a:t> বুঝিয়ে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চিত্রটি দেখায়ে শিক্ষার্থীকে</a:t>
            </a:r>
            <a:r>
              <a:rPr lang="bn-BD" baseline="0" dirty="0"/>
              <a:t> বিভিন্ন প্রশ্ন করা যেতে পারে এবং সমগ্র পাঠটির সংক্ষিপ্ত ব্যাখ্যা দেয়া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বিশুদ্ধ</a:t>
            </a:r>
            <a:r>
              <a:rPr lang="en-US" dirty="0"/>
              <a:t> </a:t>
            </a:r>
            <a:r>
              <a:rPr lang="en-US" dirty="0" err="1"/>
              <a:t>উপকরণ</a:t>
            </a:r>
            <a:r>
              <a:rPr lang="en-US" baseline="0" dirty="0"/>
              <a:t> </a:t>
            </a:r>
            <a:r>
              <a:rPr lang="en-US" baseline="0" dirty="0" err="1"/>
              <a:t>সরবরাহ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dirty="0" err="1"/>
              <a:t>কাজটি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দিয়ে</a:t>
            </a:r>
            <a:r>
              <a:rPr lang="en-US" baseline="0" dirty="0"/>
              <a:t> </a:t>
            </a:r>
            <a:r>
              <a:rPr lang="en-US" baseline="0" dirty="0" err="1"/>
              <a:t>করানো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প্রশ্নের</a:t>
            </a:r>
            <a:r>
              <a:rPr lang="bn-BD" baseline="0" dirty="0"/>
              <a:t> উত্তরে শিক্ষক শিক্ষার্থীকে সহায়তা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বিশুদ্ধ</a:t>
            </a:r>
            <a:r>
              <a:rPr lang="en-US" dirty="0"/>
              <a:t> </a:t>
            </a:r>
            <a:r>
              <a:rPr lang="en-US" dirty="0" err="1"/>
              <a:t>উপকরণ</a:t>
            </a:r>
            <a:r>
              <a:rPr lang="en-US" baseline="0" dirty="0"/>
              <a:t> </a:t>
            </a:r>
            <a:r>
              <a:rPr lang="en-US" baseline="0" dirty="0" err="1"/>
              <a:t>সরবরাহ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dirty="0" err="1"/>
              <a:t>কাজটি</a:t>
            </a:r>
            <a:r>
              <a:rPr lang="en-US" dirty="0"/>
              <a:t> </a:t>
            </a:r>
            <a:r>
              <a:rPr lang="en-US" dirty="0" err="1"/>
              <a:t>শিক্ষার্থীদের</a:t>
            </a:r>
            <a:r>
              <a:rPr lang="en-US" baseline="0" dirty="0"/>
              <a:t> </a:t>
            </a:r>
            <a:r>
              <a:rPr lang="en-US" baseline="0" dirty="0" err="1"/>
              <a:t>দিয়ে</a:t>
            </a:r>
            <a:r>
              <a:rPr lang="en-US" baseline="0" dirty="0"/>
              <a:t> </a:t>
            </a:r>
            <a:r>
              <a:rPr lang="en-US" baseline="0" dirty="0" err="1"/>
              <a:t>করানো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 dirty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সহজে</a:t>
            </a:r>
            <a:r>
              <a:rPr lang="en-US" sz="1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latin typeface="NikoshBAN" pitchFamily="2" charset="0"/>
                <a:cs typeface="NikoshBAN" pitchFamily="2" charset="0"/>
              </a:rPr>
              <a:t>প্রাপ্ত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দিয়েও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1200" dirty="0"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 মিশ্রণটি তৈরী করে প্রক্রিয়াটি পর্যবেক্ষন কর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 এবং শিক্ষক সহায়তা কর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bn-BD" sz="1200" baseline="0" dirty="0"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প্রশ্নের</a:t>
            </a:r>
            <a:r>
              <a:rPr lang="bn-BD" baseline="0" dirty="0"/>
              <a:t> উত্তরে শিক্ষক শিক্ষার্থীকে সহায়তা করতে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baseline="0" dirty="0"/>
              <a:t>বৃত্তে ক্লিকের পুর্বেই শিক্ষার্থীর কাজ থেকে সম্ভাব্য উত্তর বের করে উত্তর মিলানো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EFBA06-131C-4859-9C39-A0BB73E6E75A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0286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3355848"/>
            <a:ext cx="908685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1525" y="1828800"/>
            <a:ext cx="908685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0287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7423785" y="0"/>
            <a:ext cx="51435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7478649" y="0"/>
            <a:ext cx="2828926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9525" y="274641"/>
            <a:ext cx="2143125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304801"/>
            <a:ext cx="6772275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0671" y="6377460"/>
            <a:ext cx="431595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5448"/>
            <a:ext cx="92583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0287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0287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534" y="118872"/>
            <a:ext cx="9014841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247" y="1828800"/>
            <a:ext cx="902512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1773936"/>
            <a:ext cx="4543425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29225" y="1773936"/>
            <a:ext cx="4543425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698988"/>
            <a:ext cx="4545212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449512"/>
            <a:ext cx="454521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5654" y="1698988"/>
            <a:ext cx="454699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5654" y="2449512"/>
            <a:ext cx="454699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818" y="152400"/>
            <a:ext cx="283921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96800" y="1743134"/>
            <a:ext cx="666072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818" y="1730018"/>
            <a:ext cx="277749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212704" y="0"/>
            <a:ext cx="51435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212704" y="0"/>
            <a:ext cx="51435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166" y="155448"/>
            <a:ext cx="284079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66781" y="1484808"/>
            <a:ext cx="7028322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5166" y="1728216"/>
            <a:ext cx="277749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85166" y="1170432"/>
            <a:ext cx="2839212" cy="201168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212704" y="0"/>
            <a:ext cx="51435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3212704" y="0"/>
            <a:ext cx="51435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415284" y="1170432"/>
            <a:ext cx="584301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381744" y="1170432"/>
            <a:ext cx="825597" cy="201168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0287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0286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4350" y="152400"/>
            <a:ext cx="92583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775192"/>
            <a:ext cx="92583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4350" y="6476999"/>
            <a:ext cx="24003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1/4/2021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70671" y="6476999"/>
            <a:ext cx="6196184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29946" y="6476999"/>
            <a:ext cx="825597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85725" y="76200"/>
            <a:ext cx="10115550" cy="12192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00225" y="2"/>
            <a:ext cx="5915025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cap="none" spc="0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7200" b="1" cap="none" spc="0" dirty="0">
              <a:ln w="11430"/>
              <a:solidFill>
                <a:srgbClr val="00B0F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0287000" cy="6858000"/>
          </a:xfrm>
          <a:prstGeom prst="frame">
            <a:avLst>
              <a:gd name="adj1" fmla="val 2553"/>
            </a:avLst>
          </a:prstGeom>
          <a:solidFill>
            <a:srgbClr val="00B050"/>
          </a:solidFill>
          <a:ln w="28575">
            <a:noFill/>
          </a:ln>
          <a:effectLst>
            <a:glow rad="101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9" name="Content Placeholder 8" descr="images-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25" y="1447800"/>
            <a:ext cx="9429750" cy="5073000"/>
          </a:xfrm>
          <a:prstGeom prst="rect">
            <a:avLst/>
          </a:prstGeom>
          <a:ln w="38100"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  <a:softEdge rad="1125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71500" y="2076450"/>
            <a:ext cx="1600200" cy="1428750"/>
            <a:chOff x="723900" y="1371600"/>
            <a:chExt cx="2209800" cy="2946400"/>
          </a:xfrm>
        </p:grpSpPr>
        <p:pic>
          <p:nvPicPr>
            <p:cNvPr id="24" name="Picture 23" descr="IMG_20140917_08580512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3900" y="1371600"/>
              <a:ext cx="2209800" cy="20320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876301" y="3403600"/>
              <a:ext cx="1905000" cy="914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চাল 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857500" y="2057400"/>
            <a:ext cx="1524000" cy="1447800"/>
            <a:chOff x="3848100" y="1371600"/>
            <a:chExt cx="2286000" cy="2827020"/>
          </a:xfrm>
        </p:grpSpPr>
        <p:pic>
          <p:nvPicPr>
            <p:cNvPr id="25" name="Picture 24" descr="IMG_20140917_085910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48100" y="1371600"/>
              <a:ext cx="2286000" cy="20193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000500" y="3589019"/>
              <a:ext cx="1981200" cy="6096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ডাল</a:t>
              </a:r>
              <a:r>
                <a:rPr lang="bn-BD" sz="24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7" name="Rectangle 36"/>
          <p:cNvSpPr/>
          <p:nvPr/>
        </p:nvSpPr>
        <p:spPr>
          <a:xfrm>
            <a:off x="5905500" y="2057400"/>
            <a:ext cx="3886200" cy="10326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অল্প পরিমান চাল ও ডাল নিয়ে মিশ্রণ তৈরি কর।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71500" y="3505200"/>
            <a:ext cx="91440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মিশ্রণটিকে দুটি সমান ভাগে ভাগ কর এবং প্রতি ভাগের চাল ও ডাল আলাদা গণনা কর এবং প্রশ্নগুলোর উত্তর  খাতায় লিখ।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771900" y="833735"/>
            <a:ext cx="2225748" cy="46166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অসমস্বত্ব মিশ্রণ তৈরি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71500" y="1290935"/>
            <a:ext cx="3084499" cy="46166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প্রয়োজনীয় উপকরণঃ চাল, ডাল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1562100" y="4267200"/>
          <a:ext cx="6858000" cy="23088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মিশ্রণ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400" dirty="0" smtClean="0">
                          <a:solidFill>
                            <a:schemeClr val="tx1"/>
                          </a:solidFill>
                        </a:rPr>
                        <a:t>উত্তর</a:t>
                      </a:r>
                      <a:endParaRPr lang="en-US" sz="360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উপাদানগুলো</a:t>
                      </a:r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আলাদা দেখা যায় কী?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উপাদানগুলো</a:t>
                      </a:r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পৃথক করা যায় কী?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53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প্রতিটি</a:t>
                      </a:r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ভাগে কি একই পরিমান চাল বা ডাল আছে?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6" name="Rectangle 35"/>
          <p:cNvSpPr/>
          <p:nvPr/>
        </p:nvSpPr>
        <p:spPr>
          <a:xfrm>
            <a:off x="7124700" y="5181600"/>
            <a:ext cx="76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</a:rPr>
              <a:t>হাঁ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124700" y="5638800"/>
            <a:ext cx="76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</a:rPr>
              <a:t>হাঁ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124700" y="6019800"/>
            <a:ext cx="76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</a:rPr>
              <a:t>না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7048500" y="4267200"/>
            <a:ext cx="1143000" cy="2057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3314700" y="152400"/>
            <a:ext cx="3581400" cy="52322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115300" y="926068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সময়ঃ ১০ মিনিটি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Frame 43"/>
          <p:cNvSpPr/>
          <p:nvPr/>
        </p:nvSpPr>
        <p:spPr>
          <a:xfrm>
            <a:off x="-11636" y="0"/>
            <a:ext cx="10298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52401" y="133350"/>
            <a:ext cx="861323" cy="105183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5792" y="5769825"/>
            <a:ext cx="861323" cy="105183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8300" y="5638800"/>
            <a:ext cx="861323" cy="105183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139921" y="57145"/>
            <a:ext cx="861323" cy="10518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26" grpId="0" animBg="1"/>
      <p:bldP spid="30" grpId="0" animBg="1"/>
      <p:bldP spid="36" grpId="0"/>
      <p:bldP spid="40" grpId="0"/>
      <p:bldP spid="41" grpId="0"/>
      <p:bldP spid="42" grpId="0"/>
      <p:bldP spid="3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33700" y="3362980"/>
            <a:ext cx="450092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অসমস্বত্ব মিশ্রণ কাকে বলে ব্যাখ্যা কর?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238500" y="1197114"/>
            <a:ext cx="3352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7962900" y="1295400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সময়ঃ ৩ মিনিটি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11636" y="0"/>
            <a:ext cx="10298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52401" y="133350"/>
            <a:ext cx="861323" cy="10518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5792" y="5769825"/>
            <a:ext cx="861323" cy="1051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8300" y="5638800"/>
            <a:ext cx="861323" cy="1051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139921" y="57145"/>
            <a:ext cx="861323" cy="10518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28700" y="1676400"/>
            <a:ext cx="3200400" cy="3505200"/>
            <a:chOff x="1028700" y="1676400"/>
            <a:chExt cx="3200400" cy="3124200"/>
          </a:xfrm>
        </p:grpSpPr>
        <p:pic>
          <p:nvPicPr>
            <p:cNvPr id="4" name="Picture 3" descr="sweden_fp.jpg"/>
            <p:cNvPicPr>
              <a:picLocks noChangeAspect="1"/>
            </p:cNvPicPr>
            <p:nvPr/>
          </p:nvPicPr>
          <p:blipFill>
            <a:blip r:embed="rId3"/>
            <a:srcRect l="48260" t="40320" r="23898"/>
            <a:stretch>
              <a:fillRect/>
            </a:stretch>
          </p:blipFill>
          <p:spPr>
            <a:xfrm>
              <a:off x="1028700" y="1676400"/>
              <a:ext cx="3200400" cy="3124200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2171700" y="2743200"/>
              <a:ext cx="1066800" cy="970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শরবত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5448300" y="1676400"/>
            <a:ext cx="3581400" cy="3200400"/>
            <a:chOff x="5448300" y="1676400"/>
            <a:chExt cx="3581400" cy="2743200"/>
          </a:xfrm>
        </p:grpSpPr>
        <p:pic>
          <p:nvPicPr>
            <p:cNvPr id="3" name="Picture 2" descr="Classic-Mixture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448300" y="1676400"/>
              <a:ext cx="3581400" cy="2743200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6591300" y="2667000"/>
              <a:ext cx="1524000" cy="970844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চানাচুর</a:t>
              </a:r>
              <a:endParaRPr lang="en-US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1" name="Rectangle 10"/>
          <p:cNvSpPr/>
          <p:nvPr/>
        </p:nvSpPr>
        <p:spPr>
          <a:xfrm>
            <a:off x="571500" y="5638800"/>
            <a:ext cx="8915400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চিত্র দেখে বল কোনটি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সমস্বত্ব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 ও কোনটি অসমস্বত্ব মিশ্রণ?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552700" y="533400"/>
            <a:ext cx="2438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7581900" y="533400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সময়ঃ ৩ মিনিটি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ame 15"/>
          <p:cNvSpPr/>
          <p:nvPr/>
        </p:nvSpPr>
        <p:spPr>
          <a:xfrm>
            <a:off x="-11636" y="0"/>
            <a:ext cx="10298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52401" y="133350"/>
            <a:ext cx="861323" cy="10518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5792" y="5769825"/>
            <a:ext cx="861323" cy="10518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8300" y="5638800"/>
            <a:ext cx="861323" cy="105183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139921" y="57145"/>
            <a:ext cx="861323" cy="10518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095502" y="2133600"/>
            <a:ext cx="7677150" cy="9906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একাধিক বিশুদ্ধ পদার্থের সংমিশ্রণকে কী বলে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14837" y="3276600"/>
            <a:ext cx="1871663" cy="1053353"/>
          </a:xfrm>
          <a:prstGeom prst="downArrow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 সঠিক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800100" y="1981200"/>
            <a:ext cx="1143001" cy="1082040"/>
          </a:xfrm>
          <a:prstGeom prst="rightArrow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857500" y="45720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4305300" y="4572000"/>
            <a:ext cx="419381" cy="459443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86500" y="4605616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7658100" y="45720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86500" y="54102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8059896" y="5066410"/>
            <a:ext cx="289896" cy="766285"/>
          </a:xfrm>
          <a:prstGeom prst="halfFram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2857500" y="5486400"/>
            <a:ext cx="304800" cy="3048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4381500" y="5410200"/>
            <a:ext cx="3810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47700" y="4558553"/>
            <a:ext cx="2057400" cy="1156447"/>
          </a:xfrm>
          <a:prstGeom prst="rightArrow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38500" y="4605616"/>
            <a:ext cx="1905000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দ্রবণ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6743700" y="4623547"/>
            <a:ext cx="1905000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দ্রব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3238500" y="5446667"/>
            <a:ext cx="1905000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 দ্রাবক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743700" y="5375089"/>
            <a:ext cx="1905000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মিশ্রণ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6286500" y="54102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Callout 37"/>
          <p:cNvSpPr/>
          <p:nvPr/>
        </p:nvSpPr>
        <p:spPr>
          <a:xfrm>
            <a:off x="4000500" y="381000"/>
            <a:ext cx="2209800" cy="6858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67100" y="1295400"/>
            <a:ext cx="32004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8343900" y="533400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সময়ঃ ৩ মিনিটি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Frame 40"/>
          <p:cNvSpPr/>
          <p:nvPr/>
        </p:nvSpPr>
        <p:spPr>
          <a:xfrm>
            <a:off x="-11636" y="0"/>
            <a:ext cx="10298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52401" y="133350"/>
            <a:ext cx="861323" cy="105183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5792" y="5769825"/>
            <a:ext cx="861323" cy="105183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8300" y="5638800"/>
            <a:ext cx="861323" cy="105183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139921" y="57145"/>
            <a:ext cx="861323" cy="10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096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9" grpId="0" animBg="1"/>
      <p:bldP spid="37" grpId="0" animBg="1"/>
      <p:bldP spid="38" grpId="0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2095502" y="2133600"/>
            <a:ext cx="7677150" cy="9906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পানিতে গুঁড়োদুধ দিলে কোন মিশ্রণটি উৎপন্ন হবে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Down Arrow 17"/>
          <p:cNvSpPr/>
          <p:nvPr/>
        </p:nvSpPr>
        <p:spPr>
          <a:xfrm>
            <a:off x="4414837" y="3276600"/>
            <a:ext cx="1871663" cy="1053353"/>
          </a:xfrm>
          <a:prstGeom prst="downArrow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 সঠিক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952501" y="1981200"/>
            <a:ext cx="990600" cy="1082040"/>
          </a:xfrm>
          <a:prstGeom prst="rightArrow">
            <a:avLst/>
          </a:prstGeom>
          <a:noFill/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781300" y="45720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4686300" y="4572000"/>
            <a:ext cx="304800" cy="3810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210300" y="54102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8572500" y="5410200"/>
            <a:ext cx="461682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781300" y="54864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Half Frame 24"/>
          <p:cNvSpPr/>
          <p:nvPr/>
        </p:nvSpPr>
        <p:spPr>
          <a:xfrm rot="14014148">
            <a:off x="4737427" y="5226498"/>
            <a:ext cx="238308" cy="626223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6210300" y="46482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Multiply 26"/>
          <p:cNvSpPr/>
          <p:nvPr/>
        </p:nvSpPr>
        <p:spPr>
          <a:xfrm>
            <a:off x="8420100" y="4572000"/>
            <a:ext cx="381000" cy="4572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647700" y="4558553"/>
            <a:ext cx="2057400" cy="1156447"/>
          </a:xfrm>
          <a:prstGeom prst="rightArrow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38500" y="4605616"/>
            <a:ext cx="1905000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সমস্বত্ব </a:t>
            </a:r>
            <a:endParaRPr lang="en-US" dirty="0"/>
          </a:p>
        </p:txBody>
      </p:sp>
      <p:sp>
        <p:nvSpPr>
          <p:cNvPr id="33" name="Rectangle 32"/>
          <p:cNvSpPr/>
          <p:nvPr/>
        </p:nvSpPr>
        <p:spPr>
          <a:xfrm>
            <a:off x="3238500" y="5446059"/>
            <a:ext cx="1905000" cy="34514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অসমস্বত্ব</a:t>
            </a:r>
            <a:endParaRPr lang="en-US" dirty="0"/>
          </a:p>
        </p:txBody>
      </p:sp>
      <p:sp>
        <p:nvSpPr>
          <p:cNvPr id="36" name="Rectangle 35"/>
          <p:cNvSpPr/>
          <p:nvPr/>
        </p:nvSpPr>
        <p:spPr>
          <a:xfrm>
            <a:off x="6743700" y="4572000"/>
            <a:ext cx="2362200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bn-BD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  দ্রবণ 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6743700" y="5375089"/>
            <a:ext cx="2362200" cy="416111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আংশিক সমস্বত্ব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2781300" y="54864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Down Arrow Callout 37"/>
          <p:cNvSpPr/>
          <p:nvPr/>
        </p:nvSpPr>
        <p:spPr>
          <a:xfrm>
            <a:off x="4000500" y="381000"/>
            <a:ext cx="2209800" cy="6858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67100" y="1295400"/>
            <a:ext cx="32004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rame 28"/>
          <p:cNvSpPr/>
          <p:nvPr/>
        </p:nvSpPr>
        <p:spPr>
          <a:xfrm>
            <a:off x="-11636" y="0"/>
            <a:ext cx="10298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52401" y="133350"/>
            <a:ext cx="861323" cy="105183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5792" y="5769825"/>
            <a:ext cx="861323" cy="105183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8300" y="5638800"/>
            <a:ext cx="861323" cy="105183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139921" y="57145"/>
            <a:ext cx="861323" cy="10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09683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3" grpId="0" animBg="1"/>
      <p:bldP spid="36" grpId="0" animBg="1"/>
      <p:bldP spid="39" grpId="0" animBg="1"/>
      <p:bldP spid="37" grpId="0" animBg="1"/>
      <p:bldP spid="38" grpId="0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Multiply 15"/>
          <p:cNvSpPr/>
          <p:nvPr/>
        </p:nvSpPr>
        <p:spPr>
          <a:xfrm>
            <a:off x="5067300" y="5562600"/>
            <a:ext cx="4572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743700" y="5715000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Multiply 17"/>
          <p:cNvSpPr/>
          <p:nvPr/>
        </p:nvSpPr>
        <p:spPr>
          <a:xfrm>
            <a:off x="8343900" y="5638800"/>
            <a:ext cx="4572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7277100" y="5715000"/>
            <a:ext cx="1981200" cy="3810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</a:p>
        </p:txBody>
      </p:sp>
      <p:sp>
        <p:nvSpPr>
          <p:cNvPr id="21" name="Right Arrow 20"/>
          <p:cNvSpPr/>
          <p:nvPr/>
        </p:nvSpPr>
        <p:spPr>
          <a:xfrm>
            <a:off x="647700" y="1980104"/>
            <a:ext cx="1371600" cy="1144096"/>
          </a:xfrm>
          <a:prstGeom prst="rightArrow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3314700" y="4801696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Multiply 22"/>
          <p:cNvSpPr/>
          <p:nvPr/>
        </p:nvSpPr>
        <p:spPr>
          <a:xfrm>
            <a:off x="4991100" y="4648200"/>
            <a:ext cx="457200" cy="5334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4762500" y="3581400"/>
            <a:ext cx="1676400" cy="990600"/>
          </a:xfrm>
          <a:prstGeom prst="downArrow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কোনটি সঠিক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71900" y="4725496"/>
            <a:ext cx="2133600" cy="3810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6743700" y="4801696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277100" y="4801696"/>
            <a:ext cx="2057400" cy="3810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i, iii</a:t>
            </a:r>
          </a:p>
        </p:txBody>
      </p:sp>
      <p:sp>
        <p:nvSpPr>
          <p:cNvPr id="28" name="Oval 27"/>
          <p:cNvSpPr/>
          <p:nvPr/>
        </p:nvSpPr>
        <p:spPr>
          <a:xfrm>
            <a:off x="3314700" y="5639896"/>
            <a:ext cx="304800" cy="3048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771900" y="5639896"/>
            <a:ext cx="2209800" cy="3810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i,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,iii</a:t>
            </a:r>
          </a:p>
        </p:txBody>
      </p:sp>
      <p:sp>
        <p:nvSpPr>
          <p:cNvPr id="30" name="Half Frame 29"/>
          <p:cNvSpPr/>
          <p:nvPr/>
        </p:nvSpPr>
        <p:spPr>
          <a:xfrm rot="13662002">
            <a:off x="8420508" y="4619382"/>
            <a:ext cx="324346" cy="528710"/>
          </a:xfrm>
          <a:prstGeom prst="half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723900" y="4877896"/>
            <a:ext cx="1905000" cy="838200"/>
          </a:xfrm>
          <a:prstGeom prst="rightArrow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বৃত্তে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ক্লিক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133601" y="1828800"/>
            <a:ext cx="7200900" cy="16002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5491" tIns="52746" rIns="105491" bIns="52746"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2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 ও গ্লুকোজের মিশ্রণে উপাদানগুলো -</a:t>
            </a:r>
          </a:p>
          <a:p>
            <a:r>
              <a:rPr lang="bn-BD" sz="2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i.</a:t>
            </a:r>
            <a:r>
              <a:rPr lang="bn-BD" sz="2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সুষমভাবে বন্টিত।</a:t>
            </a:r>
            <a:r>
              <a:rPr lang="en-US" sz="2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ii. </a:t>
            </a:r>
            <a:r>
              <a:rPr lang="bn-BD" sz="2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পরস্পর থেকে সহজে পৃথকযোগ্য। </a:t>
            </a:r>
          </a:p>
          <a:p>
            <a:r>
              <a:rPr lang="bn-BD" sz="2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2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iii</a:t>
            </a:r>
            <a:r>
              <a:rPr lang="bn-BD" sz="2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. পরস্পর থেকে সহজে পৃথকযোগ্য</a:t>
            </a:r>
            <a:r>
              <a:rPr lang="en-US" sz="2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3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নয়। </a:t>
            </a:r>
          </a:p>
          <a:p>
            <a:endParaRPr lang="bn-BD" sz="23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93388" indent="-593388" algn="ctr">
              <a:buFontTx/>
              <a:buAutoNum type="romanLcPeriod"/>
            </a:pP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marL="593388" indent="-593388" algn="ctr"/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Oval 37"/>
          <p:cNvSpPr/>
          <p:nvPr/>
        </p:nvSpPr>
        <p:spPr>
          <a:xfrm>
            <a:off x="6743700" y="4800600"/>
            <a:ext cx="3048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Down Arrow Callout 38"/>
          <p:cNvSpPr/>
          <p:nvPr/>
        </p:nvSpPr>
        <p:spPr>
          <a:xfrm>
            <a:off x="4000500" y="381000"/>
            <a:ext cx="2209800" cy="685800"/>
          </a:xfrm>
          <a:prstGeom prst="downArrowCallou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67100" y="1295400"/>
            <a:ext cx="3200400" cy="533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বহুনির্বাচনী প্রশ্নঃ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 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Frame 32"/>
          <p:cNvSpPr/>
          <p:nvPr/>
        </p:nvSpPr>
        <p:spPr>
          <a:xfrm>
            <a:off x="-11636" y="0"/>
            <a:ext cx="10298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52401" y="133350"/>
            <a:ext cx="861323" cy="105183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5792" y="5769825"/>
            <a:ext cx="861323" cy="105183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8300" y="5638800"/>
            <a:ext cx="861323" cy="105183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139921" y="57145"/>
            <a:ext cx="861323" cy="1051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90270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8" grpId="0" animBg="1"/>
      <p:bldP spid="39" grpId="0" animBg="1"/>
      <p:bldP spid="4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3162300" y="457200"/>
            <a:ext cx="4029075" cy="914400"/>
          </a:xfrm>
          <a:prstGeom prst="downArrowCallou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400300" y="2286000"/>
            <a:ext cx="57150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 কী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00300" y="3200400"/>
            <a:ext cx="57150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 কত প্রকার ও কী কী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00300" y="4114800"/>
            <a:ext cx="57150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সমস্বত্ব মিশ্রণ কী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00300" y="5181600"/>
            <a:ext cx="5715000" cy="6858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অসমস্বত্ব মিশ্রন কী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962900" y="1295400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সময়ঃ 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4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 মিনিটি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-11636" y="0"/>
            <a:ext cx="10298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52401" y="133350"/>
            <a:ext cx="861323" cy="105183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5792" y="5769825"/>
            <a:ext cx="861323" cy="10518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8300" y="5638800"/>
            <a:ext cx="861323" cy="105183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139921" y="57145"/>
            <a:ext cx="861323" cy="10518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28700" y="762000"/>
            <a:ext cx="2819400" cy="9144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গুরুত্বপূর্ণ শব্দ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62300" y="5181600"/>
            <a:ext cx="26670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অসমস্বত্ব মিশ্রন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2705100" y="3200400"/>
            <a:ext cx="2362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দ্রবণ</a:t>
            </a:r>
            <a:endParaRPr lang="en-US" sz="3200" dirty="0"/>
          </a:p>
        </p:txBody>
      </p:sp>
      <p:sp>
        <p:nvSpPr>
          <p:cNvPr id="6" name="Rectangle 5"/>
          <p:cNvSpPr/>
          <p:nvPr/>
        </p:nvSpPr>
        <p:spPr>
          <a:xfrm>
            <a:off x="3238500" y="4114800"/>
            <a:ext cx="2362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সমস্বত্ব মিশ্রণ</a:t>
            </a:r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2781300" y="2209800"/>
            <a:ext cx="2362200" cy="76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</a:t>
            </a:r>
            <a:endParaRPr lang="en-US" sz="3200" dirty="0"/>
          </a:p>
        </p:txBody>
      </p:sp>
      <p:sp>
        <p:nvSpPr>
          <p:cNvPr id="8" name="Frame 7"/>
          <p:cNvSpPr/>
          <p:nvPr/>
        </p:nvSpPr>
        <p:spPr>
          <a:xfrm>
            <a:off x="-11636" y="0"/>
            <a:ext cx="10298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52401" y="133350"/>
            <a:ext cx="861323" cy="1051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5792" y="5769825"/>
            <a:ext cx="861323" cy="1051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8300" y="5638800"/>
            <a:ext cx="861323" cy="10518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139921" y="57145"/>
            <a:ext cx="861323" cy="10518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0" y="381000"/>
            <a:ext cx="10096499" cy="5638800"/>
            <a:chOff x="0" y="381000"/>
            <a:chExt cx="10096499" cy="5638800"/>
          </a:xfrm>
        </p:grpSpPr>
        <p:grpSp>
          <p:nvGrpSpPr>
            <p:cNvPr id="47" name="Group 46"/>
            <p:cNvGrpSpPr/>
            <p:nvPr/>
          </p:nvGrpSpPr>
          <p:grpSpPr>
            <a:xfrm>
              <a:off x="0" y="381000"/>
              <a:ext cx="10096499" cy="5638800"/>
              <a:chOff x="0" y="381000"/>
              <a:chExt cx="10096499" cy="5638800"/>
            </a:xfrm>
          </p:grpSpPr>
          <p:grpSp>
            <p:nvGrpSpPr>
              <p:cNvPr id="44" name="Group 43"/>
              <p:cNvGrpSpPr/>
              <p:nvPr/>
            </p:nvGrpSpPr>
            <p:grpSpPr>
              <a:xfrm>
                <a:off x="0" y="381000"/>
                <a:ext cx="10096499" cy="5638800"/>
                <a:chOff x="0" y="381000"/>
                <a:chExt cx="10096499" cy="5638800"/>
              </a:xfrm>
            </p:grpSpPr>
            <p:grpSp>
              <p:nvGrpSpPr>
                <p:cNvPr id="25" name="Group 4"/>
                <p:cNvGrpSpPr/>
                <p:nvPr/>
              </p:nvGrpSpPr>
              <p:grpSpPr>
                <a:xfrm>
                  <a:off x="0" y="381000"/>
                  <a:ext cx="10096499" cy="4648200"/>
                  <a:chOff x="677779" y="325056"/>
                  <a:chExt cx="6298011" cy="3713544"/>
                </a:xfrm>
                <a:solidFill>
                  <a:srgbClr val="0070C0"/>
                </a:solidFill>
              </p:grpSpPr>
              <p:sp>
                <p:nvSpPr>
                  <p:cNvPr id="26" name="Rectangle 25"/>
                  <p:cNvSpPr/>
                  <p:nvPr/>
                </p:nvSpPr>
                <p:spPr>
                  <a:xfrm>
                    <a:off x="1271930" y="1447800"/>
                    <a:ext cx="5228539" cy="2590800"/>
                  </a:xfrm>
                  <a:prstGeom prst="rect">
                    <a:avLst/>
                  </a:prstGeom>
                  <a:blipFill>
                    <a:blip r:embed="rId3"/>
                    <a:tile tx="0" ty="0" sx="100000" sy="100000" flip="none" algn="tl"/>
                  </a:blip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" name="Isosceles Triangle 26"/>
                  <p:cNvSpPr/>
                  <p:nvPr/>
                </p:nvSpPr>
                <p:spPr>
                  <a:xfrm>
                    <a:off x="677779" y="325056"/>
                    <a:ext cx="6298011" cy="1157468"/>
                  </a:xfrm>
                  <a:prstGeom prst="triangle">
                    <a:avLst/>
                  </a:prstGeom>
                  <a:solidFill>
                    <a:schemeClr val="bg1">
                      <a:lumMod val="75000"/>
                    </a:schemeClr>
                  </a:solidFill>
                </p:spPr>
                <p:style>
                  <a:lnRef idx="1">
                    <a:schemeClr val="accent5"/>
                  </a:lnRef>
                  <a:fillRef idx="2">
                    <a:schemeClr val="accent5"/>
                  </a:fillRef>
                  <a:effectRef idx="1">
                    <a:schemeClr val="accent5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2" name="Cube 31"/>
                <p:cNvSpPr/>
                <p:nvPr/>
              </p:nvSpPr>
              <p:spPr>
                <a:xfrm>
                  <a:off x="723900" y="5029200"/>
                  <a:ext cx="8610600" cy="990600"/>
                </a:xfrm>
                <a:prstGeom prst="cube">
                  <a:avLst/>
                </a:prstGeom>
                <a:blipFill>
                  <a:blip r:embed="rId4"/>
                  <a:tile tx="0" ty="0" sx="100000" sy="100000" flip="none" algn="tl"/>
                </a:blip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467100" y="1066800"/>
                <a:ext cx="304800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bn-IN" sz="3600" dirty="0">
                    <a:latin typeface="NikoshBAN" pitchFamily="2" charset="0"/>
                    <a:cs typeface="NikoshBAN" pitchFamily="2" charset="0"/>
                  </a:rPr>
                  <a:t>বাড়ির কাজ</a:t>
                </a:r>
                <a:endParaRPr lang="en-US" sz="36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28" name="Rectangle 27"/>
            <p:cNvSpPr/>
            <p:nvPr/>
          </p:nvSpPr>
          <p:spPr>
            <a:xfrm>
              <a:off x="1485900" y="2667000"/>
              <a:ext cx="1981200" cy="1752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পানিতে লবন, গ্লুকোজ, ফলের রস যোগ করে দেখ এবং পর্যবেক্ষন খাতায় লিখ।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29100" y="2667000"/>
              <a:ext cx="1828800" cy="23622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চানাচুর কি ধরনের মিশ্রণ পর্যেবক্ষন করে খাতায় লিখ।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743700" y="2667000"/>
              <a:ext cx="2057400" cy="17526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পানিতে মাটি, আটা, পাউডার যোগ করে দেখ এবং পর্যবেক্ষন খাতায় লিখ।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Frame 18"/>
          <p:cNvSpPr/>
          <p:nvPr/>
        </p:nvSpPr>
        <p:spPr>
          <a:xfrm>
            <a:off x="-11636" y="0"/>
            <a:ext cx="10298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52401" y="133350"/>
            <a:ext cx="861323" cy="10518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5792" y="5769825"/>
            <a:ext cx="861323" cy="10518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8300" y="5638800"/>
            <a:ext cx="861323" cy="105183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139921" y="57145"/>
            <a:ext cx="861323" cy="10518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647700" y="685800"/>
            <a:ext cx="8991600" cy="5410200"/>
            <a:chOff x="647700" y="685800"/>
            <a:chExt cx="8991600" cy="5410200"/>
          </a:xfrm>
        </p:grpSpPr>
        <p:pic>
          <p:nvPicPr>
            <p:cNvPr id="26" name="Picture 25" descr="farmersmarketpotatosalad1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700" y="685800"/>
              <a:ext cx="8991600" cy="46482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647700" y="5334000"/>
              <a:ext cx="8991600" cy="762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আর কোনো প্রশ্ন ? ?</a:t>
              </a:r>
              <a:r>
                <a:rPr lang="en-US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4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?</a:t>
              </a:r>
              <a:endPara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0" name="Frame 9"/>
          <p:cNvSpPr/>
          <p:nvPr/>
        </p:nvSpPr>
        <p:spPr>
          <a:xfrm>
            <a:off x="-11636" y="0"/>
            <a:ext cx="10298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52401" y="133350"/>
            <a:ext cx="861323" cy="10518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5792" y="5769825"/>
            <a:ext cx="861323" cy="1051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8300" y="5638800"/>
            <a:ext cx="861323" cy="10518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139921" y="57145"/>
            <a:ext cx="861323" cy="10518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18"/>
          <p:cNvSpPr/>
          <p:nvPr/>
        </p:nvSpPr>
        <p:spPr>
          <a:xfrm>
            <a:off x="5600700" y="3124200"/>
            <a:ext cx="4267200" cy="320040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শ্রেণিঃ ষষ্ঠ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অধ্যায়ঃ অষ্টম</a:t>
            </a:r>
          </a:p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পাঠঃ ১-২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3162300" y="304800"/>
            <a:ext cx="6248400" cy="2590801"/>
            <a:chOff x="3314700" y="381000"/>
            <a:chExt cx="6248400" cy="2590801"/>
          </a:xfrm>
        </p:grpSpPr>
        <p:pic>
          <p:nvPicPr>
            <p:cNvPr id="20" name="Picture 19" descr="6.jpg"/>
            <p:cNvPicPr>
              <a:picLocks noChangeAspect="1"/>
            </p:cNvPicPr>
            <p:nvPr/>
          </p:nvPicPr>
          <p:blipFill>
            <a:blip r:embed="rId2"/>
            <a:srcRect l="3030" t="2703" r="3030"/>
            <a:stretch>
              <a:fillRect/>
            </a:stretch>
          </p:blipFill>
          <p:spPr>
            <a:xfrm>
              <a:off x="7505700" y="533401"/>
              <a:ext cx="2057400" cy="24384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8" name="Rectangle 17"/>
            <p:cNvSpPr/>
            <p:nvPr/>
          </p:nvSpPr>
          <p:spPr>
            <a:xfrm>
              <a:off x="3314700" y="381000"/>
              <a:ext cx="3200400" cy="7620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3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পরিচিতি</a:t>
              </a:r>
              <a:endPara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cxnSp>
        <p:nvCxnSpPr>
          <p:cNvPr id="23" name="Straight Connector 22"/>
          <p:cNvCxnSpPr/>
          <p:nvPr/>
        </p:nvCxnSpPr>
        <p:spPr>
          <a:xfrm rot="5400000">
            <a:off x="3658394" y="3847306"/>
            <a:ext cx="3581400" cy="158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Frame 16"/>
          <p:cNvSpPr/>
          <p:nvPr/>
        </p:nvSpPr>
        <p:spPr>
          <a:xfrm>
            <a:off x="-11636" y="0"/>
            <a:ext cx="10298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52401" y="133350"/>
            <a:ext cx="861323" cy="105183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5792" y="5769825"/>
            <a:ext cx="861323" cy="105183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8300" y="5638800"/>
            <a:ext cx="861323" cy="105183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139921" y="57145"/>
            <a:ext cx="861323" cy="1051834"/>
          </a:xfrm>
          <a:prstGeom prst="rect">
            <a:avLst/>
          </a:prstGeom>
        </p:spPr>
      </p:pic>
      <p:pic>
        <p:nvPicPr>
          <p:cNvPr id="14" name="Picture 13" descr="72488080_749353452156205_5341442657560297472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9700" y="1524000"/>
            <a:ext cx="2514600" cy="2514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8" name="Rectangle 27"/>
          <p:cNvSpPr/>
          <p:nvPr/>
        </p:nvSpPr>
        <p:spPr>
          <a:xfrm>
            <a:off x="266700" y="4648200"/>
            <a:ext cx="4953000" cy="147732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dirty="0" smtClean="0">
                <a:solidFill>
                  <a:srgbClr val="002060"/>
                </a:solidFill>
              </a:rPr>
              <a:t>মোহাম্মাদ আলী জিন্নাহ</a:t>
            </a:r>
            <a:endParaRPr lang="en-US" dirty="0" smtClean="0">
              <a:solidFill>
                <a:srgbClr val="002060"/>
              </a:solidFill>
            </a:endParaRPr>
          </a:p>
          <a:p>
            <a:pPr algn="ctr"/>
            <a:r>
              <a:rPr lang="bn-BD" dirty="0" smtClean="0">
                <a:solidFill>
                  <a:srgbClr val="002060"/>
                </a:solidFill>
              </a:rPr>
              <a:t>সহকারি শিক্ষক(গনিত)</a:t>
            </a:r>
          </a:p>
          <a:p>
            <a:pPr algn="ctr"/>
            <a:r>
              <a:rPr lang="bn-BD" dirty="0" smtClean="0">
                <a:solidFill>
                  <a:srgbClr val="002060"/>
                </a:solidFill>
              </a:rPr>
              <a:t>আফড়া ইসলামিয়া সিঃ আলিম মাদ্রাসা</a:t>
            </a:r>
          </a:p>
          <a:p>
            <a:pPr algn="ctr"/>
            <a:r>
              <a:rPr lang="bn-BD" dirty="0" smtClean="0">
                <a:solidFill>
                  <a:srgbClr val="002060"/>
                </a:solidFill>
              </a:rPr>
              <a:t>রাজবাড়ি সদর, রাজবাড়ি</a:t>
            </a:r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140104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685800"/>
            <a:ext cx="8991600" cy="54102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2247900" y="1066800"/>
            <a:ext cx="5715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সবাই ভাল থেকো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47900" y="5181600"/>
            <a:ext cx="5715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-11636" y="0"/>
            <a:ext cx="10298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52401" y="133350"/>
            <a:ext cx="861323" cy="1051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5792" y="5769825"/>
            <a:ext cx="861323" cy="10518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8300" y="5638800"/>
            <a:ext cx="861323" cy="1051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139921" y="57145"/>
            <a:ext cx="861323" cy="10518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>
          <a:xfrm>
            <a:off x="1638300" y="1676400"/>
            <a:ext cx="6477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বগুলো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মিশায়ে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তৈ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BD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1181100" y="1676400"/>
            <a:ext cx="8305800" cy="685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বগুলো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মিশায়ে ঝালমুড়ি বা মিশ্রণ তৈ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রি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0" name="Picture 9" descr="ঝাল মুড়ি.jpg"/>
          <p:cNvPicPr>
            <a:picLocks noChangeAspect="1"/>
          </p:cNvPicPr>
          <p:nvPr/>
        </p:nvPicPr>
        <p:blipFill>
          <a:blip r:embed="rId3"/>
          <a:srcRect l="4442" t="5333" r="16155" b="4000"/>
          <a:stretch>
            <a:fillRect/>
          </a:stretch>
        </p:blipFill>
        <p:spPr>
          <a:xfrm>
            <a:off x="419100" y="3810000"/>
            <a:ext cx="9601200" cy="2514600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876300" y="457200"/>
            <a:ext cx="2514600" cy="1600200"/>
            <a:chOff x="571500" y="457200"/>
            <a:chExt cx="2514600" cy="1600200"/>
          </a:xfrm>
        </p:grpSpPr>
        <p:pic>
          <p:nvPicPr>
            <p:cNvPr id="3" name="Picture 2" descr="1365137210image32.jpg"/>
            <p:cNvPicPr>
              <a:picLocks noChangeAspect="1"/>
            </p:cNvPicPr>
            <p:nvPr/>
          </p:nvPicPr>
          <p:blipFill>
            <a:blip r:embed="rId4"/>
            <a:srcRect l="7843" t="44770" r="64549" b="12926"/>
            <a:stretch>
              <a:fillRect/>
            </a:stretch>
          </p:blipFill>
          <p:spPr>
            <a:xfrm>
              <a:off x="571500" y="457200"/>
              <a:ext cx="2514600" cy="16002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1028700" y="838200"/>
              <a:ext cx="12954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মুড়ি</a:t>
              </a:r>
              <a:endParaRPr lang="en-US" sz="40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3771900" y="457200"/>
            <a:ext cx="2667000" cy="1447800"/>
            <a:chOff x="3771900" y="457200"/>
            <a:chExt cx="2667000" cy="1447800"/>
          </a:xfrm>
        </p:grpSpPr>
        <p:pic>
          <p:nvPicPr>
            <p:cNvPr id="4" name="Picture 3" descr="1365137210image32.jpg"/>
            <p:cNvPicPr>
              <a:picLocks noChangeAspect="1"/>
            </p:cNvPicPr>
            <p:nvPr/>
          </p:nvPicPr>
          <p:blipFill>
            <a:blip r:embed="rId4"/>
            <a:srcRect l="45098" t="29730" r="29412" b="40540"/>
            <a:stretch>
              <a:fillRect/>
            </a:stretch>
          </p:blipFill>
          <p:spPr>
            <a:xfrm>
              <a:off x="3771900" y="457200"/>
              <a:ext cx="2667000" cy="1447800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4305300" y="838200"/>
              <a:ext cx="19050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মরিচ কুচি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029451" y="533400"/>
            <a:ext cx="2609850" cy="1371600"/>
            <a:chOff x="7029451" y="533400"/>
            <a:chExt cx="2609850" cy="1371600"/>
          </a:xfrm>
        </p:grpSpPr>
        <p:pic>
          <p:nvPicPr>
            <p:cNvPr id="11" name="Picture 10" descr="P1130205.jpg"/>
            <p:cNvPicPr>
              <a:picLocks noChangeAspect="1"/>
            </p:cNvPicPr>
            <p:nvPr/>
          </p:nvPicPr>
          <p:blipFill>
            <a:blip r:embed="rId5"/>
            <a:srcRect l="25000" t="15926" r="30833" b="21852"/>
            <a:stretch>
              <a:fillRect/>
            </a:stretch>
          </p:blipFill>
          <p:spPr>
            <a:xfrm>
              <a:off x="7029451" y="533400"/>
              <a:ext cx="2609850" cy="1371600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7200900" y="914400"/>
              <a:ext cx="22098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পিয়াজ কুচি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876300" y="2209800"/>
            <a:ext cx="2438400" cy="1447800"/>
            <a:chOff x="647700" y="2209800"/>
            <a:chExt cx="2438400" cy="1447800"/>
          </a:xfrm>
        </p:grpSpPr>
        <p:pic>
          <p:nvPicPr>
            <p:cNvPr id="7" name="Picture 6" descr="1365137210image32.jpg"/>
            <p:cNvPicPr>
              <a:picLocks noChangeAspect="1"/>
            </p:cNvPicPr>
            <p:nvPr/>
          </p:nvPicPr>
          <p:blipFill>
            <a:blip r:embed="rId4"/>
            <a:srcRect l="74510" t="62162" b="8108"/>
            <a:stretch>
              <a:fillRect/>
            </a:stretch>
          </p:blipFill>
          <p:spPr>
            <a:xfrm>
              <a:off x="647700" y="2209800"/>
              <a:ext cx="2438400" cy="14478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47700" y="2667000"/>
              <a:ext cx="22098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শসা কুচি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3695700" y="4572000"/>
            <a:ext cx="2819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ঝালমুড়ি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3771901" y="2133600"/>
            <a:ext cx="2666999" cy="1524000"/>
            <a:chOff x="3771901" y="2133600"/>
            <a:chExt cx="2666999" cy="1524000"/>
          </a:xfrm>
        </p:grpSpPr>
        <p:pic>
          <p:nvPicPr>
            <p:cNvPr id="9" name="Picture 8" descr="1365137210image32.jpg"/>
            <p:cNvPicPr>
              <a:picLocks noChangeAspect="1"/>
            </p:cNvPicPr>
            <p:nvPr/>
          </p:nvPicPr>
          <p:blipFill>
            <a:blip r:embed="rId4"/>
            <a:srcRect l="68627" t="27027" r="3922" b="27027"/>
            <a:stretch>
              <a:fillRect/>
            </a:stretch>
          </p:blipFill>
          <p:spPr>
            <a:xfrm>
              <a:off x="3771901" y="2133600"/>
              <a:ext cx="2666999" cy="152400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4152900" y="2590800"/>
              <a:ext cx="20574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টেমটো কুচি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7048501" y="2133600"/>
            <a:ext cx="2667000" cy="1524000"/>
            <a:chOff x="7048501" y="2133600"/>
            <a:chExt cx="2667000" cy="1524000"/>
          </a:xfrm>
        </p:grpSpPr>
        <p:pic>
          <p:nvPicPr>
            <p:cNvPr id="2" name="Picture 1" descr="1365137210image32.jpg"/>
            <p:cNvPicPr>
              <a:picLocks noChangeAspect="1"/>
            </p:cNvPicPr>
            <p:nvPr/>
          </p:nvPicPr>
          <p:blipFill>
            <a:blip r:embed="rId4"/>
            <a:srcRect l="21569" t="8108" r="43137" b="64865"/>
            <a:stretch>
              <a:fillRect/>
            </a:stretch>
          </p:blipFill>
          <p:spPr>
            <a:xfrm>
              <a:off x="7048501" y="2133600"/>
              <a:ext cx="2667000" cy="152400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7505700" y="2590800"/>
              <a:ext cx="1981200" cy="533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4000" dirty="0">
                  <a:latin typeface="NikoshBAN" pitchFamily="2" charset="0"/>
                  <a:cs typeface="NikoshBAN" pitchFamily="2" charset="0"/>
                </a:rPr>
                <a:t>ছোলা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5" name="Oval 34"/>
          <p:cNvSpPr/>
          <p:nvPr/>
        </p:nvSpPr>
        <p:spPr>
          <a:xfrm>
            <a:off x="800100" y="3886200"/>
            <a:ext cx="8839200" cy="1828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rame 29"/>
          <p:cNvSpPr/>
          <p:nvPr/>
        </p:nvSpPr>
        <p:spPr>
          <a:xfrm>
            <a:off x="-11636" y="0"/>
            <a:ext cx="10298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52401" y="133350"/>
            <a:ext cx="861323" cy="105183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5792" y="5769825"/>
            <a:ext cx="861323" cy="10518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8300" y="5638800"/>
            <a:ext cx="861323" cy="105183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139921" y="57145"/>
            <a:ext cx="861323" cy="10518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09329E-7 -3.33333E-6 L 0.25536 0.51667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00" y="2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4688E-6 -2.22222E-6 L -0.0037 0.52778 " pathEditMode="relative" rAng="0" ptsTypes="AA">
                                      <p:cBhvr>
                                        <p:cTn id="1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26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24287E-7 2.22222E-6 L -0.27294 0.52222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2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5744E-6 2.22222E-6 L 0.20725 0.27222 " pathEditMode="relative" rAng="0" ptsTypes="AA">
                                      <p:cBhvr>
                                        <p:cTn id="3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4688E-6 -2.22222E-6 L 0.0037 0.28889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41557E-6 -2.22222E-6 L -0.23316 0.26667 " pathEditMode="relative" rAng="0" ptsTypes="AA">
                                      <p:cBhvr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13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647700" y="4800600"/>
            <a:ext cx="883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উপরোক্ত উপকরণ দিয়ে স্যালাইন  তৈরি করলে এই স্যালাইনকে কী বলা যায়?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7700" y="4800600"/>
            <a:ext cx="86868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দ্রবণ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images123467.jpg"/>
          <p:cNvPicPr>
            <a:picLocks noChangeAspect="1"/>
          </p:cNvPicPr>
          <p:nvPr/>
        </p:nvPicPr>
        <p:blipFill>
          <a:blip r:embed="rId3"/>
          <a:srcRect b="20295"/>
          <a:stretch>
            <a:fillRect/>
          </a:stretch>
        </p:blipFill>
        <p:spPr>
          <a:xfrm>
            <a:off x="495300" y="838200"/>
            <a:ext cx="1981200" cy="2133600"/>
          </a:xfrm>
          <a:prstGeom prst="rect">
            <a:avLst/>
          </a:prstGeom>
        </p:spPr>
      </p:pic>
      <p:pic>
        <p:nvPicPr>
          <p:cNvPr id="25" name="Picture 24" descr="seasalt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900" y="914400"/>
            <a:ext cx="1905001" cy="1981200"/>
          </a:xfrm>
          <a:prstGeom prst="rect">
            <a:avLst/>
          </a:prstGeom>
        </p:spPr>
      </p:pic>
      <p:sp>
        <p:nvSpPr>
          <p:cNvPr id="27" name="Rectangle 26"/>
          <p:cNvSpPr/>
          <p:nvPr/>
        </p:nvSpPr>
        <p:spPr>
          <a:xfrm>
            <a:off x="571500" y="3276600"/>
            <a:ext cx="1981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গ্লাস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বিশুদ্ধ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পানি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7200900" y="3200400"/>
            <a:ext cx="1981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চিনি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ING-granulated-sugar_sq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7100" y="1066800"/>
            <a:ext cx="1816100" cy="1752600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3771900" y="3200400"/>
            <a:ext cx="1981200" cy="609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লবণ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-11636" y="0"/>
            <a:ext cx="10298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52401" y="133350"/>
            <a:ext cx="861323" cy="10518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5792" y="5769825"/>
            <a:ext cx="861323" cy="10518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8300" y="5638800"/>
            <a:ext cx="861323" cy="10518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139921" y="57145"/>
            <a:ext cx="861323" cy="10518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 animBg="1"/>
      <p:bldP spid="27" grpId="0" animBg="1"/>
      <p:bldP spid="36" grpId="0" animBg="1"/>
      <p:bldP spid="3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frican-Grey-Select-Mixture.gif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52500" y="609600"/>
            <a:ext cx="8458200" cy="548640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Rounded Rectangle 1"/>
          <p:cNvSpPr/>
          <p:nvPr/>
        </p:nvSpPr>
        <p:spPr>
          <a:xfrm>
            <a:off x="2247900" y="3048000"/>
            <a:ext cx="5715000" cy="762000"/>
          </a:xfrm>
          <a:prstGeom prst="roundRect">
            <a:avLst/>
          </a:prstGeom>
          <a:noFill/>
          <a:ln w="3175"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দ্রবণ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-11636" y="0"/>
            <a:ext cx="10298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52401" y="133350"/>
            <a:ext cx="861323" cy="1051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5792" y="5769825"/>
            <a:ext cx="861323" cy="105183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8300" y="5638800"/>
            <a:ext cx="861323" cy="1051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139921" y="57145"/>
            <a:ext cx="861323" cy="10518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Down Arrow Callout 14"/>
          <p:cNvSpPr/>
          <p:nvPr/>
        </p:nvSpPr>
        <p:spPr>
          <a:xfrm>
            <a:off x="2400300" y="1219200"/>
            <a:ext cx="5638800" cy="1066800"/>
          </a:xfrm>
          <a:prstGeom prst="downArrowCallou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 ...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943100" y="2514600"/>
            <a:ext cx="68580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 কী তা বলতে পারবে।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      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943100" y="3657600"/>
            <a:ext cx="78486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সমস্বত্ব মিশ্রণ ও অসমস্বত্ব মিশ্রন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তৈরি 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1943100" y="4800600"/>
            <a:ext cx="7467600" cy="7620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v"/>
            </a:pP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সমস্বত্ব মিশ্রণ ও অসমস্বত্ব মিশ্রন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rame 10"/>
          <p:cNvSpPr/>
          <p:nvPr/>
        </p:nvSpPr>
        <p:spPr>
          <a:xfrm>
            <a:off x="-11636" y="0"/>
            <a:ext cx="10298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52401" y="133350"/>
            <a:ext cx="861323" cy="1051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5792" y="5769825"/>
            <a:ext cx="861323" cy="10518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8300" y="5638800"/>
            <a:ext cx="861323" cy="10518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139921" y="57145"/>
            <a:ext cx="861323" cy="10518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8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1866900" y="5410200"/>
            <a:ext cx="6781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 কাকে বলে?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23900" y="4343400"/>
            <a:ext cx="41910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সাধারনত ঝালমুড়ির মধ্যে কি কি থাকে?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448300" y="4343400"/>
            <a:ext cx="4114800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সাধারনত শরবতের মধ্যে কি কি থাকে?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95500" y="5334000"/>
            <a:ext cx="6781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 typeface="Wingdings" pitchFamily="2" charset="2"/>
              <a:buChar char="Ø"/>
            </a:pP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কয়েকটি বিভিন্ন পদার্থ একত্রে মেশালে যা পাওয়া যায়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…</a:t>
            </a:r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Down Arrow Callout 23"/>
          <p:cNvSpPr/>
          <p:nvPr/>
        </p:nvSpPr>
        <p:spPr>
          <a:xfrm>
            <a:off x="3467100" y="304800"/>
            <a:ext cx="3429000" cy="762000"/>
          </a:xfrm>
          <a:prstGeom prst="downArrowCallou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ঝাল মুড়ি.jpg"/>
          <p:cNvPicPr>
            <a:picLocks noChangeAspect="1"/>
          </p:cNvPicPr>
          <p:nvPr/>
        </p:nvPicPr>
        <p:blipFill>
          <a:blip r:embed="rId3"/>
          <a:srcRect r="10938"/>
          <a:stretch>
            <a:fillRect/>
          </a:stretch>
        </p:blipFill>
        <p:spPr>
          <a:xfrm>
            <a:off x="723900" y="1371600"/>
            <a:ext cx="4191000" cy="2667000"/>
          </a:xfrm>
          <a:prstGeom prst="rect">
            <a:avLst/>
          </a:prstGeom>
        </p:spPr>
      </p:pic>
      <p:pic>
        <p:nvPicPr>
          <p:cNvPr id="20" name="Picture 19" descr="sweden_fp.jpg"/>
          <p:cNvPicPr>
            <a:picLocks noChangeAspect="1"/>
          </p:cNvPicPr>
          <p:nvPr/>
        </p:nvPicPr>
        <p:blipFill>
          <a:blip r:embed="rId4"/>
          <a:srcRect l="47682" t="39891" r="20530"/>
          <a:stretch>
            <a:fillRect/>
          </a:stretch>
        </p:blipFill>
        <p:spPr>
          <a:xfrm>
            <a:off x="5829300" y="1371600"/>
            <a:ext cx="3352800" cy="2667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8115300" y="533400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সময়ঃ ৩ মিনিটি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Frame 14"/>
          <p:cNvSpPr/>
          <p:nvPr/>
        </p:nvSpPr>
        <p:spPr>
          <a:xfrm>
            <a:off x="-11636" y="0"/>
            <a:ext cx="10298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52401" y="133350"/>
            <a:ext cx="861323" cy="105183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5792" y="5769825"/>
            <a:ext cx="861323" cy="10518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8300" y="5638800"/>
            <a:ext cx="861323" cy="105183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139921" y="57145"/>
            <a:ext cx="861323" cy="10518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7" grpId="1" animBg="1"/>
      <p:bldP spid="21" grpId="0"/>
      <p:bldP spid="22" grpId="0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7006936" y="2438400"/>
            <a:ext cx="2708564" cy="1143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গ্লাসের পানিতে ১চামুচ চিনি  যোগ করে নাড়া দিয়ে মিশ্রণ তৈরি কর।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1500" y="2057400"/>
            <a:ext cx="1828800" cy="1828800"/>
            <a:chOff x="342900" y="1066800"/>
            <a:chExt cx="2590800" cy="2514600"/>
          </a:xfrm>
        </p:grpSpPr>
        <p:pic>
          <p:nvPicPr>
            <p:cNvPr id="35" name="Picture 34" descr="images123467.jpg"/>
            <p:cNvPicPr>
              <a:picLocks noChangeAspect="1"/>
            </p:cNvPicPr>
            <p:nvPr/>
          </p:nvPicPr>
          <p:blipFill>
            <a:blip r:embed="rId3"/>
            <a:srcRect t="4970" b="22969"/>
            <a:stretch>
              <a:fillRect/>
            </a:stretch>
          </p:blipFill>
          <p:spPr>
            <a:xfrm>
              <a:off x="342900" y="1066800"/>
              <a:ext cx="2590800" cy="2057400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558800" y="3167625"/>
              <a:ext cx="2057399" cy="41377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বিশুদ্ধ পানি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14700" y="2286000"/>
            <a:ext cx="2209800" cy="1447800"/>
            <a:chOff x="3314700" y="1066800"/>
            <a:chExt cx="2819400" cy="2461260"/>
          </a:xfrm>
        </p:grpSpPr>
        <p:pic>
          <p:nvPicPr>
            <p:cNvPr id="51" name="Picture 50" descr="Sea_Salt_in_Bowl_WB_Dshad__md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14700" y="1066800"/>
              <a:ext cx="2819400" cy="2091613"/>
            </a:xfrm>
            <a:prstGeom prst="rect">
              <a:avLst/>
            </a:prstGeom>
          </p:spPr>
        </p:pic>
        <p:sp>
          <p:nvSpPr>
            <p:cNvPr id="48" name="Rectangle 47"/>
            <p:cNvSpPr/>
            <p:nvPr/>
          </p:nvSpPr>
          <p:spPr>
            <a:xfrm>
              <a:off x="3543301" y="3243825"/>
              <a:ext cx="2590799" cy="28423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পরিস্কার চিনি</a:t>
              </a:r>
              <a:endPara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55" name="Rectangle 54"/>
          <p:cNvSpPr/>
          <p:nvPr/>
        </p:nvSpPr>
        <p:spPr>
          <a:xfrm>
            <a:off x="723900" y="3962400"/>
            <a:ext cx="89916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মিশ্রণটিকে দুটি ভাগে ভাগ কর এবং প্রতি ভাগের স্বাদ গ্রহন কর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প্রশ্নেগুলোর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দাও</a:t>
            </a:r>
            <a:r>
              <a: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1638300" y="4572000"/>
          <a:ext cx="6553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066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1253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মিশ্রণ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উপাদানগুলো</a:t>
                      </a:r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আলাদা দেখা যায় কী?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উপাদানগুলো</a:t>
                      </a:r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পৃথক করা যায় কী?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bn-BD" sz="240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প্রতিটি</a:t>
                      </a:r>
                      <a:r>
                        <a:rPr lang="bn-BD" sz="2400" baseline="0" dirty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ভাগ কি একই রকম মিষ্টি?</a:t>
                      </a:r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3" name="Rectangle 22"/>
          <p:cNvSpPr/>
          <p:nvPr/>
        </p:nvSpPr>
        <p:spPr>
          <a:xfrm>
            <a:off x="6438900" y="4572000"/>
            <a:ext cx="762000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38900" y="6019800"/>
            <a:ext cx="76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হাঁ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38900" y="5562600"/>
            <a:ext cx="76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95700" y="762000"/>
            <a:ext cx="3352800" cy="457200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সমস্বত্ব মিশ্রণ তৈরি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495300" y="1371600"/>
            <a:ext cx="4419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 উপকরণঃ গ্লাস, চিনি, চামুচ, পানি </a:t>
            </a:r>
            <a:endParaRPr lang="en-US" sz="2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38900" y="5029200"/>
            <a:ext cx="762000" cy="381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695700" y="152400"/>
            <a:ext cx="3352800" cy="45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115300" y="533400"/>
            <a:ext cx="13949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সময়ঃ ১০ মিনিটি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Frame 26"/>
          <p:cNvSpPr/>
          <p:nvPr/>
        </p:nvSpPr>
        <p:spPr>
          <a:xfrm>
            <a:off x="-11636" y="0"/>
            <a:ext cx="10298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52401" y="133350"/>
            <a:ext cx="861323" cy="105183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5792" y="5769825"/>
            <a:ext cx="861323" cy="105183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8300" y="5638800"/>
            <a:ext cx="861323" cy="105183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139921" y="57145"/>
            <a:ext cx="861323" cy="10518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55" grpId="0" animBg="1"/>
      <p:bldP spid="23" grpId="0"/>
      <p:bldP spid="25" grpId="0"/>
      <p:bldP spid="26" grpId="0"/>
      <p:bldP spid="28" grpId="0" animBg="1"/>
      <p:bldP spid="33" grpId="0" animBg="1"/>
      <p:bldP spid="34" grpId="0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933700" y="3362980"/>
            <a:ext cx="4500923" cy="52322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সমস্বত্ব মিশ্রণ কাকে বলে ব্যাখ্যা কর?</a:t>
            </a:r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238500" y="1197114"/>
            <a:ext cx="3352800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8115300" y="1371600"/>
            <a:ext cx="13211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dirty="0">
                <a:latin typeface="NikoshBAN" pitchFamily="2" charset="0"/>
                <a:cs typeface="NikoshBAN" pitchFamily="2" charset="0"/>
              </a:rPr>
              <a:t>সময়ঃ ৩ মিনিটি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-11636" y="0"/>
            <a:ext cx="10298636" cy="6858000"/>
          </a:xfrm>
          <a:prstGeom prst="frame">
            <a:avLst>
              <a:gd name="adj1" fmla="val 2976"/>
            </a:avLst>
          </a:prstGeom>
          <a:solidFill>
            <a:srgbClr val="4BCAAD">
              <a:lumMod val="60000"/>
              <a:lumOff val="40000"/>
            </a:srgbClr>
          </a:solidFill>
          <a:ln w="28575" cap="flat" cmpd="sng" algn="ctr">
            <a:noFill/>
            <a:prstDash val="solid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rtlCol="0" anchor="ctr"/>
          <a:lstStyle/>
          <a:p>
            <a:pPr algn="ctr" defTabSz="457200">
              <a:defRPr/>
            </a:pPr>
            <a:endParaRPr lang="en-US" kern="0">
              <a:solidFill>
                <a:prstClr val="black"/>
              </a:solidFill>
              <a:latin typeface="Tw Cen M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152401" y="133350"/>
            <a:ext cx="861323" cy="10518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275792" y="5769825"/>
            <a:ext cx="861323" cy="105183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58300" y="5638800"/>
            <a:ext cx="861323" cy="10518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9139921" y="57145"/>
            <a:ext cx="861323" cy="105183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2085</TotalTime>
  <Words>709</Words>
  <Application>Microsoft Office PowerPoint</Application>
  <PresentationFormat>35mm Slides</PresentationFormat>
  <Paragraphs>159</Paragraphs>
  <Slides>20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Module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Uthrail Madrasah</dc:creator>
  <cp:lastModifiedBy>jinnah</cp:lastModifiedBy>
  <cp:revision>255</cp:revision>
  <dcterms:created xsi:type="dcterms:W3CDTF">2006-08-16T00:00:00Z</dcterms:created>
  <dcterms:modified xsi:type="dcterms:W3CDTF">2021-01-04T14:20:14Z</dcterms:modified>
</cp:coreProperties>
</file>