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82" r:id="rId4"/>
    <p:sldId id="258" r:id="rId5"/>
    <p:sldId id="272" r:id="rId6"/>
    <p:sldId id="259" r:id="rId7"/>
    <p:sldId id="300" r:id="rId8"/>
    <p:sldId id="324" r:id="rId9"/>
    <p:sldId id="320" r:id="rId10"/>
    <p:sldId id="321" r:id="rId11"/>
    <p:sldId id="322" r:id="rId12"/>
    <p:sldId id="323" r:id="rId13"/>
    <p:sldId id="319" r:id="rId14"/>
    <p:sldId id="325" r:id="rId15"/>
    <p:sldId id="326" r:id="rId16"/>
    <p:sldId id="309" r:id="rId17"/>
    <p:sldId id="327" r:id="rId18"/>
    <p:sldId id="328" r:id="rId19"/>
    <p:sldId id="265" r:id="rId20"/>
    <p:sldId id="277" r:id="rId21"/>
    <p:sldId id="266" r:id="rId22"/>
  </p:sldIdLst>
  <p:sldSz cx="12161838" cy="7772400"/>
  <p:notesSz cx="9144000" cy="6858000"/>
  <p:defaultTextStyle>
    <a:defPPr>
      <a:defRPr lang="en-US"/>
    </a:defPPr>
    <a:lvl1pPr marL="0" algn="l" defTabSz="91422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57113" algn="l" defTabSz="91422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914226" algn="l" defTabSz="91422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71341" algn="l" defTabSz="91422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828453" algn="l" defTabSz="91422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285566" algn="l" defTabSz="91422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742679" algn="l" defTabSz="91422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199794" algn="l" defTabSz="91422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656907" algn="l" defTabSz="91422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E1C5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306" y="-72"/>
      </p:cViewPr>
      <p:guideLst>
        <p:guide orient="horz" pos="2448"/>
        <p:guide pos="383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53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DAFAFF-0F8E-4725-8124-2501D8E6E85F}" type="datetimeFigureOut">
              <a:rPr lang="en-US" smtClean="0"/>
              <a:pPr/>
              <a:t>04-Jan-21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60638" y="514350"/>
            <a:ext cx="4022725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BAFD59-59F5-414F-A25B-31517AEF68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180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13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26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41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53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66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79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94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07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AFD59-59F5-414F-A25B-31517AEF688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594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AFD59-59F5-414F-A25B-31517AEF688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203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414490"/>
            <a:ext cx="10337562" cy="16660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4404360"/>
            <a:ext cx="8513287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311267"/>
            <a:ext cx="2736414" cy="663172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5" y="311267"/>
            <a:ext cx="8006543" cy="663172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994493"/>
            <a:ext cx="10337562" cy="1543685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3294283"/>
            <a:ext cx="10337562" cy="1700213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5711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9142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813563"/>
            <a:ext cx="5371478" cy="5129427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813563"/>
            <a:ext cx="5371478" cy="5129427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6" y="1739800"/>
            <a:ext cx="5373591" cy="725067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13" indent="0">
              <a:buNone/>
              <a:defRPr sz="1900" b="1"/>
            </a:lvl2pPr>
            <a:lvl3pPr marL="914226" indent="0">
              <a:buNone/>
              <a:defRPr sz="1700" b="1"/>
            </a:lvl3pPr>
            <a:lvl4pPr marL="1371341" indent="0">
              <a:buNone/>
              <a:defRPr sz="1600" b="1"/>
            </a:lvl4pPr>
            <a:lvl5pPr marL="1828453" indent="0">
              <a:buNone/>
              <a:defRPr sz="1600" b="1"/>
            </a:lvl5pPr>
            <a:lvl6pPr marL="2285566" indent="0">
              <a:buNone/>
              <a:defRPr sz="1600" b="1"/>
            </a:lvl6pPr>
            <a:lvl7pPr marL="2742679" indent="0">
              <a:buNone/>
              <a:defRPr sz="1600" b="1"/>
            </a:lvl7pPr>
            <a:lvl8pPr marL="3199794" indent="0">
              <a:buNone/>
              <a:defRPr sz="1600" b="1"/>
            </a:lvl8pPr>
            <a:lvl9pPr marL="365690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6" y="2464867"/>
            <a:ext cx="5373591" cy="4478123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54" y="1739800"/>
            <a:ext cx="5375701" cy="725067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13" indent="0">
              <a:buNone/>
              <a:defRPr sz="1900" b="1"/>
            </a:lvl2pPr>
            <a:lvl3pPr marL="914226" indent="0">
              <a:buNone/>
              <a:defRPr sz="1700" b="1"/>
            </a:lvl3pPr>
            <a:lvl4pPr marL="1371341" indent="0">
              <a:buNone/>
              <a:defRPr sz="1600" b="1"/>
            </a:lvl4pPr>
            <a:lvl5pPr marL="1828453" indent="0">
              <a:buNone/>
              <a:defRPr sz="1600" b="1"/>
            </a:lvl5pPr>
            <a:lvl6pPr marL="2285566" indent="0">
              <a:buNone/>
              <a:defRPr sz="1600" b="1"/>
            </a:lvl6pPr>
            <a:lvl7pPr marL="2742679" indent="0">
              <a:buNone/>
              <a:defRPr sz="1600" b="1"/>
            </a:lvl7pPr>
            <a:lvl8pPr marL="3199794" indent="0">
              <a:buNone/>
              <a:defRPr sz="1600" b="1"/>
            </a:lvl8pPr>
            <a:lvl9pPr marL="365690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54" y="2464867"/>
            <a:ext cx="5375701" cy="4478123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04-Jan-21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04-Jan-21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04-Jan-21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101" y="309460"/>
            <a:ext cx="4001161" cy="131699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8" y="309465"/>
            <a:ext cx="6798807" cy="6633528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101" y="1626455"/>
            <a:ext cx="4001161" cy="5316538"/>
          </a:xfrm>
        </p:spPr>
        <p:txBody>
          <a:bodyPr/>
          <a:lstStyle>
            <a:lvl1pPr marL="0" indent="0">
              <a:buNone/>
              <a:defRPr sz="1400"/>
            </a:lvl1pPr>
            <a:lvl2pPr marL="457113" indent="0">
              <a:buNone/>
              <a:defRPr sz="1200"/>
            </a:lvl2pPr>
            <a:lvl3pPr marL="914226" indent="0">
              <a:buNone/>
              <a:defRPr sz="1000"/>
            </a:lvl3pPr>
            <a:lvl4pPr marL="1371341" indent="0">
              <a:buNone/>
              <a:defRPr sz="1000"/>
            </a:lvl4pPr>
            <a:lvl5pPr marL="1828453" indent="0">
              <a:buNone/>
              <a:defRPr sz="1000"/>
            </a:lvl5pPr>
            <a:lvl6pPr marL="2285566" indent="0">
              <a:buNone/>
              <a:defRPr sz="1000"/>
            </a:lvl6pPr>
            <a:lvl7pPr marL="2742679" indent="0">
              <a:buNone/>
              <a:defRPr sz="1000"/>
            </a:lvl7pPr>
            <a:lvl8pPr marL="3199794" indent="0">
              <a:buNone/>
              <a:defRPr sz="1000"/>
            </a:lvl8pPr>
            <a:lvl9pPr marL="365690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8" y="5440686"/>
            <a:ext cx="7297103" cy="642303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8" y="694476"/>
            <a:ext cx="7297103" cy="4663440"/>
          </a:xfrm>
        </p:spPr>
        <p:txBody>
          <a:bodyPr/>
          <a:lstStyle>
            <a:lvl1pPr marL="0" indent="0">
              <a:buNone/>
              <a:defRPr sz="3100"/>
            </a:lvl1pPr>
            <a:lvl2pPr marL="457113" indent="0">
              <a:buNone/>
              <a:defRPr sz="2700"/>
            </a:lvl2pPr>
            <a:lvl3pPr marL="914226" indent="0">
              <a:buNone/>
              <a:defRPr sz="2300"/>
            </a:lvl3pPr>
            <a:lvl4pPr marL="1371341" indent="0">
              <a:buNone/>
              <a:defRPr sz="1900"/>
            </a:lvl4pPr>
            <a:lvl5pPr marL="1828453" indent="0">
              <a:buNone/>
              <a:defRPr sz="1900"/>
            </a:lvl5pPr>
            <a:lvl6pPr marL="2285566" indent="0">
              <a:buNone/>
              <a:defRPr sz="1900"/>
            </a:lvl6pPr>
            <a:lvl7pPr marL="2742679" indent="0">
              <a:buNone/>
              <a:defRPr sz="1900"/>
            </a:lvl7pPr>
            <a:lvl8pPr marL="3199794" indent="0">
              <a:buNone/>
              <a:defRPr sz="1900"/>
            </a:lvl8pPr>
            <a:lvl9pPr marL="3656907" indent="0">
              <a:buNone/>
              <a:defRPr sz="1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8" y="6082988"/>
            <a:ext cx="7297103" cy="912178"/>
          </a:xfrm>
        </p:spPr>
        <p:txBody>
          <a:bodyPr/>
          <a:lstStyle>
            <a:lvl1pPr marL="0" indent="0">
              <a:buNone/>
              <a:defRPr sz="1400"/>
            </a:lvl1pPr>
            <a:lvl2pPr marL="457113" indent="0">
              <a:buNone/>
              <a:defRPr sz="1200"/>
            </a:lvl2pPr>
            <a:lvl3pPr marL="914226" indent="0">
              <a:buNone/>
              <a:defRPr sz="1000"/>
            </a:lvl3pPr>
            <a:lvl4pPr marL="1371341" indent="0">
              <a:buNone/>
              <a:defRPr sz="1000"/>
            </a:lvl4pPr>
            <a:lvl5pPr marL="1828453" indent="0">
              <a:buNone/>
              <a:defRPr sz="1000"/>
            </a:lvl5pPr>
            <a:lvl6pPr marL="2285566" indent="0">
              <a:buNone/>
              <a:defRPr sz="1000"/>
            </a:lvl6pPr>
            <a:lvl7pPr marL="2742679" indent="0">
              <a:buNone/>
              <a:defRPr sz="1000"/>
            </a:lvl7pPr>
            <a:lvl8pPr marL="3199794" indent="0">
              <a:buNone/>
              <a:defRPr sz="1000"/>
            </a:lvl8pPr>
            <a:lvl9pPr marL="365690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mCheck">
          <a:fgClr>
            <a:schemeClr val="accent6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311262"/>
            <a:ext cx="10945654" cy="1295400"/>
          </a:xfrm>
          <a:prstGeom prst="rect">
            <a:avLst/>
          </a:prstGeom>
        </p:spPr>
        <p:txBody>
          <a:bodyPr vert="horz" lIns="91422" tIns="45711" rIns="91422" bIns="457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813563"/>
            <a:ext cx="10945654" cy="5129427"/>
          </a:xfrm>
          <a:prstGeom prst="rect">
            <a:avLst/>
          </a:prstGeom>
        </p:spPr>
        <p:txBody>
          <a:bodyPr vert="horz" lIns="91422" tIns="45711" rIns="91422" bIns="457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7203875"/>
            <a:ext cx="2837762" cy="413806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04-Jan-21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7203875"/>
            <a:ext cx="3851249" cy="413806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7203875"/>
            <a:ext cx="2837762" cy="413806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26" rtl="0" eaLnBrk="1" latinLnBrk="0" hangingPunct="1">
        <a:spcBef>
          <a:spcPct val="0"/>
        </a:spcBef>
        <a:buNone/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35" indent="-342835" algn="l" defTabSz="91422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09" indent="-285697" algn="l" defTabSz="914226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84" indent="-228556" algn="l" defTabSz="91422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97" indent="-228556" algn="l" defTabSz="9142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10" indent="-228556" algn="l" defTabSz="9142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23" indent="-228556" algn="l" defTabSz="914226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38" indent="-228556" algn="l" defTabSz="914226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51" indent="-228556" algn="l" defTabSz="914226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63" indent="-228556" algn="l" defTabSz="914226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2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3" algn="l" defTabSz="91422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6" algn="l" defTabSz="91422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41" algn="l" defTabSz="91422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53" algn="l" defTabSz="91422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66" algn="l" defTabSz="91422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79" algn="l" defTabSz="91422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94" algn="l" defTabSz="91422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07" algn="l" defTabSz="91422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uI_p7a9VGs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89719" y="235532"/>
            <a:ext cx="11506199" cy="1405314"/>
          </a:xfrm>
          <a:solidFill>
            <a:schemeClr val="accent3">
              <a:lumMod val="75000"/>
            </a:schemeClr>
          </a:solidFill>
          <a:ln w="28575">
            <a:solidFill>
              <a:schemeClr val="accent2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WELCOME</a:t>
            </a:r>
            <a:endParaRPr lang="en-US" sz="8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19" y="1828800"/>
            <a:ext cx="11429999" cy="5791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246857" y="457200"/>
            <a:ext cx="11434762" cy="1905000"/>
          </a:xfrm>
          <a:prstGeom prst="flowChartProcess">
            <a:avLst/>
          </a:prstGeom>
          <a:solidFill>
            <a:srgbClr val="00B05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City’s name always write with capital letter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5699919" y="2362200"/>
            <a:ext cx="4572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25438" y="2993571"/>
            <a:ext cx="11277600" cy="17272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6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haka, </a:t>
            </a:r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6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inajpur, </a:t>
            </a:r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6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angpur</a:t>
            </a:r>
            <a:endParaRPr lang="en-US" sz="6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5575981" y="4724400"/>
            <a:ext cx="6096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25438" y="5334000"/>
            <a:ext cx="11277600" cy="18523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D</a:t>
            </a:r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haka is the capital of 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B</a:t>
            </a:r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angladesh</a:t>
            </a:r>
          </a:p>
        </p:txBody>
      </p:sp>
    </p:spTree>
    <p:extLst>
      <p:ext uri="{BB962C8B-B14F-4D97-AF65-F5344CB8AC3E}">
        <p14:creationId xmlns:p14="http://schemas.microsoft.com/office/powerpoint/2010/main" val="399786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3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246857" y="457200"/>
            <a:ext cx="11434762" cy="1905000"/>
          </a:xfrm>
          <a:prstGeom prst="flowChartProcess">
            <a:avLst/>
          </a:prstGeom>
          <a:solidFill>
            <a:srgbClr val="00B05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River’s name always write with capital letter</a:t>
            </a:r>
            <a:endParaRPr lang="en-US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5699919" y="2362200"/>
            <a:ext cx="4572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25438" y="2993571"/>
            <a:ext cx="11277600" cy="17272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uriganga, </a:t>
            </a:r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adma, </a:t>
            </a:r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amuna</a:t>
            </a:r>
            <a:endParaRPr lang="en-US" sz="6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5575981" y="4724400"/>
            <a:ext cx="6096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46857" y="5334000"/>
            <a:ext cx="11701461" cy="18523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M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aliha lives near the </a:t>
            </a:r>
            <a:r>
              <a:rPr lang="en-US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B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uriganga</a:t>
            </a:r>
            <a:r>
              <a:rPr lang="en-US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R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iver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</a:p>
          <a:p>
            <a:pPr algn="ctr"/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Rajshahi stand on the bank of 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P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adma river.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923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3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246857" y="457200"/>
            <a:ext cx="11434762" cy="1905000"/>
          </a:xfrm>
          <a:prstGeom prst="flowChartProcess">
            <a:avLst/>
          </a:prstGeom>
          <a:solidFill>
            <a:srgbClr val="00B05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Month’s name always write with capital letter</a:t>
            </a:r>
            <a:endParaRPr lang="en-US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5699919" y="2362200"/>
            <a:ext cx="4572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25438" y="2993571"/>
            <a:ext cx="11277600" cy="17272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January, June, July, August</a:t>
            </a:r>
            <a:endParaRPr lang="en-US" sz="6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5575981" y="4724400"/>
            <a:ext cx="6096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25438" y="5334000"/>
            <a:ext cx="11277600" cy="18523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In </a:t>
            </a:r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J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une, </a:t>
            </a:r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J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uly and </a:t>
            </a:r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A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ugust, there is a lot of rain in Bangladesh.</a:t>
            </a:r>
          </a:p>
        </p:txBody>
      </p:sp>
    </p:spTree>
    <p:extLst>
      <p:ext uri="{BB962C8B-B14F-4D97-AF65-F5344CB8AC3E}">
        <p14:creationId xmlns:p14="http://schemas.microsoft.com/office/powerpoint/2010/main" val="70688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3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137319" y="2133600"/>
            <a:ext cx="11887200" cy="5334000"/>
          </a:xfrm>
          <a:prstGeom prst="flowChartProcess">
            <a:avLst/>
          </a:prstGeom>
          <a:solidFill>
            <a:srgbClr val="00B05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r>
              <a:rPr lang="en-US" sz="4800" b="1" dirty="0"/>
              <a:t>Punctuation marks</a:t>
            </a:r>
            <a:r>
              <a:rPr lang="en-US" sz="4800" dirty="0"/>
              <a:t> are </a:t>
            </a:r>
            <a:r>
              <a:rPr lang="en-US" sz="4800" b="1" dirty="0"/>
              <a:t>symbols</a:t>
            </a:r>
            <a:r>
              <a:rPr lang="en-US" sz="4800" dirty="0"/>
              <a:t> that are used to aid the clarity and comprehension of written language. Some common </a:t>
            </a:r>
            <a:r>
              <a:rPr lang="en-US" sz="4800" b="1" dirty="0"/>
              <a:t>punctuation marks</a:t>
            </a:r>
            <a:r>
              <a:rPr lang="en-US" sz="4800" dirty="0"/>
              <a:t> are the period, comma, question </a:t>
            </a:r>
            <a:r>
              <a:rPr lang="en-US" sz="4800" b="1" dirty="0"/>
              <a:t>mark</a:t>
            </a:r>
            <a:r>
              <a:rPr lang="en-US" sz="4800" dirty="0"/>
              <a:t>, exclamation point, apostrophe, quotation </a:t>
            </a:r>
            <a:r>
              <a:rPr lang="en-US" sz="4800" b="1" dirty="0"/>
              <a:t>mark</a:t>
            </a:r>
            <a:r>
              <a:rPr lang="en-US" sz="4800" dirty="0"/>
              <a:t> and hyphen</a:t>
            </a:r>
            <a:r>
              <a:rPr lang="en-US" sz="2800" dirty="0"/>
              <a:t>.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08919" y="687614"/>
            <a:ext cx="90678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Punctuation  Mark</a:t>
            </a:r>
            <a:endParaRPr lang="en-US" sz="6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62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13519" y="304800"/>
            <a:ext cx="11811000" cy="15258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We will know where we use punctuation mark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5661819" y="1830614"/>
            <a:ext cx="876300" cy="9887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442119" y="2819400"/>
            <a:ext cx="11353800" cy="16002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Full stop 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(.)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-Generally we use full stop at the end of a sentence.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813" y="4419600"/>
            <a:ext cx="938212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13519" y="5425394"/>
            <a:ext cx="11353800" cy="211840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Maliha is </a:t>
            </a:r>
            <a:r>
              <a:rPr lang="en-US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Bangladeshi </a:t>
            </a:r>
            <a:r>
              <a:rPr lang="en-US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 will go to Dhaka </a:t>
            </a:r>
            <a:r>
              <a:rPr lang="en-US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Donut 5"/>
          <p:cNvSpPr/>
          <p:nvPr/>
        </p:nvSpPr>
        <p:spPr>
          <a:xfrm>
            <a:off x="9776619" y="5896768"/>
            <a:ext cx="533400" cy="533400"/>
          </a:xfrm>
          <a:prstGeom prst="donut">
            <a:avLst>
              <a:gd name="adj" fmla="val 1672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Donut 8"/>
          <p:cNvSpPr/>
          <p:nvPr/>
        </p:nvSpPr>
        <p:spPr>
          <a:xfrm rot="10800000" flipV="1">
            <a:off x="9062282" y="7090026"/>
            <a:ext cx="647700" cy="453774"/>
          </a:xfrm>
          <a:prstGeom prst="donut">
            <a:avLst>
              <a:gd name="adj" fmla="val 1672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73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4" grpId="0" animBg="1"/>
      <p:bldP spid="7" grpId="0" animBg="1"/>
      <p:bldP spid="6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04019" y="533400"/>
            <a:ext cx="11353800" cy="16002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Comma (,)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Used to denote a pause in a sentence. 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313" y="2144486"/>
            <a:ext cx="938212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13519" y="3168423"/>
            <a:ext cx="11353800" cy="35052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In June, July and August, there is a lot of rain in Bangladesh.</a:t>
            </a:r>
          </a:p>
        </p:txBody>
      </p:sp>
      <p:sp>
        <p:nvSpPr>
          <p:cNvPr id="6" name="Donut 5"/>
          <p:cNvSpPr/>
          <p:nvPr/>
        </p:nvSpPr>
        <p:spPr>
          <a:xfrm>
            <a:off x="3718719" y="4867275"/>
            <a:ext cx="533400" cy="533400"/>
          </a:xfrm>
          <a:prstGeom prst="donut">
            <a:avLst>
              <a:gd name="adj" fmla="val 1672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Donut 8"/>
          <p:cNvSpPr/>
          <p:nvPr/>
        </p:nvSpPr>
        <p:spPr>
          <a:xfrm rot="10800000" flipV="1">
            <a:off x="5242719" y="3810000"/>
            <a:ext cx="647700" cy="453774"/>
          </a:xfrm>
          <a:prstGeom prst="donut">
            <a:avLst>
              <a:gd name="adj" fmla="val 1672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78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6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Process 8"/>
          <p:cNvSpPr/>
          <p:nvPr/>
        </p:nvSpPr>
        <p:spPr>
          <a:xfrm>
            <a:off x="289719" y="152400"/>
            <a:ext cx="11734800" cy="914400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At a glance</a:t>
            </a:r>
            <a:endParaRPr lang="en-US" sz="5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37319" y="1124856"/>
            <a:ext cx="2514600" cy="3211650"/>
            <a:chOff x="137319" y="1124856"/>
            <a:chExt cx="2133600" cy="3211650"/>
          </a:xfrm>
        </p:grpSpPr>
        <p:sp>
          <p:nvSpPr>
            <p:cNvPr id="17" name="Down Arrow 16"/>
            <p:cNvSpPr/>
            <p:nvPr/>
          </p:nvSpPr>
          <p:spPr>
            <a:xfrm>
              <a:off x="947297" y="1124856"/>
              <a:ext cx="539932" cy="838200"/>
            </a:xfrm>
            <a:prstGeom prst="downArrow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137319" y="1905000"/>
              <a:ext cx="2133600" cy="2431506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</a:rPr>
                <a:t>The first letter of a sentence write with capital letter.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94473" y="4369163"/>
            <a:ext cx="2533646" cy="3160124"/>
            <a:chOff x="220643" y="4383677"/>
            <a:chExt cx="2533646" cy="3160124"/>
          </a:xfrm>
        </p:grpSpPr>
        <p:sp>
          <p:nvSpPr>
            <p:cNvPr id="22" name="Down Arrow 21"/>
            <p:cNvSpPr/>
            <p:nvPr/>
          </p:nvSpPr>
          <p:spPr>
            <a:xfrm>
              <a:off x="1102183" y="4383677"/>
              <a:ext cx="539932" cy="845094"/>
            </a:xfrm>
            <a:prstGeom prst="downArrow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220643" y="5181601"/>
              <a:ext cx="2533646" cy="23622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River’s name always write with capital letter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956719" y="1081315"/>
            <a:ext cx="2819400" cy="3269705"/>
            <a:chOff x="137319" y="1066801"/>
            <a:chExt cx="2255520" cy="3269705"/>
          </a:xfrm>
        </p:grpSpPr>
        <p:sp>
          <p:nvSpPr>
            <p:cNvPr id="46" name="Down Arrow 45"/>
            <p:cNvSpPr/>
            <p:nvPr/>
          </p:nvSpPr>
          <p:spPr>
            <a:xfrm>
              <a:off x="1009857" y="1066801"/>
              <a:ext cx="539932" cy="838200"/>
            </a:xfrm>
            <a:prstGeom prst="downArrow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137319" y="1905000"/>
              <a:ext cx="2255520" cy="2431506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People name always write with capital letter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986513" y="1124857"/>
            <a:ext cx="2990006" cy="3269705"/>
            <a:chOff x="137318" y="1066801"/>
            <a:chExt cx="2990006" cy="3269705"/>
          </a:xfrm>
        </p:grpSpPr>
        <p:sp>
          <p:nvSpPr>
            <p:cNvPr id="49" name="Down Arrow 48"/>
            <p:cNvSpPr/>
            <p:nvPr/>
          </p:nvSpPr>
          <p:spPr>
            <a:xfrm>
              <a:off x="1302373" y="1066801"/>
              <a:ext cx="539932" cy="838200"/>
            </a:xfrm>
            <a:prstGeom prst="downArrow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137318" y="1905000"/>
              <a:ext cx="2990006" cy="2431506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</a:rPr>
                <a:t>Country’s name always write with capital letter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9205119" y="1066797"/>
            <a:ext cx="2819400" cy="3269705"/>
            <a:chOff x="-1401" y="1066801"/>
            <a:chExt cx="2819400" cy="3269705"/>
          </a:xfrm>
        </p:grpSpPr>
        <p:sp>
          <p:nvSpPr>
            <p:cNvPr id="55" name="Down Arrow 54"/>
            <p:cNvSpPr/>
            <p:nvPr/>
          </p:nvSpPr>
          <p:spPr>
            <a:xfrm>
              <a:off x="1233706" y="1066801"/>
              <a:ext cx="539932" cy="838200"/>
            </a:xfrm>
            <a:prstGeom prst="downArrow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-1401" y="1905000"/>
              <a:ext cx="2819400" cy="2431506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</a:rPr>
                <a:t>City’s name always write with capital letter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2956719" y="4394562"/>
            <a:ext cx="2819400" cy="3207295"/>
            <a:chOff x="166365" y="4336506"/>
            <a:chExt cx="2819400" cy="3207295"/>
          </a:xfrm>
        </p:grpSpPr>
        <p:sp>
          <p:nvSpPr>
            <p:cNvPr id="58" name="Down Arrow 57"/>
            <p:cNvSpPr/>
            <p:nvPr/>
          </p:nvSpPr>
          <p:spPr>
            <a:xfrm>
              <a:off x="1257037" y="4336506"/>
              <a:ext cx="539932" cy="845094"/>
            </a:xfrm>
            <a:prstGeom prst="downArrow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166365" y="5181601"/>
              <a:ext cx="2819400" cy="2362200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Month’s name always write with capital letter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9205119" y="4394562"/>
            <a:ext cx="2819399" cy="3207295"/>
            <a:chOff x="29895" y="4336506"/>
            <a:chExt cx="2819399" cy="3207295"/>
          </a:xfrm>
        </p:grpSpPr>
        <p:sp>
          <p:nvSpPr>
            <p:cNvPr id="67" name="Down Arrow 66"/>
            <p:cNvSpPr/>
            <p:nvPr/>
          </p:nvSpPr>
          <p:spPr>
            <a:xfrm>
              <a:off x="1192829" y="4336506"/>
              <a:ext cx="539932" cy="845094"/>
            </a:xfrm>
            <a:prstGeom prst="downArrow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ounded Rectangle 67"/>
            <p:cNvSpPr/>
            <p:nvPr/>
          </p:nvSpPr>
          <p:spPr>
            <a:xfrm>
              <a:off x="29895" y="5181601"/>
              <a:ext cx="2819399" cy="2362200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Comma (,)</a:t>
              </a:r>
              <a:r>
                <a:rPr lang="en-US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- Used to denote a pause in a sentence. 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41" name="Rectangle 40"/>
          <p:cNvSpPr/>
          <p:nvPr/>
        </p:nvSpPr>
        <p:spPr>
          <a:xfrm>
            <a:off x="4963718" y="5693761"/>
            <a:ext cx="20455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6000062" y="4394563"/>
            <a:ext cx="2976457" cy="3163752"/>
            <a:chOff x="220643" y="4380049"/>
            <a:chExt cx="2976457" cy="3163752"/>
          </a:xfrm>
        </p:grpSpPr>
        <p:sp>
          <p:nvSpPr>
            <p:cNvPr id="43" name="Down Arrow 42"/>
            <p:cNvSpPr/>
            <p:nvPr/>
          </p:nvSpPr>
          <p:spPr>
            <a:xfrm>
              <a:off x="1372149" y="4380049"/>
              <a:ext cx="539932" cy="845094"/>
            </a:xfrm>
            <a:prstGeom prst="downArrow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220643" y="5181601"/>
              <a:ext cx="2976457" cy="23622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Full stop (.)-Generally we use full stop at the end of a sentence.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539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04019" y="228600"/>
            <a:ext cx="11353800" cy="10668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Pair Work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Identify capital letter and underline them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04019" y="3810000"/>
            <a:ext cx="11353800" cy="37338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Maliha is </a:t>
            </a:r>
            <a:r>
              <a:rPr lang="en-US" sz="4000" b="1" dirty="0">
                <a:solidFill>
                  <a:schemeClr val="tx1"/>
                </a:solidFill>
              </a:rPr>
              <a:t>Bangladeshi. </a:t>
            </a:r>
            <a:r>
              <a:rPr lang="en-US" sz="4000" b="1" dirty="0" smtClean="0">
                <a:solidFill>
                  <a:schemeClr val="tx1"/>
                </a:solidFill>
              </a:rPr>
              <a:t>She comes </a:t>
            </a:r>
            <a:r>
              <a:rPr lang="en-US" sz="4000" b="1" dirty="0">
                <a:solidFill>
                  <a:schemeClr val="tx1"/>
                </a:solidFill>
              </a:rPr>
              <a:t>from Dhaka. </a:t>
            </a:r>
            <a:r>
              <a:rPr lang="en-US" sz="4000" b="1" dirty="0" smtClean="0">
                <a:solidFill>
                  <a:schemeClr val="tx1"/>
                </a:solidFill>
              </a:rPr>
              <a:t>Dhaka is </a:t>
            </a:r>
            <a:r>
              <a:rPr lang="en-US" sz="4000" b="1" dirty="0">
                <a:solidFill>
                  <a:schemeClr val="tx1"/>
                </a:solidFill>
              </a:rPr>
              <a:t>the capital of Bangladesh. </a:t>
            </a:r>
            <a:r>
              <a:rPr lang="en-US" sz="4000" b="1" dirty="0" smtClean="0">
                <a:solidFill>
                  <a:schemeClr val="tx1"/>
                </a:solidFill>
              </a:rPr>
              <a:t>Maliha lives </a:t>
            </a:r>
            <a:r>
              <a:rPr lang="en-US" sz="4000" b="1" dirty="0">
                <a:solidFill>
                  <a:schemeClr val="tx1"/>
                </a:solidFill>
              </a:rPr>
              <a:t>near the Buriganga River. </a:t>
            </a:r>
            <a:r>
              <a:rPr lang="en-US" sz="4000" b="1" dirty="0" smtClean="0">
                <a:solidFill>
                  <a:schemeClr val="tx1"/>
                </a:solidFill>
              </a:rPr>
              <a:t>The river </a:t>
            </a:r>
            <a:r>
              <a:rPr lang="en-US" sz="4000" b="1" dirty="0">
                <a:solidFill>
                  <a:schemeClr val="tx1"/>
                </a:solidFill>
              </a:rPr>
              <a:t>is very big. </a:t>
            </a:r>
            <a:r>
              <a:rPr lang="en-US" sz="4000" b="1" dirty="0" smtClean="0">
                <a:solidFill>
                  <a:schemeClr val="tx1"/>
                </a:solidFill>
              </a:rPr>
              <a:t>In June</a:t>
            </a:r>
            <a:r>
              <a:rPr lang="en-US" sz="4000" b="1" dirty="0">
                <a:solidFill>
                  <a:schemeClr val="tx1"/>
                </a:solidFill>
              </a:rPr>
              <a:t>, July and August, there is a lot of rain in Bangladesh.</a:t>
            </a:r>
          </a:p>
        </p:txBody>
      </p:sp>
      <p:sp>
        <p:nvSpPr>
          <p:cNvPr id="2" name="Flowchart: Terminator 1"/>
          <p:cNvSpPr/>
          <p:nvPr/>
        </p:nvSpPr>
        <p:spPr>
          <a:xfrm>
            <a:off x="622414" y="4648200"/>
            <a:ext cx="1447800" cy="104868"/>
          </a:xfrm>
          <a:prstGeom prst="flowChartTerminator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Terminator 7"/>
          <p:cNvSpPr/>
          <p:nvPr/>
        </p:nvSpPr>
        <p:spPr>
          <a:xfrm>
            <a:off x="2678113" y="4700633"/>
            <a:ext cx="2590800" cy="104869"/>
          </a:xfrm>
          <a:prstGeom prst="flowChartTerminator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Terminator 9"/>
          <p:cNvSpPr/>
          <p:nvPr/>
        </p:nvSpPr>
        <p:spPr>
          <a:xfrm>
            <a:off x="5494890" y="4700633"/>
            <a:ext cx="812006" cy="104868"/>
          </a:xfrm>
          <a:prstGeom prst="flowChartTerminator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Terminator 10"/>
          <p:cNvSpPr/>
          <p:nvPr/>
        </p:nvSpPr>
        <p:spPr>
          <a:xfrm>
            <a:off x="9065193" y="4704263"/>
            <a:ext cx="1371600" cy="104869"/>
          </a:xfrm>
          <a:prstGeom prst="flowChartTerminator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Terminator 11"/>
          <p:cNvSpPr/>
          <p:nvPr/>
        </p:nvSpPr>
        <p:spPr>
          <a:xfrm>
            <a:off x="621167" y="5310233"/>
            <a:ext cx="1371600" cy="104869"/>
          </a:xfrm>
          <a:prstGeom prst="flowChartTerminator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Terminator 12"/>
          <p:cNvSpPr/>
          <p:nvPr/>
        </p:nvSpPr>
        <p:spPr>
          <a:xfrm>
            <a:off x="5330231" y="5376823"/>
            <a:ext cx="2590800" cy="104869"/>
          </a:xfrm>
          <a:prstGeom prst="flowChartTerminator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Terminator 13"/>
          <p:cNvSpPr/>
          <p:nvPr/>
        </p:nvSpPr>
        <p:spPr>
          <a:xfrm>
            <a:off x="8100219" y="5257800"/>
            <a:ext cx="1447800" cy="104868"/>
          </a:xfrm>
          <a:prstGeom prst="flowChartTerminator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Terminator 14"/>
          <p:cNvSpPr/>
          <p:nvPr/>
        </p:nvSpPr>
        <p:spPr>
          <a:xfrm>
            <a:off x="2426691" y="5943600"/>
            <a:ext cx="2133600" cy="152400"/>
          </a:xfrm>
          <a:prstGeom prst="flowChartTerminator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Terminator 15"/>
          <p:cNvSpPr/>
          <p:nvPr/>
        </p:nvSpPr>
        <p:spPr>
          <a:xfrm>
            <a:off x="4784330" y="5914931"/>
            <a:ext cx="1091803" cy="104869"/>
          </a:xfrm>
          <a:prstGeom prst="flowChartTerminator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Terminator 16"/>
          <p:cNvSpPr/>
          <p:nvPr/>
        </p:nvSpPr>
        <p:spPr>
          <a:xfrm>
            <a:off x="6145100" y="5934707"/>
            <a:ext cx="723900" cy="104869"/>
          </a:xfrm>
          <a:prstGeom prst="flowChartTerminator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Terminator 17"/>
          <p:cNvSpPr/>
          <p:nvPr/>
        </p:nvSpPr>
        <p:spPr>
          <a:xfrm>
            <a:off x="10448245" y="5914930"/>
            <a:ext cx="361950" cy="104870"/>
          </a:xfrm>
          <a:prstGeom prst="flowChartTerminator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Terminator 18"/>
          <p:cNvSpPr/>
          <p:nvPr/>
        </p:nvSpPr>
        <p:spPr>
          <a:xfrm>
            <a:off x="739095" y="6477000"/>
            <a:ext cx="914400" cy="104870"/>
          </a:xfrm>
          <a:prstGeom prst="flowChartTerminator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Terminator 20"/>
          <p:cNvSpPr/>
          <p:nvPr/>
        </p:nvSpPr>
        <p:spPr>
          <a:xfrm>
            <a:off x="1889919" y="6477000"/>
            <a:ext cx="914400" cy="104870"/>
          </a:xfrm>
          <a:prstGeom prst="flowChartTerminator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Terminator 21"/>
          <p:cNvSpPr/>
          <p:nvPr/>
        </p:nvSpPr>
        <p:spPr>
          <a:xfrm>
            <a:off x="3725153" y="6581870"/>
            <a:ext cx="1412081" cy="112128"/>
          </a:xfrm>
          <a:prstGeom prst="flowChartTerminator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Terminator 22"/>
          <p:cNvSpPr/>
          <p:nvPr/>
        </p:nvSpPr>
        <p:spPr>
          <a:xfrm>
            <a:off x="746919" y="7162800"/>
            <a:ext cx="2590800" cy="104869"/>
          </a:xfrm>
          <a:prstGeom prst="flowChartTerminator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001" y="1403331"/>
            <a:ext cx="5946918" cy="2406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155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2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04019" y="533400"/>
            <a:ext cx="11353800" cy="16002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Group Work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Identify punctuation marks and round them.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13519" y="4114800"/>
            <a:ext cx="11544300" cy="35052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Maliha is </a:t>
            </a:r>
            <a:r>
              <a:rPr lang="en-US" sz="4000" b="1" dirty="0">
                <a:solidFill>
                  <a:schemeClr val="tx1"/>
                </a:solidFill>
              </a:rPr>
              <a:t>Bangladeshi. </a:t>
            </a:r>
            <a:r>
              <a:rPr lang="en-US" sz="4000" b="1" dirty="0" smtClean="0">
                <a:solidFill>
                  <a:schemeClr val="tx1"/>
                </a:solidFill>
              </a:rPr>
              <a:t>She comes </a:t>
            </a:r>
            <a:r>
              <a:rPr lang="en-US" sz="4000" b="1" dirty="0">
                <a:solidFill>
                  <a:schemeClr val="tx1"/>
                </a:solidFill>
              </a:rPr>
              <a:t>from Dhaka. </a:t>
            </a:r>
            <a:r>
              <a:rPr lang="en-US" sz="4000" b="1" dirty="0" smtClean="0">
                <a:solidFill>
                  <a:schemeClr val="tx1"/>
                </a:solidFill>
              </a:rPr>
              <a:t>Dhaka is </a:t>
            </a:r>
            <a:r>
              <a:rPr lang="en-US" sz="4000" b="1" dirty="0">
                <a:solidFill>
                  <a:schemeClr val="tx1"/>
                </a:solidFill>
              </a:rPr>
              <a:t>the capital of Bangladesh. </a:t>
            </a:r>
            <a:r>
              <a:rPr lang="en-US" sz="4000" b="1" dirty="0" smtClean="0">
                <a:solidFill>
                  <a:schemeClr val="tx1"/>
                </a:solidFill>
              </a:rPr>
              <a:t>Maliha lives </a:t>
            </a:r>
            <a:r>
              <a:rPr lang="en-US" sz="4000" b="1" dirty="0">
                <a:solidFill>
                  <a:schemeClr val="tx1"/>
                </a:solidFill>
              </a:rPr>
              <a:t>near the Buriganga River. </a:t>
            </a:r>
            <a:r>
              <a:rPr lang="en-US" sz="4000" b="1" dirty="0" smtClean="0">
                <a:solidFill>
                  <a:schemeClr val="tx1"/>
                </a:solidFill>
              </a:rPr>
              <a:t>The river </a:t>
            </a:r>
            <a:r>
              <a:rPr lang="en-US" sz="4000" b="1" dirty="0">
                <a:solidFill>
                  <a:schemeClr val="tx1"/>
                </a:solidFill>
              </a:rPr>
              <a:t>is very big. </a:t>
            </a:r>
            <a:r>
              <a:rPr lang="en-US" sz="4000" b="1" dirty="0" smtClean="0">
                <a:solidFill>
                  <a:schemeClr val="tx1"/>
                </a:solidFill>
              </a:rPr>
              <a:t>In June</a:t>
            </a:r>
            <a:r>
              <a:rPr lang="en-US" sz="4000" b="1" dirty="0">
                <a:solidFill>
                  <a:schemeClr val="tx1"/>
                </a:solidFill>
              </a:rPr>
              <a:t>, July and August, there is a lot of rain in Bangladesh.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506" y="2100943"/>
            <a:ext cx="5711825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onut 4"/>
          <p:cNvSpPr/>
          <p:nvPr/>
        </p:nvSpPr>
        <p:spPr>
          <a:xfrm>
            <a:off x="4947786" y="4572000"/>
            <a:ext cx="381000" cy="381000"/>
          </a:xfrm>
          <a:prstGeom prst="donut">
            <a:avLst>
              <a:gd name="adj" fmla="val 16503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Donut 23"/>
          <p:cNvSpPr/>
          <p:nvPr/>
        </p:nvSpPr>
        <p:spPr>
          <a:xfrm>
            <a:off x="4839381" y="6449786"/>
            <a:ext cx="381000" cy="381000"/>
          </a:xfrm>
          <a:prstGeom prst="donut">
            <a:avLst>
              <a:gd name="adj" fmla="val 16503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Donut 24"/>
          <p:cNvSpPr/>
          <p:nvPr/>
        </p:nvSpPr>
        <p:spPr>
          <a:xfrm>
            <a:off x="1356519" y="6477000"/>
            <a:ext cx="381000" cy="381000"/>
          </a:xfrm>
          <a:prstGeom prst="donut">
            <a:avLst>
              <a:gd name="adj" fmla="val 16503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Donut 25"/>
          <p:cNvSpPr/>
          <p:nvPr/>
        </p:nvSpPr>
        <p:spPr>
          <a:xfrm>
            <a:off x="9849871" y="5834743"/>
            <a:ext cx="381000" cy="381000"/>
          </a:xfrm>
          <a:prstGeom prst="donut">
            <a:avLst>
              <a:gd name="adj" fmla="val 16503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Donut 26"/>
          <p:cNvSpPr/>
          <p:nvPr/>
        </p:nvSpPr>
        <p:spPr>
          <a:xfrm>
            <a:off x="7604919" y="5181600"/>
            <a:ext cx="381000" cy="381000"/>
          </a:xfrm>
          <a:prstGeom prst="donut">
            <a:avLst>
              <a:gd name="adj" fmla="val 16503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Donut 27"/>
          <p:cNvSpPr/>
          <p:nvPr/>
        </p:nvSpPr>
        <p:spPr>
          <a:xfrm>
            <a:off x="5533686" y="5820229"/>
            <a:ext cx="381000" cy="381000"/>
          </a:xfrm>
          <a:prstGeom prst="donut">
            <a:avLst>
              <a:gd name="adj" fmla="val 16503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Donut 28"/>
          <p:cNvSpPr/>
          <p:nvPr/>
        </p:nvSpPr>
        <p:spPr>
          <a:xfrm>
            <a:off x="10043319" y="4572000"/>
            <a:ext cx="381000" cy="381000"/>
          </a:xfrm>
          <a:prstGeom prst="donut">
            <a:avLst>
              <a:gd name="adj" fmla="val 16503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Donut 29"/>
          <p:cNvSpPr/>
          <p:nvPr/>
        </p:nvSpPr>
        <p:spPr>
          <a:xfrm>
            <a:off x="2844006" y="6983186"/>
            <a:ext cx="381000" cy="381000"/>
          </a:xfrm>
          <a:prstGeom prst="donut">
            <a:avLst>
              <a:gd name="adj" fmla="val 16503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14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5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719" y="4114800"/>
            <a:ext cx="11582400" cy="3276600"/>
          </a:xfrm>
          <a:solidFill>
            <a:srgbClr val="92D050"/>
          </a:solidFill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l"/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Where does we use capital letter?</a:t>
            </a:r>
            <a:b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2. Where does we use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fullstop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en-US" sz="6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Where does we use comma?</a:t>
            </a:r>
            <a:endParaRPr lang="en-US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78222" y="949967"/>
            <a:ext cx="2229670" cy="353925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65919" y="200020"/>
            <a:ext cx="11506200" cy="13234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accent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22" tIns="45711" rIns="91422" bIns="45711">
            <a:spAutoFit/>
          </a:bodyPr>
          <a:lstStyle/>
          <a:p>
            <a:pPr algn="ctr"/>
            <a:r>
              <a:rPr lang="en-US" sz="8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Evalution</a:t>
            </a:r>
            <a:r>
              <a:rPr lang="bn-BD" sz="37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713" y="1676400"/>
            <a:ext cx="8205018" cy="232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Teacher’s Identification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21587" y="3368047"/>
            <a:ext cx="184694" cy="353925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18318" y="2159006"/>
            <a:ext cx="11234446" cy="5003794"/>
            <a:chOff x="389703" y="1905000"/>
            <a:chExt cx="8446731" cy="1126074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0" name="TextBox 9"/>
            <p:cNvSpPr txBox="1"/>
            <p:nvPr/>
          </p:nvSpPr>
          <p:spPr>
            <a:xfrm>
              <a:off x="389703" y="2105063"/>
              <a:ext cx="6416675" cy="85886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solidFill>
                <a:schemeClr val="accent2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 err="1" smtClean="0">
                  <a:latin typeface="Times New Roman" pitchFamily="18" charset="0"/>
                  <a:cs typeface="Times New Roman" pitchFamily="18" charset="0"/>
                </a:rPr>
                <a:t>Md.Zakaria</a:t>
              </a:r>
              <a:r>
                <a:rPr lang="en-US" sz="5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dirty="0" err="1" smtClean="0">
                  <a:latin typeface="Times New Roman" pitchFamily="18" charset="0"/>
                  <a:cs typeface="Times New Roman" pitchFamily="18" charset="0"/>
                </a:rPr>
                <a:t>Ibne</a:t>
              </a:r>
              <a:r>
                <a:rPr lang="en-US" sz="5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dirty="0" err="1" smtClean="0">
                  <a:latin typeface="Times New Roman" pitchFamily="18" charset="0"/>
                  <a:cs typeface="Times New Roman" pitchFamily="18" charset="0"/>
                </a:rPr>
                <a:t>Mahatab</a:t>
              </a:r>
              <a:r>
                <a:rPr lang="en-US" sz="5400" dirty="0" smtClean="0"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bn-IN" sz="4800" dirty="0" smtClean="0">
                  <a:latin typeface="Times New Roman" pitchFamily="18" charset="0"/>
                  <a:cs typeface="NikoshBAN" pitchFamily="2" charset="0"/>
                </a:rPr>
                <a:t> </a:t>
              </a:r>
              <a:r>
                <a:rPr lang="en-US" sz="4800" dirty="0" smtClean="0">
                  <a:latin typeface="Times New Roman" pitchFamily="18" charset="0"/>
                  <a:cs typeface="Times New Roman" pitchFamily="18" charset="0"/>
                </a:rPr>
                <a:t>Head Teacher</a:t>
              </a:r>
              <a:r>
                <a:rPr lang="bn-BD" sz="4800" dirty="0">
                  <a:latin typeface="Times New Roman" pitchFamily="18" charset="0"/>
                  <a:cs typeface="NikoshBAN" pitchFamily="2" charset="0"/>
                </a:rPr>
                <a:t/>
              </a:r>
              <a:br>
                <a:rPr lang="bn-BD" sz="4800" dirty="0">
                  <a:latin typeface="Times New Roman" pitchFamily="18" charset="0"/>
                  <a:cs typeface="NikoshBAN" pitchFamily="2" charset="0"/>
                </a:rPr>
              </a:br>
              <a:r>
                <a:rPr lang="en-US" sz="4400" dirty="0" err="1" smtClean="0">
                  <a:latin typeface="Times New Roman" pitchFamily="18" charset="0"/>
                  <a:cs typeface="Times New Roman" pitchFamily="18" charset="0"/>
                </a:rPr>
                <a:t>Jagonnathpur</a:t>
              </a:r>
              <a:r>
                <a:rPr lang="en-US" sz="4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dirty="0" err="1" smtClean="0">
                  <a:latin typeface="Times New Roman" pitchFamily="18" charset="0"/>
                  <a:cs typeface="Times New Roman" pitchFamily="18" charset="0"/>
                </a:rPr>
                <a:t>Govt.Primary</a:t>
              </a:r>
              <a:r>
                <a:rPr lang="en-US" sz="4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dirty="0" err="1" smtClean="0">
                  <a:latin typeface="Times New Roman" pitchFamily="18" charset="0"/>
                  <a:cs typeface="Times New Roman" pitchFamily="18" charset="0"/>
                </a:rPr>
                <a:t>Shcool</a:t>
              </a:r>
              <a:r>
                <a:rPr lang="bn-BD" sz="4400" dirty="0">
                  <a:latin typeface="Times New Roman" pitchFamily="18" charset="0"/>
                  <a:cs typeface="NikoshBAN" pitchFamily="2" charset="0"/>
                </a:rPr>
                <a:t/>
              </a:r>
              <a:br>
                <a:rPr lang="bn-BD" sz="4400" dirty="0">
                  <a:latin typeface="Times New Roman" pitchFamily="18" charset="0"/>
                  <a:cs typeface="NikoshBAN" pitchFamily="2" charset="0"/>
                </a:rPr>
              </a:br>
              <a:r>
                <a:rPr lang="en-US" sz="4800" dirty="0" err="1" smtClean="0">
                  <a:latin typeface="Times New Roman" pitchFamily="18" charset="0"/>
                  <a:cs typeface="Times New Roman" pitchFamily="18" charset="0"/>
                </a:rPr>
                <a:t>Chirirbandar,Dinajpur</a:t>
              </a:r>
              <a:r>
                <a:rPr lang="en-US" sz="4800" dirty="0" smtClean="0">
                  <a:latin typeface="Times New Roman" pitchFamily="18" charset="0"/>
                  <a:cs typeface="Times New Roman" pitchFamily="18" charset="0"/>
                </a:rPr>
                <a:t>          </a:t>
              </a:r>
              <a:endParaRPr lang="en-US" sz="48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4800" dirty="0" smtClean="0">
                  <a:latin typeface="Times New Roman" pitchFamily="18" charset="0"/>
                  <a:cs typeface="Times New Roman" pitchFamily="18" charset="0"/>
                </a:rPr>
                <a:t>Mobile No: 01723006285  </a:t>
              </a:r>
              <a:endParaRPr lang="bn-IN" sz="4000" dirty="0">
                <a:latin typeface="Times New Roman" pitchFamily="18" charset="0"/>
                <a:cs typeface="NikoshBAN" pitchFamily="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6378" y="1905000"/>
              <a:ext cx="2030056" cy="1126074"/>
            </a:xfrm>
            <a:prstGeom prst="rect">
              <a:avLst/>
            </a:prstGeom>
            <a:ln>
              <a:solidFill>
                <a:schemeClr val="accent2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311256"/>
            <a:ext cx="10945654" cy="811427"/>
          </a:xfrm>
          <a:solidFill>
            <a:schemeClr val="accent4">
              <a:lumMod val="75000"/>
            </a:schemeClr>
          </a:solidFill>
          <a:ln>
            <a:solidFill>
              <a:schemeClr val="tx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r>
              <a:rPr lang="en-US" sz="49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Home work</a:t>
            </a:r>
            <a:endParaRPr lang="en-US" sz="49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441" y="3540763"/>
            <a:ext cx="10945654" cy="3920387"/>
          </a:xfrm>
          <a:solidFill>
            <a:schemeClr val="accent3">
              <a:lumMod val="75000"/>
            </a:schemeClr>
          </a:solidFill>
          <a:ln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6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*Where does we use capital letter and punctuation marks in activity A follow again </a:t>
            </a:r>
            <a:r>
              <a:rPr lang="en-US" sz="6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again</a:t>
            </a:r>
            <a:r>
              <a:rPr lang="en-US" sz="6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IN" sz="6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xmlns:lc="http://schemas.openxmlformats.org/drawingml/2006/lockedCanvas" id="{577C8A72-E43F-4027-8DF7-3984846458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92" y="1295400"/>
            <a:ext cx="10945654" cy="2072640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79632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311262"/>
            <a:ext cx="10945654" cy="1295400"/>
          </a:xfrm>
          <a:solidFill>
            <a:schemeClr val="accent4">
              <a:lumMod val="60000"/>
              <a:lumOff val="40000"/>
            </a:schemeClr>
          </a:solidFill>
          <a:ln w="1905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en-US" sz="8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Thanks</a:t>
            </a:r>
            <a:endParaRPr lang="en-US" sz="8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19" y="1828800"/>
            <a:ext cx="10896600" cy="5440680"/>
          </a:xfr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82826" y="311262"/>
            <a:ext cx="11474975" cy="1295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1422" tIns="45711" rIns="91422" bIns="45711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Lession</a:t>
            </a:r>
            <a:r>
              <a:rPr lang="en-US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Identification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55178" y="1817913"/>
            <a:ext cx="11581394" cy="5649687"/>
            <a:chOff x="267044" y="1492879"/>
            <a:chExt cx="8707587" cy="5365121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grpSp>
          <p:nvGrpSpPr>
            <p:cNvPr id="9" name="Group 8"/>
            <p:cNvGrpSpPr/>
            <p:nvPr/>
          </p:nvGrpSpPr>
          <p:grpSpPr>
            <a:xfrm>
              <a:off x="267044" y="1492879"/>
              <a:ext cx="8707587" cy="5365121"/>
              <a:chOff x="265695" y="1492879"/>
              <a:chExt cx="8402058" cy="5365121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285753" y="1492879"/>
                <a:ext cx="8382000" cy="33027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2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  Class:   Three         Time: 40 minutes </a:t>
                </a:r>
              </a:p>
              <a:p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Subject:   English  For Today</a:t>
                </a:r>
              </a:p>
              <a:p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      Unit:   32 (Punctuation and Capital Letters </a:t>
                </a:r>
              </a:p>
              <a:p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Lesion:   1-3</a:t>
                </a:r>
                <a:r>
                  <a:rPr lang="bn-IN" sz="3600" dirty="0" smtClean="0">
                    <a:solidFill>
                      <a:srgbClr val="FF0000"/>
                    </a:solidFill>
                    <a:latin typeface="Times New Roman" pitchFamily="18" charset="0"/>
                    <a:cs typeface="NikoshBAN" pitchFamily="2" charset="0"/>
                  </a:rPr>
                  <a:t> </a:t>
                </a:r>
                <a:endParaRPr lang="en-US" sz="3600" dirty="0" smtClean="0">
                  <a:solidFill>
                    <a:srgbClr val="FF0000"/>
                  </a:solidFill>
                  <a:latin typeface="Times New Roman" pitchFamily="18" charset="0"/>
                  <a:cs typeface="NikoshBAN" pitchFamily="2" charset="0"/>
                </a:endParaRPr>
              </a:p>
              <a:p>
                <a:r>
                  <a:rPr lang="en-US" sz="3600" dirty="0" smtClean="0">
                    <a:solidFill>
                      <a:srgbClr val="FF0000"/>
                    </a:solidFill>
                    <a:latin typeface="Times New Roman" pitchFamily="18" charset="0"/>
                    <a:cs typeface="NikoshBAN" pitchFamily="2" charset="0"/>
                  </a:rPr>
                  <a:t>Activity:  B</a:t>
                </a:r>
                <a:r>
                  <a:rPr lang="bn-IN" sz="3600" dirty="0" smtClean="0">
                    <a:solidFill>
                      <a:srgbClr val="FF0000"/>
                    </a:solidFill>
                    <a:latin typeface="Times New Roman" pitchFamily="18" charset="0"/>
                    <a:cs typeface="NikoshBAN" pitchFamily="2" charset="0"/>
                  </a:rPr>
                  <a:t>  </a:t>
                </a:r>
                <a:endParaRPr lang="en-US" sz="36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bn-IN" sz="3600" dirty="0" smtClean="0">
                    <a:solidFill>
                      <a:srgbClr val="FF0000"/>
                    </a:solidFill>
                    <a:latin typeface="Times New Roman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Date:   15-12-2020</a:t>
                </a:r>
                <a:endParaRPr lang="bn-IN" sz="3200" dirty="0">
                  <a:latin typeface="Times New Roman" pitchFamily="18" charset="0"/>
                  <a:cs typeface="NikoshBAN" pitchFamily="2" charset="0"/>
                </a:endParaRPr>
              </a:p>
            </p:txBody>
          </p:sp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5695" y="4805918"/>
                <a:ext cx="5918536" cy="2052082"/>
              </a:xfrm>
              <a:prstGeom prst="rect">
                <a:avLst/>
              </a:prstGeom>
              <a:ln>
                <a:solidFill>
                  <a:schemeClr val="accent2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</p:pic>
        </p:grp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28516" y="3753153"/>
              <a:ext cx="2486891" cy="310484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1960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9" y="311262"/>
            <a:ext cx="11452397" cy="1060338"/>
          </a:xfrm>
          <a:solidFill>
            <a:srgbClr val="00B0F0"/>
          </a:solidFill>
          <a:ln w="19050">
            <a:solidFill>
              <a:schemeClr val="tx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r>
              <a:rPr lang="en-US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Learning Outcomes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5658" y="1828800"/>
            <a:ext cx="11452397" cy="5078295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22" tIns="45711" rIns="91422" bIns="45711">
            <a:spAutoFit/>
          </a:bodyPr>
          <a:lstStyle/>
          <a:p>
            <a:r>
              <a:rPr 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 will be able to</a:t>
            </a:r>
          </a:p>
          <a:p>
            <a:r>
              <a:rPr 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Reading: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7.1.1  recognize punctuation marks and read accordingly. </a:t>
            </a:r>
          </a:p>
          <a:p>
            <a:r>
              <a:rPr lang="en-US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Writing: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5.1.1   use full stop.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5.1.2   use comma.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5.1.3 use question mark.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6.1.1   use capital letters for sentence beginnings.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6.1.2   use capital letters for proper nouns.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1" y="311262"/>
            <a:ext cx="11035427" cy="1295400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Let’s Sing a song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Process 2"/>
          <p:cNvSpPr/>
          <p:nvPr/>
        </p:nvSpPr>
        <p:spPr>
          <a:xfrm>
            <a:off x="442119" y="2177143"/>
            <a:ext cx="11049000" cy="4231640"/>
          </a:xfrm>
          <a:prstGeom prst="flowChartProcess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r>
              <a:rPr lang="en-US" sz="4100" dirty="0">
                <a:solidFill>
                  <a:schemeClr val="bg1"/>
                </a:solidFill>
                <a:latin typeface="Agency FB" pitchFamily="34" charset="0"/>
                <a:cs typeface="NikoshBAN" pitchFamily="2" charset="0"/>
                <a:hlinkClick r:id="rId2"/>
              </a:rPr>
              <a:t>https://www.youtube.com/watch?v=CuI_p7a9VGs</a:t>
            </a:r>
            <a:endParaRPr lang="en-US" sz="4100" dirty="0">
              <a:solidFill>
                <a:schemeClr val="bg1"/>
              </a:solidFill>
              <a:latin typeface="Agency FB" pitchFamily="34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59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47" y="152400"/>
            <a:ext cx="11646572" cy="1066800"/>
          </a:xfrm>
          <a:solidFill>
            <a:srgbClr val="92D050"/>
          </a:solidFill>
          <a:ln w="19050">
            <a:solidFill>
              <a:schemeClr val="accent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Punctuation  and 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c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apital Letters</a:t>
            </a:r>
            <a:endParaRPr lang="en-US" sz="9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1748" y="1524000"/>
            <a:ext cx="5548916" cy="29717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8438" y="4495800"/>
            <a:ext cx="5542226" cy="29805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0919" y="4634641"/>
            <a:ext cx="5794605" cy="28417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0919" y="1524000"/>
            <a:ext cx="5794605" cy="297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211138" y="2006600"/>
            <a:ext cx="11434762" cy="2057400"/>
          </a:xfrm>
          <a:prstGeom prst="flowChartProcess">
            <a:avLst/>
          </a:prstGeom>
          <a:solidFill>
            <a:srgbClr val="00B05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The first letter of a</a:t>
            </a:r>
            <a:r>
              <a:rPr lang="en-US" sz="4800" b="1" dirty="0" smtClean="0">
                <a:solidFill>
                  <a:schemeClr val="tx1"/>
                </a:solidFill>
              </a:rPr>
              <a:t> sentence write </a:t>
            </a:r>
            <a:r>
              <a:rPr lang="en-US" sz="4800" b="1" dirty="0">
                <a:solidFill>
                  <a:schemeClr val="tx1"/>
                </a:solidFill>
              </a:rPr>
              <a:t>with capital letter.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42119" y="228600"/>
            <a:ext cx="11277600" cy="16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Capital letter</a:t>
            </a:r>
          </a:p>
          <a:p>
            <a:pPr algn="ctr"/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We will know, where we use capital letter</a:t>
            </a:r>
          </a:p>
        </p:txBody>
      </p:sp>
      <p:sp>
        <p:nvSpPr>
          <p:cNvPr id="7" name="Down Arrow 6"/>
          <p:cNvSpPr/>
          <p:nvPr/>
        </p:nvSpPr>
        <p:spPr>
          <a:xfrm>
            <a:off x="5623719" y="4064000"/>
            <a:ext cx="4572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42119" y="4824186"/>
            <a:ext cx="11277600" cy="2362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aliha is Bangladeshi.</a:t>
            </a:r>
          </a:p>
          <a:p>
            <a:pPr algn="ctr"/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e live in </a:t>
            </a:r>
            <a:r>
              <a:rPr lang="en-US" sz="6600" dirty="0" err="1" smtClean="0">
                <a:latin typeface="Times New Roman" pitchFamily="18" charset="0"/>
                <a:cs typeface="Times New Roman" pitchFamily="18" charset="0"/>
              </a:rPr>
              <a:t>Dinajpur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6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74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246857" y="457200"/>
            <a:ext cx="11434762" cy="1905000"/>
          </a:xfrm>
          <a:prstGeom prst="flowChartProcess">
            <a:avLst/>
          </a:prstGeom>
          <a:solidFill>
            <a:srgbClr val="00B05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People name always write with capital letter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5699919" y="2362200"/>
            <a:ext cx="4572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25438" y="2993571"/>
            <a:ext cx="11277600" cy="17272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aliha, </a:t>
            </a:r>
            <a:r>
              <a:rPr lang="en-US" sz="6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6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akaria</a:t>
            </a:r>
            <a:r>
              <a:rPr lang="en-US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ahim</a:t>
            </a:r>
            <a:endParaRPr lang="en-US" sz="6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5575981" y="4724400"/>
            <a:ext cx="6096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20890" y="5348514"/>
            <a:ext cx="11277600" cy="18523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aliha is Bangladeshi.</a:t>
            </a:r>
          </a:p>
          <a:p>
            <a:pPr algn="ctr"/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ahim is a good boy.</a:t>
            </a:r>
            <a:endParaRPr lang="en-US" sz="6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87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3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246857" y="457200"/>
            <a:ext cx="11434762" cy="1905000"/>
          </a:xfrm>
          <a:prstGeom prst="flowChartProcess">
            <a:avLst/>
          </a:prstGeom>
          <a:solidFill>
            <a:srgbClr val="00B05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Country’s name always write with capital letter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5699919" y="2362200"/>
            <a:ext cx="4572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25438" y="2993571"/>
            <a:ext cx="11277600" cy="172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angladesh, </a:t>
            </a:r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ndia, </a:t>
            </a:r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merica</a:t>
            </a:r>
            <a:endParaRPr lang="en-US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5575981" y="4724400"/>
            <a:ext cx="6096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25438" y="5334000"/>
            <a:ext cx="11277600" cy="18523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Maliha is </a:t>
            </a:r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angladeshi.</a:t>
            </a:r>
            <a:endParaRPr lang="en-US" sz="6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50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3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14587</TotalTime>
  <Words>529</Words>
  <Application>Microsoft Office PowerPoint</Application>
  <PresentationFormat>Custom</PresentationFormat>
  <Paragraphs>76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WELCOME</vt:lpstr>
      <vt:lpstr>Teacher’s Identification</vt:lpstr>
      <vt:lpstr>PowerPoint Presentation</vt:lpstr>
      <vt:lpstr>Learning Outcomes</vt:lpstr>
      <vt:lpstr>Let’s Sing a song</vt:lpstr>
      <vt:lpstr>Punctuation  and capital Letters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Where does we use capital letter? 2. Where does we use fullstop? 3. Where does we use comma?</vt:lpstr>
      <vt:lpstr>Home work</vt:lpstr>
      <vt:lpstr>Thanks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শুভেচ্ছা</dc:title>
  <dc:creator>Dinajpur-PTI</dc:creator>
  <cp:lastModifiedBy>User</cp:lastModifiedBy>
  <cp:revision>621</cp:revision>
  <dcterms:created xsi:type="dcterms:W3CDTF">2006-08-16T00:00:00Z</dcterms:created>
  <dcterms:modified xsi:type="dcterms:W3CDTF">2021-01-04T00:47:31Z</dcterms:modified>
</cp:coreProperties>
</file>