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6" r:id="rId3"/>
    <p:sldId id="257" r:id="rId4"/>
    <p:sldId id="259" r:id="rId5"/>
    <p:sldId id="258" r:id="rId6"/>
    <p:sldId id="260" r:id="rId7"/>
    <p:sldId id="262" r:id="rId8"/>
    <p:sldId id="264" r:id="rId9"/>
    <p:sldId id="263" r:id="rId10"/>
    <p:sldId id="265" r:id="rId11"/>
    <p:sldId id="266" r:id="rId12"/>
    <p:sldId id="268" r:id="rId13"/>
    <p:sldId id="267" r:id="rId14"/>
    <p:sldId id="270" r:id="rId15"/>
    <p:sldId id="269" r:id="rId16"/>
    <p:sldId id="261"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5796C3-A462-4648-AECB-EE944E59FA02}"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4B9096EA-418F-40F3-AC44-028077DEAC78}">
      <dgm:prSet phldrT="[Text]" custT="1"/>
      <dgm:spPr>
        <a:solidFill>
          <a:srgbClr val="00B0F0"/>
        </a:solidFill>
      </dgm:spPr>
      <dgm:t>
        <a:bodyPr/>
        <a:lstStyle/>
        <a:p>
          <a:r>
            <a:rPr lang="as-IN" sz="2000" b="1" dirty="0" smtClean="0">
              <a:solidFill>
                <a:schemeClr val="tx1"/>
              </a:solidFill>
              <a:latin typeface="NikoshBAN" panose="02000000000000000000" pitchFamily="2" charset="0"/>
              <a:cs typeface="NikoshBAN" panose="02000000000000000000" pitchFamily="2" charset="0"/>
            </a:rPr>
            <a:t>বাংলা ভাষার শব্দসম্ভার </a:t>
          </a:r>
          <a:endParaRPr lang="en-US" sz="2000" b="1" dirty="0">
            <a:solidFill>
              <a:schemeClr val="tx1"/>
            </a:solidFill>
          </a:endParaRPr>
        </a:p>
      </dgm:t>
    </dgm:pt>
    <dgm:pt modelId="{D50D7D21-0AFA-4C54-898F-D5F3F2ED3DCC}" type="parTrans" cxnId="{D851FAFD-AEB1-4E60-9E36-AB17F9B83BDF}">
      <dgm:prSet/>
      <dgm:spPr/>
      <dgm:t>
        <a:bodyPr/>
        <a:lstStyle/>
        <a:p>
          <a:endParaRPr lang="en-US"/>
        </a:p>
      </dgm:t>
    </dgm:pt>
    <dgm:pt modelId="{876438E6-FC40-499D-BADA-4098456C4AE5}" type="sibTrans" cxnId="{D851FAFD-AEB1-4E60-9E36-AB17F9B83BDF}">
      <dgm:prSet/>
      <dgm:spPr/>
      <dgm:t>
        <a:bodyPr/>
        <a:lstStyle/>
        <a:p>
          <a:endParaRPr lang="en-US"/>
        </a:p>
      </dgm:t>
    </dgm:pt>
    <dgm:pt modelId="{E651D87F-44F5-4F9A-9B68-AE427B447019}">
      <dgm:prSet phldrT="[Text]" custT="1"/>
      <dgm:spPr>
        <a:solidFill>
          <a:schemeClr val="accent2">
            <a:lumMod val="60000"/>
            <a:lumOff val="40000"/>
          </a:schemeClr>
        </a:solidFill>
      </dgm:spPr>
      <dgm:t>
        <a:bodyPr/>
        <a:lstStyle/>
        <a:p>
          <a:r>
            <a:rPr lang="as-IN" sz="3600" b="1" dirty="0" smtClean="0">
              <a:solidFill>
                <a:srgbClr val="050505"/>
              </a:solidFill>
              <a:latin typeface="NikoshBAN" panose="02000000000000000000" pitchFamily="2" charset="0"/>
              <a:cs typeface="NikoshBAN" panose="02000000000000000000" pitchFamily="2" charset="0"/>
            </a:rPr>
            <a:t>তদ্ভব</a:t>
          </a:r>
          <a:endParaRPr lang="en-US" sz="3600" dirty="0"/>
        </a:p>
      </dgm:t>
    </dgm:pt>
    <dgm:pt modelId="{67DB6F03-1502-43FE-ACD4-722FCDC86706}" type="parTrans" cxnId="{BB8F2DF9-7ACC-475B-BB38-E26BA08E6BD4}">
      <dgm:prSet/>
      <dgm:spPr>
        <a:solidFill>
          <a:srgbClr val="FF0000"/>
        </a:solidFill>
      </dgm:spPr>
      <dgm:t>
        <a:bodyPr/>
        <a:lstStyle/>
        <a:p>
          <a:endParaRPr lang="en-US"/>
        </a:p>
      </dgm:t>
    </dgm:pt>
    <dgm:pt modelId="{2CB68777-E0BC-4C36-B849-C081945EAD06}" type="sibTrans" cxnId="{BB8F2DF9-7ACC-475B-BB38-E26BA08E6BD4}">
      <dgm:prSet/>
      <dgm:spPr/>
      <dgm:t>
        <a:bodyPr/>
        <a:lstStyle/>
        <a:p>
          <a:endParaRPr lang="en-US"/>
        </a:p>
      </dgm:t>
    </dgm:pt>
    <dgm:pt modelId="{871BB269-98E3-4F63-949F-35A9DE22881F}">
      <dgm:prSet phldrT="[Text]" custT="1"/>
      <dgm:spPr>
        <a:solidFill>
          <a:srgbClr val="00B050"/>
        </a:solidFill>
      </dgm:spPr>
      <dgm:t>
        <a:bodyPr/>
        <a:lstStyle/>
        <a:p>
          <a:r>
            <a:rPr lang="as-IN" sz="2400" b="1" dirty="0" smtClean="0">
              <a:solidFill>
                <a:srgbClr val="050505"/>
              </a:solidFill>
              <a:latin typeface="NikoshBAN" panose="02000000000000000000" pitchFamily="2" charset="0"/>
              <a:cs typeface="NikoshBAN" panose="02000000000000000000" pitchFamily="2" charset="0"/>
            </a:rPr>
            <a:t>অর্ধতৎসম</a:t>
          </a:r>
          <a:endParaRPr lang="en-US" sz="2400" dirty="0"/>
        </a:p>
      </dgm:t>
    </dgm:pt>
    <dgm:pt modelId="{67976AA5-AE4F-4ECA-A55A-854CECE3FF2E}" type="parTrans" cxnId="{51B06780-CA69-4745-BB7A-1652F42FCE48}">
      <dgm:prSet/>
      <dgm:spPr>
        <a:solidFill>
          <a:srgbClr val="FF0000"/>
        </a:solidFill>
      </dgm:spPr>
      <dgm:t>
        <a:bodyPr/>
        <a:lstStyle/>
        <a:p>
          <a:endParaRPr lang="en-US" dirty="0"/>
        </a:p>
      </dgm:t>
    </dgm:pt>
    <dgm:pt modelId="{9B9B7F84-EE80-4F3B-B78C-8F06B6E5FE5F}" type="sibTrans" cxnId="{51B06780-CA69-4745-BB7A-1652F42FCE48}">
      <dgm:prSet/>
      <dgm:spPr/>
      <dgm:t>
        <a:bodyPr/>
        <a:lstStyle/>
        <a:p>
          <a:endParaRPr lang="en-US"/>
        </a:p>
      </dgm:t>
    </dgm:pt>
    <dgm:pt modelId="{E62E95C9-E849-4064-956C-D63BD81A4B08}">
      <dgm:prSet phldrT="[Text]" custT="1"/>
      <dgm:spPr>
        <a:solidFill>
          <a:srgbClr val="7030A0"/>
        </a:solidFill>
      </dgm:spPr>
      <dgm:t>
        <a:bodyPr/>
        <a:lstStyle/>
        <a:p>
          <a:r>
            <a:rPr lang="bn-IN" sz="2800" b="1" dirty="0" smtClean="0">
              <a:solidFill>
                <a:schemeClr val="tx1"/>
              </a:solidFill>
              <a:latin typeface="NikoshBAN" panose="02000000000000000000" pitchFamily="2" charset="0"/>
              <a:cs typeface="NikoshBAN" panose="02000000000000000000" pitchFamily="2" charset="0"/>
            </a:rPr>
            <a:t>বিদেশি</a:t>
          </a:r>
          <a:endParaRPr lang="en-US" sz="2800" b="1" dirty="0">
            <a:solidFill>
              <a:schemeClr val="tx1"/>
            </a:solidFill>
            <a:latin typeface="NikoshBAN" panose="02000000000000000000" pitchFamily="2" charset="0"/>
            <a:cs typeface="NikoshBAN" panose="02000000000000000000" pitchFamily="2" charset="0"/>
          </a:endParaRPr>
        </a:p>
      </dgm:t>
    </dgm:pt>
    <dgm:pt modelId="{18D7BAFF-E2EE-44E8-A4A2-2A2E1F2F3A24}" type="parTrans" cxnId="{540AD10A-378F-4317-A948-9128DA28CB34}">
      <dgm:prSet/>
      <dgm:spPr>
        <a:solidFill>
          <a:srgbClr val="FF0000"/>
        </a:solidFill>
      </dgm:spPr>
      <dgm:t>
        <a:bodyPr/>
        <a:lstStyle/>
        <a:p>
          <a:endParaRPr lang="en-US"/>
        </a:p>
      </dgm:t>
    </dgm:pt>
    <dgm:pt modelId="{457787A9-7D56-4376-AFB5-713144EA7B4F}" type="sibTrans" cxnId="{540AD10A-378F-4317-A948-9128DA28CB34}">
      <dgm:prSet/>
      <dgm:spPr/>
      <dgm:t>
        <a:bodyPr/>
        <a:lstStyle/>
        <a:p>
          <a:endParaRPr lang="en-US"/>
        </a:p>
      </dgm:t>
    </dgm:pt>
    <dgm:pt modelId="{73D85260-665D-4000-9744-363050B6A045}">
      <dgm:prSet phldrT="[Text]" custT="1"/>
      <dgm:spPr>
        <a:solidFill>
          <a:schemeClr val="accent4">
            <a:lumMod val="60000"/>
            <a:lumOff val="40000"/>
          </a:schemeClr>
        </a:solidFill>
        <a:ln>
          <a:solidFill>
            <a:srgbClr val="00B050"/>
          </a:solidFill>
        </a:ln>
      </dgm:spPr>
      <dgm:t>
        <a:bodyPr/>
        <a:lstStyle/>
        <a:p>
          <a:r>
            <a:rPr lang="bn-IN" sz="3600" b="1" dirty="0" smtClean="0">
              <a:solidFill>
                <a:schemeClr val="tx1"/>
              </a:solidFill>
              <a:latin typeface="NikoshBAN" panose="02000000000000000000" pitchFamily="2" charset="0"/>
              <a:cs typeface="NikoshBAN" panose="02000000000000000000" pitchFamily="2" charset="0"/>
            </a:rPr>
            <a:t>দেশি</a:t>
          </a:r>
          <a:endParaRPr lang="en-US" sz="3600" b="1" dirty="0">
            <a:solidFill>
              <a:schemeClr val="tx1"/>
            </a:solidFill>
            <a:latin typeface="NikoshBAN" panose="02000000000000000000" pitchFamily="2" charset="0"/>
            <a:cs typeface="NikoshBAN" panose="02000000000000000000" pitchFamily="2" charset="0"/>
          </a:endParaRPr>
        </a:p>
      </dgm:t>
    </dgm:pt>
    <dgm:pt modelId="{4F73FBC8-4A8E-48FA-8781-FFE3E1EC5A9D}" type="parTrans" cxnId="{F8CCCB42-8B3C-4E6F-B27D-A9250EA77CD5}">
      <dgm:prSet/>
      <dgm:spPr>
        <a:solidFill>
          <a:srgbClr val="FF0000"/>
        </a:solidFill>
      </dgm:spPr>
      <dgm:t>
        <a:bodyPr/>
        <a:lstStyle/>
        <a:p>
          <a:endParaRPr lang="en-US"/>
        </a:p>
      </dgm:t>
    </dgm:pt>
    <dgm:pt modelId="{0D563357-6463-452E-AE36-755C98B9C19D}" type="sibTrans" cxnId="{F8CCCB42-8B3C-4E6F-B27D-A9250EA77CD5}">
      <dgm:prSet/>
      <dgm:spPr/>
      <dgm:t>
        <a:bodyPr/>
        <a:lstStyle/>
        <a:p>
          <a:endParaRPr lang="en-US"/>
        </a:p>
      </dgm:t>
    </dgm:pt>
    <dgm:pt modelId="{26CCA14B-3DA6-498B-AEDD-EE0E42EFBD24}">
      <dgm:prSet custT="1"/>
      <dgm:spPr>
        <a:solidFill>
          <a:schemeClr val="accent6"/>
        </a:solidFill>
      </dgm:spPr>
      <dgm:t>
        <a:bodyPr/>
        <a:lstStyle/>
        <a:p>
          <a:r>
            <a:rPr lang="as-IN" sz="3200" b="1" dirty="0" smtClean="0">
              <a:solidFill>
                <a:srgbClr val="050505"/>
              </a:solidFill>
              <a:latin typeface="NikoshBAN" panose="02000000000000000000" pitchFamily="2" charset="0"/>
              <a:cs typeface="NikoshBAN" panose="02000000000000000000" pitchFamily="2" charset="0"/>
            </a:rPr>
            <a:t>তৎসম </a:t>
          </a:r>
          <a:endParaRPr lang="en-US" sz="3200" dirty="0"/>
        </a:p>
      </dgm:t>
    </dgm:pt>
    <dgm:pt modelId="{F8544CCA-BB54-4E89-8BA0-1C1CFA62713C}" type="parTrans" cxnId="{A8953D90-C946-400C-BCD9-86EF61C8B426}">
      <dgm:prSet/>
      <dgm:spPr>
        <a:solidFill>
          <a:srgbClr val="FF0000"/>
        </a:solidFill>
      </dgm:spPr>
      <dgm:t>
        <a:bodyPr/>
        <a:lstStyle/>
        <a:p>
          <a:endParaRPr lang="en-US"/>
        </a:p>
      </dgm:t>
    </dgm:pt>
    <dgm:pt modelId="{6DCA1F42-9086-4C5D-BA15-DC9ECD0F53D4}" type="sibTrans" cxnId="{A8953D90-C946-400C-BCD9-86EF61C8B426}">
      <dgm:prSet/>
      <dgm:spPr/>
      <dgm:t>
        <a:bodyPr/>
        <a:lstStyle/>
        <a:p>
          <a:endParaRPr lang="en-US"/>
        </a:p>
      </dgm:t>
    </dgm:pt>
    <dgm:pt modelId="{31BE0B59-AC4A-4A1D-9B3E-1F4DF38B94C5}" type="pres">
      <dgm:prSet presAssocID="{945796C3-A462-4648-AECB-EE944E59FA02}" presName="Name0" presStyleCnt="0">
        <dgm:presLayoutVars>
          <dgm:chMax val="1"/>
          <dgm:dir/>
          <dgm:animLvl val="ctr"/>
          <dgm:resizeHandles val="exact"/>
        </dgm:presLayoutVars>
      </dgm:prSet>
      <dgm:spPr/>
      <dgm:t>
        <a:bodyPr/>
        <a:lstStyle/>
        <a:p>
          <a:endParaRPr lang="en-US"/>
        </a:p>
      </dgm:t>
    </dgm:pt>
    <dgm:pt modelId="{5254189C-E9FE-4E7D-A7CF-714F83681B32}" type="pres">
      <dgm:prSet presAssocID="{4B9096EA-418F-40F3-AC44-028077DEAC78}" presName="centerShape" presStyleLbl="node0" presStyleIdx="0" presStyleCnt="1"/>
      <dgm:spPr/>
      <dgm:t>
        <a:bodyPr/>
        <a:lstStyle/>
        <a:p>
          <a:endParaRPr lang="en-US"/>
        </a:p>
      </dgm:t>
    </dgm:pt>
    <dgm:pt modelId="{33C4A6DA-ABA2-4E27-A193-891D5D8EA9DA}" type="pres">
      <dgm:prSet presAssocID="{F8544CCA-BB54-4E89-8BA0-1C1CFA62713C}" presName="parTrans" presStyleLbl="sibTrans2D1" presStyleIdx="0" presStyleCnt="5" custScaleX="118223"/>
      <dgm:spPr/>
      <dgm:t>
        <a:bodyPr/>
        <a:lstStyle/>
        <a:p>
          <a:endParaRPr lang="en-US"/>
        </a:p>
      </dgm:t>
    </dgm:pt>
    <dgm:pt modelId="{F38D864B-5E65-4B06-9E32-CC5B490A94FA}" type="pres">
      <dgm:prSet presAssocID="{F8544CCA-BB54-4E89-8BA0-1C1CFA62713C}" presName="connectorText" presStyleLbl="sibTrans2D1" presStyleIdx="0" presStyleCnt="5"/>
      <dgm:spPr/>
      <dgm:t>
        <a:bodyPr/>
        <a:lstStyle/>
        <a:p>
          <a:endParaRPr lang="en-US"/>
        </a:p>
      </dgm:t>
    </dgm:pt>
    <dgm:pt modelId="{B8D7A514-C80D-476C-BABD-030F48F5162C}" type="pres">
      <dgm:prSet presAssocID="{26CCA14B-3DA6-498B-AEDD-EE0E42EFBD24}" presName="node" presStyleLbl="node1" presStyleIdx="0" presStyleCnt="5" custScaleX="114979">
        <dgm:presLayoutVars>
          <dgm:bulletEnabled val="1"/>
        </dgm:presLayoutVars>
      </dgm:prSet>
      <dgm:spPr/>
      <dgm:t>
        <a:bodyPr/>
        <a:lstStyle/>
        <a:p>
          <a:endParaRPr lang="en-US"/>
        </a:p>
      </dgm:t>
    </dgm:pt>
    <dgm:pt modelId="{D8B39073-6C04-4ED1-A241-7B1DE7C4FF83}" type="pres">
      <dgm:prSet presAssocID="{67DB6F03-1502-43FE-ACD4-722FCDC86706}" presName="parTrans" presStyleLbl="sibTrans2D1" presStyleIdx="1" presStyleCnt="5" custScaleX="124246"/>
      <dgm:spPr/>
      <dgm:t>
        <a:bodyPr/>
        <a:lstStyle/>
        <a:p>
          <a:endParaRPr lang="en-US"/>
        </a:p>
      </dgm:t>
    </dgm:pt>
    <dgm:pt modelId="{3738C619-880F-4D76-B0C4-C204069FA2C2}" type="pres">
      <dgm:prSet presAssocID="{67DB6F03-1502-43FE-ACD4-722FCDC86706}" presName="connectorText" presStyleLbl="sibTrans2D1" presStyleIdx="1" presStyleCnt="5"/>
      <dgm:spPr/>
      <dgm:t>
        <a:bodyPr/>
        <a:lstStyle/>
        <a:p>
          <a:endParaRPr lang="en-US"/>
        </a:p>
      </dgm:t>
    </dgm:pt>
    <dgm:pt modelId="{D2E43DDA-12E8-4282-B637-D235DF1B69BC}" type="pres">
      <dgm:prSet presAssocID="{E651D87F-44F5-4F9A-9B68-AE427B447019}" presName="node" presStyleLbl="node1" presStyleIdx="1" presStyleCnt="5">
        <dgm:presLayoutVars>
          <dgm:bulletEnabled val="1"/>
        </dgm:presLayoutVars>
      </dgm:prSet>
      <dgm:spPr/>
      <dgm:t>
        <a:bodyPr/>
        <a:lstStyle/>
        <a:p>
          <a:endParaRPr lang="en-US"/>
        </a:p>
      </dgm:t>
    </dgm:pt>
    <dgm:pt modelId="{B95AC339-2DD8-4E0F-A65C-BD25CC7AA26C}" type="pres">
      <dgm:prSet presAssocID="{67976AA5-AE4F-4ECA-A55A-854CECE3FF2E}" presName="parTrans" presStyleLbl="sibTrans2D1" presStyleIdx="2" presStyleCnt="5" custScaleX="155078"/>
      <dgm:spPr/>
      <dgm:t>
        <a:bodyPr/>
        <a:lstStyle/>
        <a:p>
          <a:endParaRPr lang="en-US"/>
        </a:p>
      </dgm:t>
    </dgm:pt>
    <dgm:pt modelId="{9900A932-01D1-4315-BB41-5AC7BF55722F}" type="pres">
      <dgm:prSet presAssocID="{67976AA5-AE4F-4ECA-A55A-854CECE3FF2E}" presName="connectorText" presStyleLbl="sibTrans2D1" presStyleIdx="2" presStyleCnt="5"/>
      <dgm:spPr/>
      <dgm:t>
        <a:bodyPr/>
        <a:lstStyle/>
        <a:p>
          <a:endParaRPr lang="en-US"/>
        </a:p>
      </dgm:t>
    </dgm:pt>
    <dgm:pt modelId="{4062765F-0DB3-406B-8CBA-124DEA8A9D6F}" type="pres">
      <dgm:prSet presAssocID="{871BB269-98E3-4F63-949F-35A9DE22881F}" presName="node" presStyleLbl="node1" presStyleIdx="2" presStyleCnt="5" custScaleX="127858" custRadScaleRad="96243" custRadScaleInc="-21855">
        <dgm:presLayoutVars>
          <dgm:bulletEnabled val="1"/>
        </dgm:presLayoutVars>
      </dgm:prSet>
      <dgm:spPr/>
      <dgm:t>
        <a:bodyPr/>
        <a:lstStyle/>
        <a:p>
          <a:endParaRPr lang="en-US"/>
        </a:p>
      </dgm:t>
    </dgm:pt>
    <dgm:pt modelId="{F81B8B2B-3344-4692-B334-64D3CD5BF1BC}" type="pres">
      <dgm:prSet presAssocID="{18D7BAFF-E2EE-44E8-A4A2-2A2E1F2F3A24}" presName="parTrans" presStyleLbl="sibTrans2D1" presStyleIdx="3" presStyleCnt="5" custScaleX="131962"/>
      <dgm:spPr/>
      <dgm:t>
        <a:bodyPr/>
        <a:lstStyle/>
        <a:p>
          <a:endParaRPr lang="en-US"/>
        </a:p>
      </dgm:t>
    </dgm:pt>
    <dgm:pt modelId="{B25E4DA5-2C96-476D-AD8F-EEC177E498E7}" type="pres">
      <dgm:prSet presAssocID="{18D7BAFF-E2EE-44E8-A4A2-2A2E1F2F3A24}" presName="connectorText" presStyleLbl="sibTrans2D1" presStyleIdx="3" presStyleCnt="5"/>
      <dgm:spPr/>
      <dgm:t>
        <a:bodyPr/>
        <a:lstStyle/>
        <a:p>
          <a:endParaRPr lang="en-US"/>
        </a:p>
      </dgm:t>
    </dgm:pt>
    <dgm:pt modelId="{93A22404-830A-4E39-822D-229325A1CE4E}" type="pres">
      <dgm:prSet presAssocID="{E62E95C9-E849-4064-956C-D63BD81A4B08}" presName="node" presStyleLbl="node1" presStyleIdx="3" presStyleCnt="5" custScaleX="109710" custRadScaleRad="100538" custRadScaleInc="197580">
        <dgm:presLayoutVars>
          <dgm:bulletEnabled val="1"/>
        </dgm:presLayoutVars>
      </dgm:prSet>
      <dgm:spPr/>
      <dgm:t>
        <a:bodyPr/>
        <a:lstStyle/>
        <a:p>
          <a:endParaRPr lang="en-US"/>
        </a:p>
      </dgm:t>
    </dgm:pt>
    <dgm:pt modelId="{C0109E29-BC26-4B1D-B4B5-7135830FE157}" type="pres">
      <dgm:prSet presAssocID="{4F73FBC8-4A8E-48FA-8781-FFE3E1EC5A9D}" presName="parTrans" presStyleLbl="sibTrans2D1" presStyleIdx="4" presStyleCnt="5" custScaleX="130681"/>
      <dgm:spPr/>
      <dgm:t>
        <a:bodyPr/>
        <a:lstStyle/>
        <a:p>
          <a:endParaRPr lang="en-US"/>
        </a:p>
      </dgm:t>
    </dgm:pt>
    <dgm:pt modelId="{D1E4598E-B2C8-4845-A7E7-57B1881AC3F4}" type="pres">
      <dgm:prSet presAssocID="{4F73FBC8-4A8E-48FA-8781-FFE3E1EC5A9D}" presName="connectorText" presStyleLbl="sibTrans2D1" presStyleIdx="4" presStyleCnt="5"/>
      <dgm:spPr/>
      <dgm:t>
        <a:bodyPr/>
        <a:lstStyle/>
        <a:p>
          <a:endParaRPr lang="en-US"/>
        </a:p>
      </dgm:t>
    </dgm:pt>
    <dgm:pt modelId="{91732052-43E5-4B70-A3CB-D7212C79EA4F}" type="pres">
      <dgm:prSet presAssocID="{73D85260-665D-4000-9744-363050B6A045}" presName="node" presStyleLbl="node1" presStyleIdx="4" presStyleCnt="5" custRadScaleRad="97920" custRadScaleInc="-193032">
        <dgm:presLayoutVars>
          <dgm:bulletEnabled val="1"/>
        </dgm:presLayoutVars>
      </dgm:prSet>
      <dgm:spPr/>
      <dgm:t>
        <a:bodyPr/>
        <a:lstStyle/>
        <a:p>
          <a:endParaRPr lang="en-US"/>
        </a:p>
      </dgm:t>
    </dgm:pt>
  </dgm:ptLst>
  <dgm:cxnLst>
    <dgm:cxn modelId="{59923BCB-085C-4E54-96AE-2250412B6727}" type="presOf" srcId="{4F73FBC8-4A8E-48FA-8781-FFE3E1EC5A9D}" destId="{C0109E29-BC26-4B1D-B4B5-7135830FE157}" srcOrd="0" destOrd="0" presId="urn:microsoft.com/office/officeart/2005/8/layout/radial5"/>
    <dgm:cxn modelId="{AD2FF205-9FBF-4E4E-ABDB-7DA7DC085D76}" type="presOf" srcId="{26CCA14B-3DA6-498B-AEDD-EE0E42EFBD24}" destId="{B8D7A514-C80D-476C-BABD-030F48F5162C}" srcOrd="0" destOrd="0" presId="urn:microsoft.com/office/officeart/2005/8/layout/radial5"/>
    <dgm:cxn modelId="{58A847DB-C894-40E0-A4F0-A98443D38E98}" type="presOf" srcId="{E651D87F-44F5-4F9A-9B68-AE427B447019}" destId="{D2E43DDA-12E8-4282-B637-D235DF1B69BC}" srcOrd="0" destOrd="0" presId="urn:microsoft.com/office/officeart/2005/8/layout/radial5"/>
    <dgm:cxn modelId="{4AB82163-BBF1-4971-B7A1-418B40403CE8}" type="presOf" srcId="{73D85260-665D-4000-9744-363050B6A045}" destId="{91732052-43E5-4B70-A3CB-D7212C79EA4F}" srcOrd="0" destOrd="0" presId="urn:microsoft.com/office/officeart/2005/8/layout/radial5"/>
    <dgm:cxn modelId="{A8953D90-C946-400C-BCD9-86EF61C8B426}" srcId="{4B9096EA-418F-40F3-AC44-028077DEAC78}" destId="{26CCA14B-3DA6-498B-AEDD-EE0E42EFBD24}" srcOrd="0" destOrd="0" parTransId="{F8544CCA-BB54-4E89-8BA0-1C1CFA62713C}" sibTransId="{6DCA1F42-9086-4C5D-BA15-DC9ECD0F53D4}"/>
    <dgm:cxn modelId="{A87B8C15-4D89-4732-891A-C3971DFEA5E1}" type="presOf" srcId="{18D7BAFF-E2EE-44E8-A4A2-2A2E1F2F3A24}" destId="{F81B8B2B-3344-4692-B334-64D3CD5BF1BC}" srcOrd="0" destOrd="0" presId="urn:microsoft.com/office/officeart/2005/8/layout/radial5"/>
    <dgm:cxn modelId="{54BF6E5C-5E40-45B7-8D2A-728EC48B09FA}" type="presOf" srcId="{945796C3-A462-4648-AECB-EE944E59FA02}" destId="{31BE0B59-AC4A-4A1D-9B3E-1F4DF38B94C5}" srcOrd="0" destOrd="0" presId="urn:microsoft.com/office/officeart/2005/8/layout/radial5"/>
    <dgm:cxn modelId="{9048FF87-4C85-4EBC-A8B0-FD411C690541}" type="presOf" srcId="{4F73FBC8-4A8E-48FA-8781-FFE3E1EC5A9D}" destId="{D1E4598E-B2C8-4845-A7E7-57B1881AC3F4}" srcOrd="1" destOrd="0" presId="urn:microsoft.com/office/officeart/2005/8/layout/radial5"/>
    <dgm:cxn modelId="{BB8F2DF9-7ACC-475B-BB38-E26BA08E6BD4}" srcId="{4B9096EA-418F-40F3-AC44-028077DEAC78}" destId="{E651D87F-44F5-4F9A-9B68-AE427B447019}" srcOrd="1" destOrd="0" parTransId="{67DB6F03-1502-43FE-ACD4-722FCDC86706}" sibTransId="{2CB68777-E0BC-4C36-B849-C081945EAD06}"/>
    <dgm:cxn modelId="{1323A8BE-AE8F-4A4D-AA01-DC56932B7AFD}" type="presOf" srcId="{67976AA5-AE4F-4ECA-A55A-854CECE3FF2E}" destId="{B95AC339-2DD8-4E0F-A65C-BD25CC7AA26C}" srcOrd="0" destOrd="0" presId="urn:microsoft.com/office/officeart/2005/8/layout/radial5"/>
    <dgm:cxn modelId="{2711F160-EBBB-456C-8B94-869055127DB1}" type="presOf" srcId="{F8544CCA-BB54-4E89-8BA0-1C1CFA62713C}" destId="{F38D864B-5E65-4B06-9E32-CC5B490A94FA}" srcOrd="1" destOrd="0" presId="urn:microsoft.com/office/officeart/2005/8/layout/radial5"/>
    <dgm:cxn modelId="{6DE3BE92-9CE3-4F98-9B53-5468E6F3CAB8}" type="presOf" srcId="{871BB269-98E3-4F63-949F-35A9DE22881F}" destId="{4062765F-0DB3-406B-8CBA-124DEA8A9D6F}" srcOrd="0" destOrd="0" presId="urn:microsoft.com/office/officeart/2005/8/layout/radial5"/>
    <dgm:cxn modelId="{51B06780-CA69-4745-BB7A-1652F42FCE48}" srcId="{4B9096EA-418F-40F3-AC44-028077DEAC78}" destId="{871BB269-98E3-4F63-949F-35A9DE22881F}" srcOrd="2" destOrd="0" parTransId="{67976AA5-AE4F-4ECA-A55A-854CECE3FF2E}" sibTransId="{9B9B7F84-EE80-4F3B-B78C-8F06B6E5FE5F}"/>
    <dgm:cxn modelId="{DD2AD317-B9A4-446E-BF78-67B7CF41F882}" type="presOf" srcId="{4B9096EA-418F-40F3-AC44-028077DEAC78}" destId="{5254189C-E9FE-4E7D-A7CF-714F83681B32}" srcOrd="0" destOrd="0" presId="urn:microsoft.com/office/officeart/2005/8/layout/radial5"/>
    <dgm:cxn modelId="{5D2C9AFF-F915-4664-8F1F-B7F919572A6B}" type="presOf" srcId="{67DB6F03-1502-43FE-ACD4-722FCDC86706}" destId="{D8B39073-6C04-4ED1-A241-7B1DE7C4FF83}" srcOrd="0" destOrd="0" presId="urn:microsoft.com/office/officeart/2005/8/layout/radial5"/>
    <dgm:cxn modelId="{D851FAFD-AEB1-4E60-9E36-AB17F9B83BDF}" srcId="{945796C3-A462-4648-AECB-EE944E59FA02}" destId="{4B9096EA-418F-40F3-AC44-028077DEAC78}" srcOrd="0" destOrd="0" parTransId="{D50D7D21-0AFA-4C54-898F-D5F3F2ED3DCC}" sibTransId="{876438E6-FC40-499D-BADA-4098456C4AE5}"/>
    <dgm:cxn modelId="{D2FDC9EE-DA19-4298-9709-A421D94A288A}" type="presOf" srcId="{18D7BAFF-E2EE-44E8-A4A2-2A2E1F2F3A24}" destId="{B25E4DA5-2C96-476D-AD8F-EEC177E498E7}" srcOrd="1" destOrd="0" presId="urn:microsoft.com/office/officeart/2005/8/layout/radial5"/>
    <dgm:cxn modelId="{5F9C281E-2ED8-4274-BDDB-5D8E023FB62F}" type="presOf" srcId="{67DB6F03-1502-43FE-ACD4-722FCDC86706}" destId="{3738C619-880F-4D76-B0C4-C204069FA2C2}" srcOrd="1" destOrd="0" presId="urn:microsoft.com/office/officeart/2005/8/layout/radial5"/>
    <dgm:cxn modelId="{B29AB2D1-C68A-48AB-81C9-5B94EEA3B172}" type="presOf" srcId="{E62E95C9-E849-4064-956C-D63BD81A4B08}" destId="{93A22404-830A-4E39-822D-229325A1CE4E}" srcOrd="0" destOrd="0" presId="urn:microsoft.com/office/officeart/2005/8/layout/radial5"/>
    <dgm:cxn modelId="{540AD10A-378F-4317-A948-9128DA28CB34}" srcId="{4B9096EA-418F-40F3-AC44-028077DEAC78}" destId="{E62E95C9-E849-4064-956C-D63BD81A4B08}" srcOrd="3" destOrd="0" parTransId="{18D7BAFF-E2EE-44E8-A4A2-2A2E1F2F3A24}" sibTransId="{457787A9-7D56-4376-AFB5-713144EA7B4F}"/>
    <dgm:cxn modelId="{3D0637B6-3F81-48AD-A4D8-432713AC744D}" type="presOf" srcId="{67976AA5-AE4F-4ECA-A55A-854CECE3FF2E}" destId="{9900A932-01D1-4315-BB41-5AC7BF55722F}" srcOrd="1" destOrd="0" presId="urn:microsoft.com/office/officeart/2005/8/layout/radial5"/>
    <dgm:cxn modelId="{F9225BE4-5F9B-4A2B-B56B-5E6D50A3F510}" type="presOf" srcId="{F8544CCA-BB54-4E89-8BA0-1C1CFA62713C}" destId="{33C4A6DA-ABA2-4E27-A193-891D5D8EA9DA}" srcOrd="0" destOrd="0" presId="urn:microsoft.com/office/officeart/2005/8/layout/radial5"/>
    <dgm:cxn modelId="{F8CCCB42-8B3C-4E6F-B27D-A9250EA77CD5}" srcId="{4B9096EA-418F-40F3-AC44-028077DEAC78}" destId="{73D85260-665D-4000-9744-363050B6A045}" srcOrd="4" destOrd="0" parTransId="{4F73FBC8-4A8E-48FA-8781-FFE3E1EC5A9D}" sibTransId="{0D563357-6463-452E-AE36-755C98B9C19D}"/>
    <dgm:cxn modelId="{7DB4AE15-2EA3-45C5-A3CB-961DA8CABC2B}" type="presParOf" srcId="{31BE0B59-AC4A-4A1D-9B3E-1F4DF38B94C5}" destId="{5254189C-E9FE-4E7D-A7CF-714F83681B32}" srcOrd="0" destOrd="0" presId="urn:microsoft.com/office/officeart/2005/8/layout/radial5"/>
    <dgm:cxn modelId="{ACA3B851-C43C-44AF-9D52-356F833819BA}" type="presParOf" srcId="{31BE0B59-AC4A-4A1D-9B3E-1F4DF38B94C5}" destId="{33C4A6DA-ABA2-4E27-A193-891D5D8EA9DA}" srcOrd="1" destOrd="0" presId="urn:microsoft.com/office/officeart/2005/8/layout/radial5"/>
    <dgm:cxn modelId="{D8891B8F-8BBC-4186-A79E-76BF4BED5402}" type="presParOf" srcId="{33C4A6DA-ABA2-4E27-A193-891D5D8EA9DA}" destId="{F38D864B-5E65-4B06-9E32-CC5B490A94FA}" srcOrd="0" destOrd="0" presId="urn:microsoft.com/office/officeart/2005/8/layout/radial5"/>
    <dgm:cxn modelId="{BAEB736D-3219-4E2E-BA97-46EDA5C18E0E}" type="presParOf" srcId="{31BE0B59-AC4A-4A1D-9B3E-1F4DF38B94C5}" destId="{B8D7A514-C80D-476C-BABD-030F48F5162C}" srcOrd="2" destOrd="0" presId="urn:microsoft.com/office/officeart/2005/8/layout/radial5"/>
    <dgm:cxn modelId="{0077F42A-C7B1-44A0-8ADF-0AE970D2AB4D}" type="presParOf" srcId="{31BE0B59-AC4A-4A1D-9B3E-1F4DF38B94C5}" destId="{D8B39073-6C04-4ED1-A241-7B1DE7C4FF83}" srcOrd="3" destOrd="0" presId="urn:microsoft.com/office/officeart/2005/8/layout/radial5"/>
    <dgm:cxn modelId="{3348D3DB-B0F0-4900-8B64-496D921566B8}" type="presParOf" srcId="{D8B39073-6C04-4ED1-A241-7B1DE7C4FF83}" destId="{3738C619-880F-4D76-B0C4-C204069FA2C2}" srcOrd="0" destOrd="0" presId="urn:microsoft.com/office/officeart/2005/8/layout/radial5"/>
    <dgm:cxn modelId="{E942F733-4192-4225-A20A-A006B5DB2750}" type="presParOf" srcId="{31BE0B59-AC4A-4A1D-9B3E-1F4DF38B94C5}" destId="{D2E43DDA-12E8-4282-B637-D235DF1B69BC}" srcOrd="4" destOrd="0" presId="urn:microsoft.com/office/officeart/2005/8/layout/radial5"/>
    <dgm:cxn modelId="{5BA56E43-1D38-4256-A031-D9EB3BAB28D5}" type="presParOf" srcId="{31BE0B59-AC4A-4A1D-9B3E-1F4DF38B94C5}" destId="{B95AC339-2DD8-4E0F-A65C-BD25CC7AA26C}" srcOrd="5" destOrd="0" presId="urn:microsoft.com/office/officeart/2005/8/layout/radial5"/>
    <dgm:cxn modelId="{91A1B178-3877-425F-A2D1-24715C4774E8}" type="presParOf" srcId="{B95AC339-2DD8-4E0F-A65C-BD25CC7AA26C}" destId="{9900A932-01D1-4315-BB41-5AC7BF55722F}" srcOrd="0" destOrd="0" presId="urn:microsoft.com/office/officeart/2005/8/layout/radial5"/>
    <dgm:cxn modelId="{41708B96-6B98-4D72-B5DC-7C900A9242B5}" type="presParOf" srcId="{31BE0B59-AC4A-4A1D-9B3E-1F4DF38B94C5}" destId="{4062765F-0DB3-406B-8CBA-124DEA8A9D6F}" srcOrd="6" destOrd="0" presId="urn:microsoft.com/office/officeart/2005/8/layout/radial5"/>
    <dgm:cxn modelId="{70BE8CD3-5B7C-4971-BC4F-4C6FD7EAA47D}" type="presParOf" srcId="{31BE0B59-AC4A-4A1D-9B3E-1F4DF38B94C5}" destId="{F81B8B2B-3344-4692-B334-64D3CD5BF1BC}" srcOrd="7" destOrd="0" presId="urn:microsoft.com/office/officeart/2005/8/layout/radial5"/>
    <dgm:cxn modelId="{A8A90139-4DFC-4ABF-8834-A162A4C7083D}" type="presParOf" srcId="{F81B8B2B-3344-4692-B334-64D3CD5BF1BC}" destId="{B25E4DA5-2C96-476D-AD8F-EEC177E498E7}" srcOrd="0" destOrd="0" presId="urn:microsoft.com/office/officeart/2005/8/layout/radial5"/>
    <dgm:cxn modelId="{07DE8CFF-60FF-470C-B738-61D93E177766}" type="presParOf" srcId="{31BE0B59-AC4A-4A1D-9B3E-1F4DF38B94C5}" destId="{93A22404-830A-4E39-822D-229325A1CE4E}" srcOrd="8" destOrd="0" presId="urn:microsoft.com/office/officeart/2005/8/layout/radial5"/>
    <dgm:cxn modelId="{DF1BDD63-0D29-48F3-9B49-C6FE907F76E9}" type="presParOf" srcId="{31BE0B59-AC4A-4A1D-9B3E-1F4DF38B94C5}" destId="{C0109E29-BC26-4B1D-B4B5-7135830FE157}" srcOrd="9" destOrd="0" presId="urn:microsoft.com/office/officeart/2005/8/layout/radial5"/>
    <dgm:cxn modelId="{7D2989A4-B517-4A1C-8AFD-C610166EE369}" type="presParOf" srcId="{C0109E29-BC26-4B1D-B4B5-7135830FE157}" destId="{D1E4598E-B2C8-4845-A7E7-57B1881AC3F4}" srcOrd="0" destOrd="0" presId="urn:microsoft.com/office/officeart/2005/8/layout/radial5"/>
    <dgm:cxn modelId="{943E57B9-AB23-40C5-8DE0-FD40A82FFACA}" type="presParOf" srcId="{31BE0B59-AC4A-4A1D-9B3E-1F4DF38B94C5}" destId="{91732052-43E5-4B70-A3CB-D7212C79EA4F}"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4189C-E9FE-4E7D-A7CF-714F83681B32}">
      <dsp:nvSpPr>
        <dsp:cNvPr id="0" name=""/>
        <dsp:cNvSpPr/>
      </dsp:nvSpPr>
      <dsp:spPr>
        <a:xfrm>
          <a:off x="2356924" y="1811674"/>
          <a:ext cx="1113744" cy="1113744"/>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s-IN" sz="2000" b="1" kern="1200" dirty="0" smtClean="0">
              <a:solidFill>
                <a:schemeClr val="tx1"/>
              </a:solidFill>
              <a:latin typeface="NikoshBAN" panose="02000000000000000000" pitchFamily="2" charset="0"/>
              <a:cs typeface="NikoshBAN" panose="02000000000000000000" pitchFamily="2" charset="0"/>
            </a:rPr>
            <a:t>বাংলা ভাষার শব্দসম্ভার </a:t>
          </a:r>
          <a:endParaRPr lang="en-US" sz="2000" b="1" kern="1200" dirty="0">
            <a:solidFill>
              <a:schemeClr val="tx1"/>
            </a:solidFill>
          </a:endParaRPr>
        </a:p>
      </dsp:txBody>
      <dsp:txXfrm>
        <a:off x="2520028" y="1974778"/>
        <a:ext cx="787536" cy="787536"/>
      </dsp:txXfrm>
    </dsp:sp>
    <dsp:sp modelId="{33C4A6DA-ABA2-4E27-A193-891D5D8EA9DA}">
      <dsp:nvSpPr>
        <dsp:cNvPr id="0" name=""/>
        <dsp:cNvSpPr/>
      </dsp:nvSpPr>
      <dsp:spPr>
        <a:xfrm rot="16200000">
          <a:off x="2737288" y="1326548"/>
          <a:ext cx="353016" cy="42375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790241" y="1464251"/>
        <a:ext cx="247111" cy="254252"/>
      </dsp:txXfrm>
    </dsp:sp>
    <dsp:sp modelId="{B8D7A514-C80D-476C-BABD-030F48F5162C}">
      <dsp:nvSpPr>
        <dsp:cNvPr id="0" name=""/>
        <dsp:cNvSpPr/>
      </dsp:nvSpPr>
      <dsp:spPr>
        <a:xfrm>
          <a:off x="2197287" y="1942"/>
          <a:ext cx="1433019" cy="1246331"/>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as-IN" sz="3200" b="1" kern="1200" dirty="0" smtClean="0">
              <a:solidFill>
                <a:srgbClr val="050505"/>
              </a:solidFill>
              <a:latin typeface="NikoshBAN" panose="02000000000000000000" pitchFamily="2" charset="0"/>
              <a:cs typeface="NikoshBAN" panose="02000000000000000000" pitchFamily="2" charset="0"/>
            </a:rPr>
            <a:t>তৎসম </a:t>
          </a:r>
          <a:endParaRPr lang="en-US" sz="3200" kern="1200" dirty="0"/>
        </a:p>
      </dsp:txBody>
      <dsp:txXfrm>
        <a:off x="2407148" y="184463"/>
        <a:ext cx="1013297" cy="881289"/>
      </dsp:txXfrm>
    </dsp:sp>
    <dsp:sp modelId="{D8B39073-6C04-4ED1-A241-7B1DE7C4FF83}">
      <dsp:nvSpPr>
        <dsp:cNvPr id="0" name=""/>
        <dsp:cNvSpPr/>
      </dsp:nvSpPr>
      <dsp:spPr>
        <a:xfrm rot="20520000">
          <a:off x="3517788" y="1900148"/>
          <a:ext cx="371001" cy="42375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520512" y="2002095"/>
        <a:ext cx="259701" cy="254252"/>
      </dsp:txXfrm>
    </dsp:sp>
    <dsp:sp modelId="{D2E43DDA-12E8-4282-B637-D235DF1B69BC}">
      <dsp:nvSpPr>
        <dsp:cNvPr id="0" name=""/>
        <dsp:cNvSpPr/>
      </dsp:nvSpPr>
      <dsp:spPr>
        <a:xfrm>
          <a:off x="3948739" y="1206628"/>
          <a:ext cx="1246331" cy="1246331"/>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as-IN" sz="3600" b="1" kern="1200" dirty="0" smtClean="0">
              <a:solidFill>
                <a:srgbClr val="050505"/>
              </a:solidFill>
              <a:latin typeface="NikoshBAN" panose="02000000000000000000" pitchFamily="2" charset="0"/>
              <a:cs typeface="NikoshBAN" panose="02000000000000000000" pitchFamily="2" charset="0"/>
            </a:rPr>
            <a:t>তদ্ভব</a:t>
          </a:r>
          <a:endParaRPr lang="en-US" sz="3600" kern="1200" dirty="0"/>
        </a:p>
      </dsp:txBody>
      <dsp:txXfrm>
        <a:off x="4131260" y="1389149"/>
        <a:ext cx="881289" cy="881289"/>
      </dsp:txXfrm>
    </dsp:sp>
    <dsp:sp modelId="{B95AC339-2DD8-4E0F-A65C-BD25CC7AA26C}">
      <dsp:nvSpPr>
        <dsp:cNvPr id="0" name=""/>
        <dsp:cNvSpPr/>
      </dsp:nvSpPr>
      <dsp:spPr>
        <a:xfrm rot="2767932">
          <a:off x="3267508" y="2708550"/>
          <a:ext cx="353554" cy="42375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3283789" y="2755066"/>
        <a:ext cx="247488" cy="254252"/>
      </dsp:txXfrm>
    </dsp:sp>
    <dsp:sp modelId="{4062765F-0DB3-406B-8CBA-124DEA8A9D6F}">
      <dsp:nvSpPr>
        <dsp:cNvPr id="0" name=""/>
        <dsp:cNvSpPr/>
      </dsp:nvSpPr>
      <dsp:spPr>
        <a:xfrm>
          <a:off x="3279834" y="2955074"/>
          <a:ext cx="1593534" cy="124633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s-IN" sz="2400" b="1" kern="1200" dirty="0" smtClean="0">
              <a:solidFill>
                <a:srgbClr val="050505"/>
              </a:solidFill>
              <a:latin typeface="NikoshBAN" panose="02000000000000000000" pitchFamily="2" charset="0"/>
              <a:cs typeface="NikoshBAN" panose="02000000000000000000" pitchFamily="2" charset="0"/>
            </a:rPr>
            <a:t>অর্ধতৎসম</a:t>
          </a:r>
          <a:endParaRPr lang="en-US" sz="2400" kern="1200" dirty="0"/>
        </a:p>
      </dsp:txBody>
      <dsp:txXfrm>
        <a:off x="3513202" y="3137595"/>
        <a:ext cx="1126798" cy="881289"/>
      </dsp:txXfrm>
    </dsp:sp>
    <dsp:sp modelId="{F81B8B2B-3344-4692-B334-64D3CD5BF1BC}">
      <dsp:nvSpPr>
        <dsp:cNvPr id="0" name=""/>
        <dsp:cNvSpPr/>
      </dsp:nvSpPr>
      <dsp:spPr>
        <a:xfrm rot="11827728">
          <a:off x="1960207" y="1918634"/>
          <a:ext cx="362448" cy="42375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066530" y="2019396"/>
        <a:ext cx="253714" cy="254252"/>
      </dsp:txXfrm>
    </dsp:sp>
    <dsp:sp modelId="{93A22404-830A-4E39-822D-229325A1CE4E}">
      <dsp:nvSpPr>
        <dsp:cNvPr id="0" name=""/>
        <dsp:cNvSpPr/>
      </dsp:nvSpPr>
      <dsp:spPr>
        <a:xfrm>
          <a:off x="555050" y="1229139"/>
          <a:ext cx="1367349" cy="1246331"/>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b="1" kern="1200" dirty="0" smtClean="0">
              <a:solidFill>
                <a:schemeClr val="tx1"/>
              </a:solidFill>
              <a:latin typeface="NikoshBAN" panose="02000000000000000000" pitchFamily="2" charset="0"/>
              <a:cs typeface="NikoshBAN" panose="02000000000000000000" pitchFamily="2" charset="0"/>
            </a:rPr>
            <a:t>বিদেশি</a:t>
          </a:r>
          <a:endParaRPr lang="en-US" sz="2800" b="1" kern="1200" dirty="0">
            <a:solidFill>
              <a:schemeClr val="tx1"/>
            </a:solidFill>
            <a:latin typeface="NikoshBAN" panose="02000000000000000000" pitchFamily="2" charset="0"/>
            <a:cs typeface="NikoshBAN" panose="02000000000000000000" pitchFamily="2" charset="0"/>
          </a:endParaRPr>
        </a:p>
      </dsp:txBody>
      <dsp:txXfrm>
        <a:off x="755294" y="1411660"/>
        <a:ext cx="966861" cy="881289"/>
      </dsp:txXfrm>
    </dsp:sp>
    <dsp:sp modelId="{C0109E29-BC26-4B1D-B4B5-7135830FE157}">
      <dsp:nvSpPr>
        <dsp:cNvPr id="0" name=""/>
        <dsp:cNvSpPr/>
      </dsp:nvSpPr>
      <dsp:spPr>
        <a:xfrm rot="7710509">
          <a:off x="2225338" y="2792490"/>
          <a:ext cx="365099" cy="42375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314201" y="2834386"/>
        <a:ext cx="255569" cy="254252"/>
      </dsp:txXfrm>
    </dsp:sp>
    <dsp:sp modelId="{91732052-43E5-4B70-A3CB-D7212C79EA4F}">
      <dsp:nvSpPr>
        <dsp:cNvPr id="0" name=""/>
        <dsp:cNvSpPr/>
      </dsp:nvSpPr>
      <dsp:spPr>
        <a:xfrm>
          <a:off x="1227692" y="3081272"/>
          <a:ext cx="1246331" cy="1246331"/>
        </a:xfrm>
        <a:prstGeom prst="ellipse">
          <a:avLst/>
        </a:prstGeom>
        <a:solidFill>
          <a:schemeClr val="accent4">
            <a:lumMod val="60000"/>
            <a:lumOff val="4000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bn-IN" sz="3600" b="1" kern="1200" dirty="0" smtClean="0">
              <a:solidFill>
                <a:schemeClr val="tx1"/>
              </a:solidFill>
              <a:latin typeface="NikoshBAN" panose="02000000000000000000" pitchFamily="2" charset="0"/>
              <a:cs typeface="NikoshBAN" panose="02000000000000000000" pitchFamily="2" charset="0"/>
            </a:rPr>
            <a:t>দেশি</a:t>
          </a:r>
          <a:endParaRPr lang="en-US" sz="3600" b="1" kern="1200" dirty="0">
            <a:solidFill>
              <a:schemeClr val="tx1"/>
            </a:solidFill>
            <a:latin typeface="NikoshBAN" panose="02000000000000000000" pitchFamily="2" charset="0"/>
            <a:cs typeface="NikoshBAN" panose="02000000000000000000" pitchFamily="2" charset="0"/>
          </a:endParaRPr>
        </a:p>
      </dsp:txBody>
      <dsp:txXfrm>
        <a:off x="1410213" y="3263793"/>
        <a:ext cx="881289" cy="88128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E3598A-BE8C-4D06-800D-132E04ABDDAB}" type="datetimeFigureOut">
              <a:rPr lang="en-US" smtClean="0"/>
              <a:t>1/4/2021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B3A3A83-2708-425D-A7D2-98E91BB3E6D7}" type="slidenum">
              <a:rPr lang="en-US" smtClean="0"/>
              <a:t>‹#›</a:t>
            </a:fld>
            <a:endParaRPr lang="en-US"/>
          </a:p>
        </p:txBody>
      </p:sp>
    </p:spTree>
    <p:extLst>
      <p:ext uri="{BB962C8B-B14F-4D97-AF65-F5344CB8AC3E}">
        <p14:creationId xmlns:p14="http://schemas.microsoft.com/office/powerpoint/2010/main" val="1023831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16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3598A-BE8C-4D06-800D-132E04ABDDAB}" type="datetimeFigureOut">
              <a:rPr lang="en-US" smtClean="0"/>
              <a:t>1/4/2021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B3A3A83-2708-425D-A7D2-98E91BB3E6D7}" type="slidenum">
              <a:rPr lang="en-US" smtClean="0"/>
              <a:t>‹#›</a:t>
            </a:fld>
            <a:endParaRPr lang="en-US"/>
          </a:p>
        </p:txBody>
      </p:sp>
    </p:spTree>
    <p:extLst>
      <p:ext uri="{BB962C8B-B14F-4D97-AF65-F5344CB8AC3E}">
        <p14:creationId xmlns:p14="http://schemas.microsoft.com/office/powerpoint/2010/main" val="332148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3598A-BE8C-4D06-800D-132E04ABDDAB}" type="datetimeFigureOut">
              <a:rPr lang="en-US" smtClean="0"/>
              <a:t>1/4/2021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B3A3A83-2708-425D-A7D2-98E91BB3E6D7}" type="slidenum">
              <a:rPr lang="en-US" smtClean="0"/>
              <a:t>‹#›</a:t>
            </a:fld>
            <a:endParaRPr lang="en-US"/>
          </a:p>
        </p:txBody>
      </p:sp>
    </p:spTree>
    <p:extLst>
      <p:ext uri="{BB962C8B-B14F-4D97-AF65-F5344CB8AC3E}">
        <p14:creationId xmlns:p14="http://schemas.microsoft.com/office/powerpoint/2010/main" val="317897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016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3598A-BE8C-4D06-800D-132E04ABDDAB}" type="datetimeFigureOut">
              <a:rPr lang="en-US" smtClean="0"/>
              <a:t>1/4/2021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B3A3A83-2708-425D-A7D2-98E91BB3E6D7}" type="slidenum">
              <a:rPr lang="en-US" smtClean="0"/>
              <a:t>‹#›</a:t>
            </a:fld>
            <a:endParaRPr lang="en-US"/>
          </a:p>
        </p:txBody>
      </p:sp>
    </p:spTree>
    <p:extLst>
      <p:ext uri="{BB962C8B-B14F-4D97-AF65-F5344CB8AC3E}">
        <p14:creationId xmlns:p14="http://schemas.microsoft.com/office/powerpoint/2010/main" val="102610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3598A-BE8C-4D06-800D-132E04ABDDAB}" type="datetimeFigureOut">
              <a:rPr lang="en-US" smtClean="0"/>
              <a:t>1/4/2021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B3A3A83-2708-425D-A7D2-98E91BB3E6D7}" type="slidenum">
              <a:rPr lang="en-US" smtClean="0"/>
              <a:t>‹#›</a:t>
            </a:fld>
            <a:endParaRPr lang="en-US"/>
          </a:p>
        </p:txBody>
      </p:sp>
    </p:spTree>
    <p:extLst>
      <p:ext uri="{BB962C8B-B14F-4D97-AF65-F5344CB8AC3E}">
        <p14:creationId xmlns:p14="http://schemas.microsoft.com/office/powerpoint/2010/main" val="274273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016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3598A-BE8C-4D06-800D-132E04ABDDAB}" type="datetimeFigureOut">
              <a:rPr lang="en-US" smtClean="0"/>
              <a:t>1/4/2021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B3A3A83-2708-425D-A7D2-98E91BB3E6D7}" type="slidenum">
              <a:rPr lang="en-US" smtClean="0"/>
              <a:t>‹#›</a:t>
            </a:fld>
            <a:endParaRPr lang="en-US"/>
          </a:p>
        </p:txBody>
      </p:sp>
    </p:spTree>
    <p:extLst>
      <p:ext uri="{BB962C8B-B14F-4D97-AF65-F5344CB8AC3E}">
        <p14:creationId xmlns:p14="http://schemas.microsoft.com/office/powerpoint/2010/main" val="81685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3598A-BE8C-4D06-800D-132E04ABDDAB}" type="datetimeFigureOut">
              <a:rPr lang="en-US" smtClean="0"/>
              <a:t>1/4/2021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B3A3A83-2708-425D-A7D2-98E91BB3E6D7}" type="slidenum">
              <a:rPr lang="en-US" smtClean="0"/>
              <a:t>‹#›</a:t>
            </a:fld>
            <a:endParaRPr lang="en-US"/>
          </a:p>
        </p:txBody>
      </p:sp>
    </p:spTree>
    <p:extLst>
      <p:ext uri="{BB962C8B-B14F-4D97-AF65-F5344CB8AC3E}">
        <p14:creationId xmlns:p14="http://schemas.microsoft.com/office/powerpoint/2010/main" val="152544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016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3598A-BE8C-4D06-800D-132E04ABDDAB}" type="datetimeFigureOut">
              <a:rPr lang="en-US" smtClean="0"/>
              <a:t>1/4/2021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B3A3A83-2708-425D-A7D2-98E91BB3E6D7}" type="slidenum">
              <a:rPr lang="en-US" smtClean="0"/>
              <a:t>‹#›</a:t>
            </a:fld>
            <a:endParaRPr lang="en-US"/>
          </a:p>
        </p:txBody>
      </p:sp>
    </p:spTree>
    <p:extLst>
      <p:ext uri="{BB962C8B-B14F-4D97-AF65-F5344CB8AC3E}">
        <p14:creationId xmlns:p14="http://schemas.microsoft.com/office/powerpoint/2010/main" val="2097063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3598A-BE8C-4D06-800D-132E04ABDDAB}" type="datetimeFigureOut">
              <a:rPr lang="en-US" smtClean="0"/>
              <a:t>1/4/2021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B3A3A83-2708-425D-A7D2-98E91BB3E6D7}" type="slidenum">
              <a:rPr lang="en-US" smtClean="0"/>
              <a:t>‹#›</a:t>
            </a:fld>
            <a:endParaRPr lang="en-US"/>
          </a:p>
        </p:txBody>
      </p:sp>
    </p:spTree>
    <p:extLst>
      <p:ext uri="{BB962C8B-B14F-4D97-AF65-F5344CB8AC3E}">
        <p14:creationId xmlns:p14="http://schemas.microsoft.com/office/powerpoint/2010/main" val="90855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3598A-BE8C-4D06-800D-132E04ABDDAB}" type="datetimeFigureOut">
              <a:rPr lang="en-US" smtClean="0"/>
              <a:t>1/4/2021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B3A3A83-2708-425D-A7D2-98E91BB3E6D7}" type="slidenum">
              <a:rPr lang="en-US" smtClean="0"/>
              <a:t>‹#›</a:t>
            </a:fld>
            <a:endParaRPr lang="en-US"/>
          </a:p>
        </p:txBody>
      </p:sp>
    </p:spTree>
    <p:extLst>
      <p:ext uri="{BB962C8B-B14F-4D97-AF65-F5344CB8AC3E}">
        <p14:creationId xmlns:p14="http://schemas.microsoft.com/office/powerpoint/2010/main" val="350517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3598A-BE8C-4D06-800D-132E04ABDDAB}" type="datetimeFigureOut">
              <a:rPr lang="en-US" smtClean="0"/>
              <a:t>1/4/2021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B3A3A83-2708-425D-A7D2-98E91BB3E6D7}" type="slidenum">
              <a:rPr lang="en-US" smtClean="0"/>
              <a:t>‹#›</a:t>
            </a:fld>
            <a:endParaRPr lang="en-US"/>
          </a:p>
        </p:txBody>
      </p:sp>
    </p:spTree>
    <p:extLst>
      <p:ext uri="{BB962C8B-B14F-4D97-AF65-F5344CB8AC3E}">
        <p14:creationId xmlns:p14="http://schemas.microsoft.com/office/powerpoint/2010/main" val="157861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800" b="1">
                <a:solidFill>
                  <a:schemeClr val="tx1"/>
                </a:solidFill>
              </a:defRPr>
            </a:lvl1pPr>
          </a:lstStyle>
          <a:p>
            <a:fld id="{C7E3598A-BE8C-4D06-800D-132E04ABDDAB}" type="datetimeFigureOut">
              <a:rPr lang="en-US" smtClean="0"/>
              <a:pPr/>
              <a:t>1/4/2021</a:t>
            </a:fld>
            <a:endParaRPr lang="en-US" dirty="0"/>
          </a:p>
        </p:txBody>
      </p:sp>
      <p:sp>
        <p:nvSpPr>
          <p:cNvPr id="2" name="Rectangle 1"/>
          <p:cNvSpPr/>
          <p:nvPr userDrawn="1"/>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88900" y="107950"/>
            <a:ext cx="12014200" cy="661352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165100" y="203201"/>
            <a:ext cx="11849100" cy="64135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219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806" t="69695"/>
          <a:stretch/>
        </p:blipFill>
        <p:spPr>
          <a:xfrm>
            <a:off x="177422" y="2402006"/>
            <a:ext cx="11846256" cy="4217158"/>
          </a:xfrm>
          <a:prstGeom prst="rect">
            <a:avLst/>
          </a:prstGeom>
        </p:spPr>
      </p:pic>
      <p:sp>
        <p:nvSpPr>
          <p:cNvPr id="6" name="Rectangle 5"/>
          <p:cNvSpPr/>
          <p:nvPr/>
        </p:nvSpPr>
        <p:spPr>
          <a:xfrm>
            <a:off x="177423" y="177422"/>
            <a:ext cx="11832608" cy="222458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err="1" smtClean="0">
                <a:solidFill>
                  <a:srgbClr val="FF0000"/>
                </a:solidFill>
                <a:latin typeface="NikoshBAN" panose="02000000000000000000" pitchFamily="2" charset="0"/>
                <a:cs typeface="NikoshBAN" panose="02000000000000000000" pitchFamily="2" charset="0"/>
              </a:rPr>
              <a:t>বড়বাড়ী</a:t>
            </a:r>
            <a:r>
              <a:rPr lang="en-US" sz="9600" b="1" dirty="0" smtClean="0">
                <a:solidFill>
                  <a:srgbClr val="FF0000"/>
                </a:solidFill>
                <a:latin typeface="NikoshBAN" panose="02000000000000000000" pitchFamily="2" charset="0"/>
                <a:cs typeface="NikoshBAN" panose="02000000000000000000" pitchFamily="2" charset="0"/>
              </a:rPr>
              <a:t> </a:t>
            </a:r>
            <a:r>
              <a:rPr lang="en-US" sz="9600" b="1" dirty="0" err="1" smtClean="0">
                <a:solidFill>
                  <a:srgbClr val="FF0000"/>
                </a:solidFill>
                <a:latin typeface="NikoshBAN" panose="02000000000000000000" pitchFamily="2" charset="0"/>
                <a:cs typeface="NikoshBAN" panose="02000000000000000000" pitchFamily="2" charset="0"/>
              </a:rPr>
              <a:t>উচ্চ</a:t>
            </a:r>
            <a:r>
              <a:rPr lang="en-US" sz="9600" b="1" dirty="0" smtClean="0">
                <a:solidFill>
                  <a:srgbClr val="FF0000"/>
                </a:solidFill>
                <a:latin typeface="NikoshBAN" panose="02000000000000000000" pitchFamily="2" charset="0"/>
                <a:cs typeface="NikoshBAN" panose="02000000000000000000" pitchFamily="2" charset="0"/>
              </a:rPr>
              <a:t> </a:t>
            </a:r>
            <a:r>
              <a:rPr lang="en-US" sz="9600" b="1" dirty="0" err="1" smtClean="0">
                <a:solidFill>
                  <a:srgbClr val="FF0000"/>
                </a:solidFill>
                <a:latin typeface="NikoshBAN" panose="02000000000000000000" pitchFamily="2" charset="0"/>
                <a:cs typeface="NikoshBAN" panose="02000000000000000000" pitchFamily="2" charset="0"/>
              </a:rPr>
              <a:t>বিদ্যালয়</a:t>
            </a:r>
            <a:endParaRPr lang="en-US" sz="96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01091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44454" y="893005"/>
            <a:ext cx="4203511" cy="1015663"/>
          </a:xfrm>
          <a:prstGeom prst="rect">
            <a:avLst/>
          </a:prstGeom>
          <a:noFill/>
        </p:spPr>
        <p:txBody>
          <a:bodyPr wrap="square" rtlCol="0">
            <a:spAutoFit/>
          </a:bodyPr>
          <a:lstStyle/>
          <a:p>
            <a:r>
              <a:rPr lang="bn-IN" sz="6000" b="1" dirty="0" smtClean="0">
                <a:solidFill>
                  <a:srgbClr val="0070C0"/>
                </a:solidFill>
                <a:latin typeface="NikoshBAN" panose="02000000000000000000" pitchFamily="2" charset="0"/>
                <a:cs typeface="NikoshBAN" panose="02000000000000000000" pitchFamily="2" charset="0"/>
              </a:rPr>
              <a:t>একক কাজ</a:t>
            </a:r>
            <a:endParaRPr lang="en-US" sz="6000" b="1" dirty="0">
              <a:solidFill>
                <a:srgbClr val="0070C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671" t="70672"/>
          <a:stretch/>
        </p:blipFill>
        <p:spPr>
          <a:xfrm>
            <a:off x="177422" y="5909480"/>
            <a:ext cx="11846256" cy="725296"/>
          </a:xfrm>
          <a:prstGeom prst="rect">
            <a:avLst/>
          </a:prstGeom>
        </p:spPr>
      </p:pic>
      <p:sp>
        <p:nvSpPr>
          <p:cNvPr id="7" name="TextBox 6"/>
          <p:cNvSpPr txBox="1"/>
          <p:nvPr/>
        </p:nvSpPr>
        <p:spPr>
          <a:xfrm>
            <a:off x="3084394" y="2224586"/>
            <a:ext cx="7847463" cy="2062103"/>
          </a:xfrm>
          <a:prstGeom prst="rect">
            <a:avLst/>
          </a:prstGeom>
          <a:noFill/>
        </p:spPr>
        <p:txBody>
          <a:bodyPr wrap="square" rtlCol="0">
            <a:spAutoFit/>
          </a:bodyPr>
          <a:lstStyle/>
          <a:p>
            <a:pPr marL="342900" indent="-342900">
              <a:buFont typeface="+mj-lt"/>
              <a:buAutoNum type="arabicPeriod"/>
            </a:pPr>
            <a:r>
              <a:rPr lang="bn-IN" sz="3200" b="1" dirty="0">
                <a:latin typeface="NikoshBAN" panose="02000000000000000000" pitchFamily="2" charset="0"/>
                <a:cs typeface="NikoshBAN" panose="02000000000000000000" pitchFamily="2" charset="0"/>
              </a:rPr>
              <a:t>শব্দ </a:t>
            </a:r>
            <a:r>
              <a:rPr lang="bn-IN" sz="3200" b="1" dirty="0" smtClean="0">
                <a:latin typeface="NikoshBAN" panose="02000000000000000000" pitchFamily="2" charset="0"/>
                <a:cs typeface="NikoshBAN" panose="02000000000000000000" pitchFamily="2" charset="0"/>
              </a:rPr>
              <a:t>ভান্ডার কাকে বলে?</a:t>
            </a:r>
          </a:p>
          <a:p>
            <a:pPr marL="342900" indent="-342900">
              <a:buFont typeface="+mj-lt"/>
              <a:buAutoNum type="arabicPeriod"/>
            </a:pPr>
            <a:r>
              <a:rPr lang="bn-IN" sz="3200" b="1" dirty="0">
                <a:latin typeface="NikoshBAN" panose="02000000000000000000" pitchFamily="2" charset="0"/>
                <a:cs typeface="NikoshBAN" panose="02000000000000000000" pitchFamily="2" charset="0"/>
              </a:rPr>
              <a:t>শব্দ </a:t>
            </a:r>
            <a:r>
              <a:rPr lang="bn-IN" sz="3200" b="1" dirty="0" smtClean="0">
                <a:latin typeface="NikoshBAN" panose="02000000000000000000" pitchFamily="2" charset="0"/>
                <a:cs typeface="NikoshBAN" panose="02000000000000000000" pitchFamily="2" charset="0"/>
              </a:rPr>
              <a:t>ভান্ডার কয় প্রকার ও কি কি?</a:t>
            </a:r>
          </a:p>
          <a:p>
            <a:pPr marL="342900" indent="-342900">
              <a:buFont typeface="+mj-lt"/>
              <a:buAutoNum type="arabicPeriod"/>
            </a:pPr>
            <a:r>
              <a:rPr lang="bn-IN" sz="3200" b="1" dirty="0" smtClean="0">
                <a:latin typeface="NikoshBAN" panose="02000000000000000000" pitchFamily="2" charset="0"/>
                <a:cs typeface="NikoshBAN" panose="02000000000000000000" pitchFamily="2" charset="0"/>
              </a:rPr>
              <a:t>তৎসম শব্দ কাকে বলে?</a:t>
            </a:r>
          </a:p>
          <a:p>
            <a:pPr marL="342900" indent="-342900">
              <a:buFont typeface="+mj-lt"/>
              <a:buAutoNum type="arabicPeriod"/>
            </a:pPr>
            <a:r>
              <a:rPr lang="bn-IN" sz="3200" b="1" dirty="0">
                <a:latin typeface="NikoshBAN" panose="02000000000000000000" pitchFamily="2" charset="0"/>
                <a:cs typeface="NikoshBAN" panose="02000000000000000000" pitchFamily="2" charset="0"/>
              </a:rPr>
              <a:t>তদ্ভব অর্থ কি</a:t>
            </a:r>
            <a:r>
              <a:rPr lang="bn-IN" sz="3200" b="1" dirty="0" smtClean="0">
                <a:latin typeface="NikoshBAN" panose="02000000000000000000" pitchFamily="2" charset="0"/>
                <a:cs typeface="NikoshBAN" panose="02000000000000000000" pitchFamily="2" charset="0"/>
              </a:rPr>
              <a:t>?</a:t>
            </a:r>
            <a:endParaRPr lang="en-US" sz="32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8679" t="10964"/>
          <a:stretch/>
        </p:blipFill>
        <p:spPr>
          <a:xfrm>
            <a:off x="8447965" y="628351"/>
            <a:ext cx="3111690" cy="2627286"/>
          </a:xfrm>
          <a:prstGeom prst="rect">
            <a:avLst/>
          </a:prstGeom>
        </p:spPr>
      </p:pic>
    </p:spTree>
    <p:extLst>
      <p:ext uri="{BB962C8B-B14F-4D97-AF65-F5344CB8AC3E}">
        <p14:creationId xmlns:p14="http://schemas.microsoft.com/office/powerpoint/2010/main" val="3837622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784" y="390437"/>
            <a:ext cx="11546008" cy="5539978"/>
          </a:xfrm>
          <a:prstGeom prst="rect">
            <a:avLst/>
          </a:prstGeom>
        </p:spPr>
        <p:txBody>
          <a:bodyPr wrap="square">
            <a:spAutoFit/>
          </a:bodyPr>
          <a:lstStyle/>
          <a:p>
            <a:r>
              <a:rPr lang="bn-IN" sz="2800" b="1" u="sng" dirty="0" smtClean="0">
                <a:solidFill>
                  <a:srgbClr val="0070C0"/>
                </a:solidFill>
                <a:latin typeface="NikoshBAN" panose="02000000000000000000" pitchFamily="2" charset="0"/>
                <a:cs typeface="NikoshBAN" panose="02000000000000000000" pitchFamily="2" charset="0"/>
              </a:rPr>
              <a:t>ক</a:t>
            </a:r>
            <a:r>
              <a:rPr lang="en-US" sz="2800" b="1" u="sng" dirty="0" smtClean="0">
                <a:solidFill>
                  <a:srgbClr val="0070C0"/>
                </a:solidFill>
                <a:latin typeface="NikoshBAN" panose="02000000000000000000" pitchFamily="2" charset="0"/>
                <a:cs typeface="NikoshBAN" panose="02000000000000000000" pitchFamily="2" charset="0"/>
              </a:rPr>
              <a:t>.</a:t>
            </a:r>
            <a:r>
              <a:rPr lang="bn-IN" sz="2800" b="1" u="sng" dirty="0" smtClean="0">
                <a:solidFill>
                  <a:srgbClr val="0070C0"/>
                </a:solidFill>
                <a:latin typeface="NikoshBAN" panose="02000000000000000000" pitchFamily="2" charset="0"/>
                <a:cs typeface="NikoshBAN" panose="02000000000000000000" pitchFamily="2" charset="0"/>
              </a:rPr>
              <a:t> </a:t>
            </a:r>
            <a:r>
              <a:rPr lang="as-IN" sz="2800" b="1" u="sng" dirty="0" smtClean="0">
                <a:solidFill>
                  <a:srgbClr val="0070C0"/>
                </a:solidFill>
                <a:latin typeface="NikoshBAN" panose="02000000000000000000" pitchFamily="2" charset="0"/>
                <a:cs typeface="NikoshBAN" panose="02000000000000000000" pitchFamily="2" charset="0"/>
              </a:rPr>
              <a:t>আরবি শব্দ</a:t>
            </a:r>
            <a:r>
              <a:rPr lang="bn-IN" sz="2800" b="1" u="sng" dirty="0" smtClean="0">
                <a:solidFill>
                  <a:srgbClr val="0070C0"/>
                </a:solidFill>
                <a:latin typeface="NikoshBAN" panose="02000000000000000000" pitchFamily="2" charset="0"/>
                <a:cs typeface="NikoshBAN" panose="02000000000000000000" pitchFamily="2" charset="0"/>
              </a:rPr>
              <a:t>ঃ </a:t>
            </a:r>
            <a:r>
              <a:rPr lang="as-IN" sz="2000" b="1" dirty="0" smtClean="0">
                <a:solidFill>
                  <a:srgbClr val="050505"/>
                </a:solidFill>
                <a:latin typeface="NikoshBAN" panose="02000000000000000000" pitchFamily="2" charset="0"/>
                <a:cs typeface="NikoshBAN" panose="02000000000000000000" pitchFamily="2" charset="0"/>
              </a:rPr>
              <a:t>বাংলায় </a:t>
            </a:r>
            <a:r>
              <a:rPr lang="as-IN" sz="2000" b="1" dirty="0">
                <a:solidFill>
                  <a:srgbClr val="050505"/>
                </a:solidFill>
                <a:latin typeface="NikoshBAN" panose="02000000000000000000" pitchFamily="2" charset="0"/>
                <a:cs typeface="NikoshBAN" panose="02000000000000000000" pitchFamily="2" charset="0"/>
              </a:rPr>
              <a:t>ব্যবহৃত আরবি শব্দগুলো দুটি প্রধান ভাগে ভাগ করা যায়। যেমন </a:t>
            </a:r>
            <a:r>
              <a:rPr lang="as-IN" sz="2000" b="1" dirty="0" smtClean="0">
                <a:solidFill>
                  <a:srgbClr val="050505"/>
                </a:solidFill>
                <a:latin typeface="NikoshBAN" panose="02000000000000000000" pitchFamily="2" charset="0"/>
                <a:cs typeface="NikoshBAN" panose="02000000000000000000" pitchFamily="2" charset="0"/>
              </a:rPr>
              <a:t>:</a:t>
            </a:r>
            <a:endParaRPr lang="as-IN" sz="2400" b="1" u="sng" dirty="0">
              <a:solidFill>
                <a:srgbClr val="0070C0"/>
              </a:solidFill>
              <a:latin typeface="NikoshBAN" panose="02000000000000000000" pitchFamily="2" charset="0"/>
              <a:cs typeface="NikoshBAN" panose="02000000000000000000" pitchFamily="2" charset="0"/>
            </a:endParaRPr>
          </a:p>
          <a:p>
            <a:r>
              <a:rPr lang="bn-IN" sz="2000" b="1" dirty="0" smtClean="0">
                <a:solidFill>
                  <a:srgbClr val="0070C0"/>
                </a:solidFill>
                <a:latin typeface="NikoshBAN" panose="02000000000000000000" pitchFamily="2" charset="0"/>
                <a:cs typeface="NikoshBAN" panose="02000000000000000000" pitchFamily="2" charset="0"/>
              </a:rPr>
              <a:t>(</a:t>
            </a:r>
            <a:r>
              <a:rPr lang="bn-IN" sz="2400" b="1" dirty="0" smtClean="0">
                <a:solidFill>
                  <a:srgbClr val="0070C0"/>
                </a:solidFill>
                <a:latin typeface="NikoshBAN" panose="02000000000000000000" pitchFamily="2" charset="0"/>
                <a:cs typeface="NikoshBAN" panose="02000000000000000000" pitchFamily="2" charset="0"/>
              </a:rPr>
              <a:t>১)ধর্মসংক্রান্ত শব্দঃ </a:t>
            </a:r>
            <a:r>
              <a:rPr lang="as-IN" sz="2000" b="1" dirty="0" smtClean="0">
                <a:solidFill>
                  <a:srgbClr val="050505"/>
                </a:solidFill>
                <a:latin typeface="NikoshBAN" panose="02000000000000000000" pitchFamily="2" charset="0"/>
                <a:cs typeface="NikoshBAN" panose="02000000000000000000" pitchFamily="2" charset="0"/>
              </a:rPr>
              <a:t>আল্লাহ</a:t>
            </a:r>
            <a:r>
              <a:rPr lang="as-IN" sz="2000" b="1" dirty="0">
                <a:solidFill>
                  <a:srgbClr val="050505"/>
                </a:solidFill>
                <a:latin typeface="NikoshBAN" panose="02000000000000000000" pitchFamily="2" charset="0"/>
                <a:cs typeface="NikoshBAN" panose="02000000000000000000" pitchFamily="2" charset="0"/>
              </a:rPr>
              <a:t>, ইসলাম, ঈমান, ওজু, কোরবানি, কুরআন, কিয়ামত, গোসল, জান্নাত, জাহান্নাম, তওবা, তসবি, জাকাত, হজ, হাদিস, হারাম, হালাল ইত্যাদি।</a:t>
            </a:r>
          </a:p>
          <a:p>
            <a:r>
              <a:rPr lang="bn-IN" sz="2400" b="1" dirty="0" smtClean="0">
                <a:solidFill>
                  <a:srgbClr val="0070C0"/>
                </a:solidFill>
                <a:latin typeface="NikoshBAN" panose="02000000000000000000" pitchFamily="2" charset="0"/>
                <a:cs typeface="NikoshBAN" panose="02000000000000000000" pitchFamily="2" charset="0"/>
              </a:rPr>
              <a:t>(২) </a:t>
            </a:r>
            <a:r>
              <a:rPr lang="as-IN" sz="2400" b="1" dirty="0" smtClean="0">
                <a:solidFill>
                  <a:srgbClr val="0070C0"/>
                </a:solidFill>
                <a:latin typeface="NikoshBAN" panose="02000000000000000000" pitchFamily="2" charset="0"/>
                <a:cs typeface="NikoshBAN" panose="02000000000000000000" pitchFamily="2" charset="0"/>
              </a:rPr>
              <a:t>প্রশাসনিক </a:t>
            </a:r>
            <a:r>
              <a:rPr lang="as-IN" sz="2400" b="1" dirty="0">
                <a:solidFill>
                  <a:srgbClr val="0070C0"/>
                </a:solidFill>
                <a:latin typeface="NikoshBAN" panose="02000000000000000000" pitchFamily="2" charset="0"/>
                <a:cs typeface="NikoshBAN" panose="02000000000000000000" pitchFamily="2" charset="0"/>
              </a:rPr>
              <a:t>ও সাংস্কৃতিক </a:t>
            </a:r>
            <a:r>
              <a:rPr lang="as-IN" sz="2400" b="1" dirty="0" smtClean="0">
                <a:solidFill>
                  <a:srgbClr val="0070C0"/>
                </a:solidFill>
                <a:latin typeface="NikoshBAN" panose="02000000000000000000" pitchFamily="2" charset="0"/>
                <a:cs typeface="NikoshBAN" panose="02000000000000000000" pitchFamily="2" charset="0"/>
              </a:rPr>
              <a:t>শব্দ</a:t>
            </a:r>
            <a:r>
              <a:rPr lang="bn-IN" sz="2400" b="1" dirty="0" smtClean="0">
                <a:solidFill>
                  <a:srgbClr val="0070C0"/>
                </a:solidFill>
                <a:latin typeface="NikoshBAN" panose="02000000000000000000" pitchFamily="2" charset="0"/>
                <a:cs typeface="NikoshBAN" panose="02000000000000000000" pitchFamily="2" charset="0"/>
              </a:rPr>
              <a:t>ঃ </a:t>
            </a:r>
            <a:r>
              <a:rPr lang="as-IN" sz="2000" b="1" dirty="0" smtClean="0">
                <a:solidFill>
                  <a:srgbClr val="050505"/>
                </a:solidFill>
                <a:latin typeface="NikoshBAN" panose="02000000000000000000" pitchFamily="2" charset="0"/>
                <a:cs typeface="NikoshBAN" panose="02000000000000000000" pitchFamily="2" charset="0"/>
              </a:rPr>
              <a:t>আদালত</a:t>
            </a:r>
            <a:r>
              <a:rPr lang="as-IN" sz="2000" b="1" dirty="0">
                <a:solidFill>
                  <a:srgbClr val="050505"/>
                </a:solidFill>
                <a:latin typeface="NikoshBAN" panose="02000000000000000000" pitchFamily="2" charset="0"/>
                <a:cs typeface="NikoshBAN" panose="02000000000000000000" pitchFamily="2" charset="0"/>
              </a:rPr>
              <a:t>, আলেম, ইনসান, ঈদ, উকিল, ওজর, এজলাস, এলেম, কানুন, কলম, কিতাব, কেচ্ছা, খারিজ, গায়েব, দোয়াত, নগদ, বাকি, মহকুমা, মুন্সেফ, মোক্তার, রায় ইত্যাদি</a:t>
            </a:r>
          </a:p>
          <a:p>
            <a:r>
              <a:rPr lang="bn-IN" sz="2800" b="1" u="sng" dirty="0" smtClean="0">
                <a:solidFill>
                  <a:srgbClr val="0070C0"/>
                </a:solidFill>
                <a:latin typeface="NikoshBAN" panose="02000000000000000000" pitchFamily="2" charset="0"/>
                <a:cs typeface="NikoshBAN" panose="02000000000000000000" pitchFamily="2" charset="0"/>
              </a:rPr>
              <a:t>খ</a:t>
            </a:r>
            <a:r>
              <a:rPr lang="en-US" sz="2800" b="1" u="sng" dirty="0" smtClean="0">
                <a:solidFill>
                  <a:srgbClr val="0070C0"/>
                </a:solidFill>
                <a:latin typeface="NikoshBAN" panose="02000000000000000000" pitchFamily="2" charset="0"/>
                <a:cs typeface="NikoshBAN" panose="02000000000000000000" pitchFamily="2" charset="0"/>
              </a:rPr>
              <a:t>.</a:t>
            </a:r>
            <a:r>
              <a:rPr lang="as-IN" sz="2800" b="1" u="sng" dirty="0" smtClean="0">
                <a:solidFill>
                  <a:srgbClr val="0070C0"/>
                </a:solidFill>
                <a:latin typeface="NikoshBAN" panose="02000000000000000000" pitchFamily="2" charset="0"/>
                <a:cs typeface="NikoshBAN" panose="02000000000000000000" pitchFamily="2" charset="0"/>
              </a:rPr>
              <a:t>ফারসি শব্দ</a:t>
            </a:r>
            <a:r>
              <a:rPr lang="bn-IN" sz="2800" b="1" u="sng" dirty="0" smtClean="0">
                <a:solidFill>
                  <a:srgbClr val="0070C0"/>
                </a:solidFill>
                <a:latin typeface="NikoshBAN" panose="02000000000000000000" pitchFamily="2" charset="0"/>
                <a:cs typeface="NikoshBAN" panose="02000000000000000000" pitchFamily="2" charset="0"/>
              </a:rPr>
              <a:t>ঃ</a:t>
            </a:r>
            <a:r>
              <a:rPr lang="as-IN" sz="2400" b="1" dirty="0" smtClean="0">
                <a:solidFill>
                  <a:srgbClr val="050505"/>
                </a:solidFill>
                <a:latin typeface="NikoshBAN" panose="02000000000000000000" pitchFamily="2" charset="0"/>
                <a:cs typeface="NikoshBAN" panose="02000000000000000000" pitchFamily="2" charset="0"/>
              </a:rPr>
              <a:t> </a:t>
            </a:r>
            <a:r>
              <a:rPr lang="as-IN" sz="2000" b="1" dirty="0">
                <a:solidFill>
                  <a:srgbClr val="050505"/>
                </a:solidFill>
                <a:latin typeface="NikoshBAN" panose="02000000000000000000" pitchFamily="2" charset="0"/>
                <a:cs typeface="NikoshBAN" panose="02000000000000000000" pitchFamily="2" charset="0"/>
              </a:rPr>
              <a:t>ভাষায় আগত ফারসি শব্দগুলো তিন ভাগে ভাগ করা যায়। যেমন </a:t>
            </a:r>
            <a:r>
              <a:rPr lang="as-IN" sz="2000" b="1" dirty="0" smtClean="0">
                <a:solidFill>
                  <a:srgbClr val="050505"/>
                </a:solidFill>
                <a:latin typeface="NikoshBAN" panose="02000000000000000000" pitchFamily="2" charset="0"/>
                <a:cs typeface="NikoshBAN" panose="02000000000000000000" pitchFamily="2" charset="0"/>
              </a:rPr>
              <a:t>:</a:t>
            </a:r>
            <a:endParaRPr lang="bn-IN" sz="2000" b="1" dirty="0" smtClean="0">
              <a:solidFill>
                <a:srgbClr val="050505"/>
              </a:solidFill>
              <a:latin typeface="NikoshBAN" panose="02000000000000000000" pitchFamily="2" charset="0"/>
              <a:cs typeface="NikoshBAN" panose="02000000000000000000" pitchFamily="2" charset="0"/>
            </a:endParaRPr>
          </a:p>
          <a:p>
            <a:r>
              <a:rPr lang="bn-IN" sz="2400" b="1" dirty="0">
                <a:solidFill>
                  <a:srgbClr val="0070C0"/>
                </a:solidFill>
                <a:latin typeface="NikoshBAN" panose="02000000000000000000" pitchFamily="2" charset="0"/>
                <a:cs typeface="NikoshBAN" panose="02000000000000000000" pitchFamily="2" charset="0"/>
              </a:rPr>
              <a:t>(</a:t>
            </a:r>
            <a:r>
              <a:rPr lang="bn-IN" sz="2400" b="1" dirty="0" smtClean="0">
                <a:solidFill>
                  <a:srgbClr val="0070C0"/>
                </a:solidFill>
                <a:latin typeface="NikoshBAN" panose="02000000000000000000" pitchFamily="2" charset="0"/>
                <a:cs typeface="NikoshBAN" panose="02000000000000000000" pitchFamily="2" charset="0"/>
              </a:rPr>
              <a:t>১)</a:t>
            </a:r>
            <a:r>
              <a:rPr lang="as-IN" sz="2400" b="1" dirty="0">
                <a:solidFill>
                  <a:srgbClr val="0070C0"/>
                </a:solidFill>
                <a:latin typeface="NikoshBAN" panose="02000000000000000000" pitchFamily="2" charset="0"/>
                <a:cs typeface="NikoshBAN" panose="02000000000000000000" pitchFamily="2" charset="0"/>
              </a:rPr>
              <a:t>ধর্মসংক্রান্ত </a:t>
            </a:r>
            <a:r>
              <a:rPr lang="as-IN" sz="2400" b="1" dirty="0" smtClean="0">
                <a:solidFill>
                  <a:srgbClr val="0070C0"/>
                </a:solidFill>
                <a:latin typeface="NikoshBAN" panose="02000000000000000000" pitchFamily="2" charset="0"/>
                <a:cs typeface="NikoshBAN" panose="02000000000000000000" pitchFamily="2" charset="0"/>
              </a:rPr>
              <a:t>শব্দ</a:t>
            </a:r>
            <a:r>
              <a:rPr lang="bn-IN" sz="2400" b="1" dirty="0" smtClean="0">
                <a:solidFill>
                  <a:srgbClr val="0070C0"/>
                </a:solidFill>
                <a:latin typeface="NikoshBAN" panose="02000000000000000000" pitchFamily="2" charset="0"/>
                <a:cs typeface="NikoshBAN" panose="02000000000000000000" pitchFamily="2" charset="0"/>
              </a:rPr>
              <a:t>ঃ </a:t>
            </a:r>
            <a:r>
              <a:rPr lang="as-IN" sz="2000" b="1" dirty="0" smtClean="0">
                <a:solidFill>
                  <a:srgbClr val="050505"/>
                </a:solidFill>
                <a:latin typeface="NikoshBAN" panose="02000000000000000000" pitchFamily="2" charset="0"/>
                <a:cs typeface="NikoshBAN" panose="02000000000000000000" pitchFamily="2" charset="0"/>
              </a:rPr>
              <a:t>খোদা </a:t>
            </a:r>
            <a:r>
              <a:rPr lang="as-IN" sz="2000" b="1" dirty="0">
                <a:solidFill>
                  <a:srgbClr val="050505"/>
                </a:solidFill>
                <a:latin typeface="NikoshBAN" panose="02000000000000000000" pitchFamily="2" charset="0"/>
                <a:cs typeface="NikoshBAN" panose="02000000000000000000" pitchFamily="2" charset="0"/>
              </a:rPr>
              <a:t>গুনাহ, দোজখ, নামাজ, পয়গম্বর, ফেরেশতা, বেহেশত, রোজা ইত্যাদি।</a:t>
            </a:r>
            <a:endParaRPr lang="bn-IN" sz="2000" b="1" dirty="0" smtClean="0">
              <a:solidFill>
                <a:srgbClr val="050505"/>
              </a:solidFill>
              <a:latin typeface="NikoshBAN" panose="02000000000000000000" pitchFamily="2" charset="0"/>
              <a:cs typeface="NikoshBAN" panose="02000000000000000000" pitchFamily="2" charset="0"/>
            </a:endParaRPr>
          </a:p>
          <a:p>
            <a:r>
              <a:rPr lang="bn-IN" sz="2400" b="1" dirty="0" smtClean="0">
                <a:solidFill>
                  <a:srgbClr val="0070C0"/>
                </a:solidFill>
                <a:latin typeface="NikoshBAN" panose="02000000000000000000" pitchFamily="2" charset="0"/>
                <a:cs typeface="NikoshBAN" panose="02000000000000000000" pitchFamily="2" charset="0"/>
              </a:rPr>
              <a:t>(২)</a:t>
            </a:r>
            <a:r>
              <a:rPr lang="as-IN" sz="2400" b="1" dirty="0" smtClean="0">
                <a:solidFill>
                  <a:srgbClr val="0070C0"/>
                </a:solidFill>
                <a:latin typeface="NikoshBAN" panose="02000000000000000000" pitchFamily="2" charset="0"/>
                <a:cs typeface="NikoshBAN" panose="02000000000000000000" pitchFamily="2" charset="0"/>
              </a:rPr>
              <a:t>প্রশাসনিক </a:t>
            </a:r>
            <a:r>
              <a:rPr lang="as-IN" sz="2400" b="1" dirty="0">
                <a:solidFill>
                  <a:srgbClr val="0070C0"/>
                </a:solidFill>
                <a:latin typeface="NikoshBAN" panose="02000000000000000000" pitchFamily="2" charset="0"/>
                <a:cs typeface="NikoshBAN" panose="02000000000000000000" pitchFamily="2" charset="0"/>
              </a:rPr>
              <a:t>ও সাংস্কৃতিক </a:t>
            </a:r>
            <a:r>
              <a:rPr lang="bn-IN" sz="2400" b="1" dirty="0" smtClean="0">
                <a:solidFill>
                  <a:srgbClr val="0070C0"/>
                </a:solidFill>
                <a:latin typeface="NikoshBAN" panose="02000000000000000000" pitchFamily="2" charset="0"/>
                <a:cs typeface="NikoshBAN" panose="02000000000000000000" pitchFamily="2" charset="0"/>
              </a:rPr>
              <a:t>শব্দঃ </a:t>
            </a:r>
            <a:r>
              <a:rPr lang="as-IN" sz="2000" b="1" dirty="0" smtClean="0">
                <a:solidFill>
                  <a:srgbClr val="050505"/>
                </a:solidFill>
                <a:latin typeface="NikoshBAN" panose="02000000000000000000" pitchFamily="2" charset="0"/>
                <a:cs typeface="NikoshBAN" panose="02000000000000000000" pitchFamily="2" charset="0"/>
              </a:rPr>
              <a:t>কারখানা</a:t>
            </a:r>
            <a:r>
              <a:rPr lang="as-IN" sz="2000" b="1" dirty="0">
                <a:solidFill>
                  <a:srgbClr val="050505"/>
                </a:solidFill>
                <a:latin typeface="NikoshBAN" panose="02000000000000000000" pitchFamily="2" charset="0"/>
                <a:cs typeface="NikoshBAN" panose="02000000000000000000" pitchFamily="2" charset="0"/>
              </a:rPr>
              <a:t>, চশমা, জবানবন্দি, তারিখ, তোশক, দফতর, দরবার, দোকান, দস্তখত, দৌলত, নালিশ, বাদশাহ, বান্দা, বেগম, মেথর, </a:t>
            </a:r>
            <a:r>
              <a:rPr lang="as-IN" sz="2000" b="1" dirty="0" smtClean="0">
                <a:solidFill>
                  <a:srgbClr val="050505"/>
                </a:solidFill>
                <a:latin typeface="NikoshBAN" panose="02000000000000000000" pitchFamily="2" charset="0"/>
                <a:cs typeface="NikoshBAN" panose="02000000000000000000" pitchFamily="2" charset="0"/>
              </a:rPr>
              <a:t>রসদ</a:t>
            </a:r>
            <a:r>
              <a:rPr lang="bn-IN" sz="2000" b="1" dirty="0" smtClean="0">
                <a:solidFill>
                  <a:srgbClr val="050505"/>
                </a:solidFill>
                <a:latin typeface="NikoshBAN" panose="02000000000000000000" pitchFamily="2" charset="0"/>
                <a:cs typeface="NikoshBAN" panose="02000000000000000000" pitchFamily="2" charset="0"/>
              </a:rPr>
              <a:t> </a:t>
            </a:r>
            <a:r>
              <a:rPr lang="as-IN" sz="2000" b="1" dirty="0" smtClean="0">
                <a:solidFill>
                  <a:srgbClr val="050505"/>
                </a:solidFill>
                <a:latin typeface="NikoshBAN" panose="02000000000000000000" pitchFamily="2" charset="0"/>
                <a:cs typeface="NikoshBAN" panose="02000000000000000000" pitchFamily="2" charset="0"/>
              </a:rPr>
              <a:t>ইত্যাদি</a:t>
            </a:r>
            <a:r>
              <a:rPr lang="as-IN" sz="2000" b="1" dirty="0">
                <a:solidFill>
                  <a:srgbClr val="050505"/>
                </a:solidFill>
                <a:latin typeface="NikoshBAN" panose="02000000000000000000" pitchFamily="2" charset="0"/>
                <a:cs typeface="NikoshBAN" panose="02000000000000000000" pitchFamily="2" charset="0"/>
              </a:rPr>
              <a:t>।</a:t>
            </a:r>
          </a:p>
          <a:p>
            <a:r>
              <a:rPr lang="bn-IN" sz="2400" b="1" dirty="0" smtClean="0">
                <a:solidFill>
                  <a:srgbClr val="0070C0"/>
                </a:solidFill>
                <a:latin typeface="NikoshBAN" panose="02000000000000000000" pitchFamily="2" charset="0"/>
                <a:cs typeface="NikoshBAN" panose="02000000000000000000" pitchFamily="2" charset="0"/>
              </a:rPr>
              <a:t>(৩)</a:t>
            </a:r>
            <a:r>
              <a:rPr lang="as-IN" sz="2400" b="1" dirty="0" smtClean="0">
                <a:solidFill>
                  <a:srgbClr val="0070C0"/>
                </a:solidFill>
                <a:latin typeface="NikoshBAN" panose="02000000000000000000" pitchFamily="2" charset="0"/>
                <a:cs typeface="NikoshBAN" panose="02000000000000000000" pitchFamily="2" charset="0"/>
              </a:rPr>
              <a:t>বিবিধ শব্দ</a:t>
            </a:r>
            <a:r>
              <a:rPr lang="bn-IN" sz="2400" b="1" dirty="0" smtClean="0">
                <a:solidFill>
                  <a:srgbClr val="0070C0"/>
                </a:solidFill>
                <a:latin typeface="NikoshBAN" panose="02000000000000000000" pitchFamily="2" charset="0"/>
                <a:cs typeface="NikoshBAN" panose="02000000000000000000" pitchFamily="2" charset="0"/>
              </a:rPr>
              <a:t>ঃ </a:t>
            </a:r>
            <a:r>
              <a:rPr lang="as-IN" sz="2000" b="1" dirty="0">
                <a:solidFill>
                  <a:srgbClr val="050505"/>
                </a:solidFill>
                <a:latin typeface="NikoshBAN" panose="02000000000000000000" pitchFamily="2" charset="0"/>
                <a:cs typeface="NikoshBAN" panose="02000000000000000000" pitchFamily="2" charset="0"/>
              </a:rPr>
              <a:t>ইউনিভার্সিটি, ইউনিয়ন, কলেজ, টিন, নভেল, নোট, পাউডার, পেন্সিল, ব্যাগ, ফুটবল, মাস্টার, লাইব্রেরি, স্কুল ইত্যাদি।</a:t>
            </a:r>
          </a:p>
          <a:p>
            <a:r>
              <a:rPr lang="bn-IN" sz="3200" b="1" u="sng" dirty="0">
                <a:solidFill>
                  <a:srgbClr val="0070C0"/>
                </a:solidFill>
                <a:latin typeface="NikoshBAN" panose="02000000000000000000" pitchFamily="2" charset="0"/>
                <a:cs typeface="NikoshBAN" panose="02000000000000000000" pitchFamily="2" charset="0"/>
              </a:rPr>
              <a:t>খ</a:t>
            </a:r>
            <a:r>
              <a:rPr lang="en-US" sz="3200" b="1" u="sng" dirty="0">
                <a:solidFill>
                  <a:srgbClr val="0070C0"/>
                </a:solidFill>
                <a:latin typeface="NikoshBAN" panose="02000000000000000000" pitchFamily="2" charset="0"/>
                <a:cs typeface="NikoshBAN" panose="02000000000000000000" pitchFamily="2" charset="0"/>
              </a:rPr>
              <a:t>.</a:t>
            </a:r>
            <a:r>
              <a:rPr lang="as-IN" sz="3200" b="1" u="sng" dirty="0">
                <a:solidFill>
                  <a:srgbClr val="0070C0"/>
                </a:solidFill>
                <a:latin typeface="NikoshBAN" panose="02000000000000000000" pitchFamily="2" charset="0"/>
                <a:cs typeface="NikoshBAN" panose="02000000000000000000" pitchFamily="2" charset="0"/>
              </a:rPr>
              <a:t>ফারসি শব্দ</a:t>
            </a:r>
            <a:r>
              <a:rPr lang="bn-IN" sz="3200" b="1" u="sng" dirty="0">
                <a:solidFill>
                  <a:srgbClr val="0070C0"/>
                </a:solidFill>
                <a:latin typeface="NikoshBAN" panose="02000000000000000000" pitchFamily="2" charset="0"/>
                <a:cs typeface="NikoshBAN" panose="02000000000000000000" pitchFamily="2" charset="0"/>
              </a:rPr>
              <a:t>ঃ</a:t>
            </a:r>
            <a:r>
              <a:rPr lang="as-IN" sz="2800" b="1" dirty="0">
                <a:solidFill>
                  <a:srgbClr val="050505"/>
                </a:solidFill>
                <a:latin typeface="NikoshBAN" panose="02000000000000000000" pitchFamily="2" charset="0"/>
                <a:cs typeface="NikoshBAN" panose="02000000000000000000" pitchFamily="2" charset="0"/>
              </a:rPr>
              <a:t> </a:t>
            </a:r>
            <a:r>
              <a:rPr lang="as-IN" sz="2000" b="1" dirty="0" smtClean="0">
                <a:solidFill>
                  <a:srgbClr val="050505"/>
                </a:solidFill>
                <a:latin typeface="NikoshBAN" panose="02000000000000000000" pitchFamily="2" charset="0"/>
                <a:cs typeface="NikoshBAN" panose="02000000000000000000" pitchFamily="2" charset="0"/>
              </a:rPr>
              <a:t>ইংরেজি </a:t>
            </a:r>
            <a:r>
              <a:rPr lang="as-IN" sz="2000" b="1" dirty="0">
                <a:solidFill>
                  <a:srgbClr val="050505"/>
                </a:solidFill>
                <a:latin typeface="NikoshBAN" panose="02000000000000000000" pitchFamily="2" charset="0"/>
                <a:cs typeface="NikoshBAN" panose="02000000000000000000" pitchFamily="2" charset="0"/>
              </a:rPr>
              <a:t>শব্দ দুই ভাগে ভাগ করা যায়। যেমন :</a:t>
            </a:r>
          </a:p>
          <a:p>
            <a:r>
              <a:rPr lang="bn-IN" sz="2400" b="1" dirty="0" smtClean="0">
                <a:solidFill>
                  <a:srgbClr val="0070C0"/>
                </a:solidFill>
                <a:latin typeface="NikoshBAN" panose="02000000000000000000" pitchFamily="2" charset="0"/>
                <a:cs typeface="NikoshBAN" panose="02000000000000000000" pitchFamily="2" charset="0"/>
              </a:rPr>
              <a:t>(১)</a:t>
            </a:r>
            <a:r>
              <a:rPr lang="as-IN" sz="2400" b="1" dirty="0" smtClean="0">
                <a:solidFill>
                  <a:srgbClr val="0070C0"/>
                </a:solidFill>
                <a:latin typeface="NikoshBAN" panose="02000000000000000000" pitchFamily="2" charset="0"/>
                <a:cs typeface="NikoshBAN" panose="02000000000000000000" pitchFamily="2" charset="0"/>
              </a:rPr>
              <a:t>অনেকটা </a:t>
            </a:r>
            <a:r>
              <a:rPr lang="as-IN" sz="2400" b="1" dirty="0">
                <a:solidFill>
                  <a:srgbClr val="0070C0"/>
                </a:solidFill>
                <a:latin typeface="NikoshBAN" panose="02000000000000000000" pitchFamily="2" charset="0"/>
                <a:cs typeface="NikoshBAN" panose="02000000000000000000" pitchFamily="2" charset="0"/>
              </a:rPr>
              <a:t>ইংরেজি </a:t>
            </a:r>
            <a:r>
              <a:rPr lang="as-IN" sz="2400" b="1" dirty="0" smtClean="0">
                <a:solidFill>
                  <a:srgbClr val="0070C0"/>
                </a:solidFill>
                <a:latin typeface="NikoshBAN" panose="02000000000000000000" pitchFamily="2" charset="0"/>
                <a:cs typeface="NikoshBAN" panose="02000000000000000000" pitchFamily="2" charset="0"/>
              </a:rPr>
              <a:t>উচ্চারণে</a:t>
            </a:r>
            <a:r>
              <a:rPr lang="bn-IN" sz="2400" b="1" dirty="0" smtClean="0">
                <a:solidFill>
                  <a:srgbClr val="0070C0"/>
                </a:solidFill>
                <a:latin typeface="NikoshBAN" panose="02000000000000000000" pitchFamily="2" charset="0"/>
                <a:cs typeface="NikoshBAN" panose="02000000000000000000" pitchFamily="2" charset="0"/>
              </a:rPr>
              <a:t>ঃ </a:t>
            </a:r>
            <a:r>
              <a:rPr lang="as-IN" sz="2000" b="1" dirty="0" smtClean="0">
                <a:solidFill>
                  <a:srgbClr val="050505"/>
                </a:solidFill>
                <a:latin typeface="NikoshBAN" panose="02000000000000000000" pitchFamily="2" charset="0"/>
                <a:cs typeface="NikoshBAN" panose="02000000000000000000" pitchFamily="2" charset="0"/>
              </a:rPr>
              <a:t>ইউনিভার্সিটি</a:t>
            </a:r>
            <a:r>
              <a:rPr lang="as-IN" sz="2000" b="1" dirty="0">
                <a:solidFill>
                  <a:srgbClr val="050505"/>
                </a:solidFill>
                <a:latin typeface="NikoshBAN" panose="02000000000000000000" pitchFamily="2" charset="0"/>
                <a:cs typeface="NikoshBAN" panose="02000000000000000000" pitchFamily="2" charset="0"/>
              </a:rPr>
              <a:t>, ইউনিয়ন, কলেজ, টিন, নভেল, নোট, পাউডার, পেন্সিল, ব্যাগ, ফুটবল, মাস্টার, লাইব্রেরি, স্কুল ইত্যাদি।</a:t>
            </a:r>
          </a:p>
          <a:p>
            <a:r>
              <a:rPr lang="bn-IN" sz="2400" b="1" dirty="0" smtClean="0">
                <a:solidFill>
                  <a:srgbClr val="0070C0"/>
                </a:solidFill>
                <a:latin typeface="NikoshBAN" panose="02000000000000000000" pitchFamily="2" charset="0"/>
                <a:cs typeface="NikoshBAN" panose="02000000000000000000" pitchFamily="2" charset="0"/>
              </a:rPr>
              <a:t>(২)</a:t>
            </a:r>
            <a:r>
              <a:rPr lang="as-IN" sz="2400" b="1" dirty="0" smtClean="0">
                <a:solidFill>
                  <a:srgbClr val="0070C0"/>
                </a:solidFill>
                <a:latin typeface="NikoshBAN" panose="02000000000000000000" pitchFamily="2" charset="0"/>
                <a:cs typeface="NikoshBAN" panose="02000000000000000000" pitchFamily="2" charset="0"/>
              </a:rPr>
              <a:t>পরিবর্তিত উচ্চারণে</a:t>
            </a:r>
            <a:r>
              <a:rPr lang="bn-IN" sz="2400" b="1" dirty="0" smtClean="0">
                <a:solidFill>
                  <a:srgbClr val="0070C0"/>
                </a:solidFill>
                <a:latin typeface="NikoshBAN" panose="02000000000000000000" pitchFamily="2" charset="0"/>
                <a:cs typeface="NikoshBAN" panose="02000000000000000000" pitchFamily="2" charset="0"/>
              </a:rPr>
              <a:t>ঃ </a:t>
            </a:r>
            <a:r>
              <a:rPr lang="as-IN" sz="2000" b="1" dirty="0" smtClean="0">
                <a:solidFill>
                  <a:srgbClr val="050505"/>
                </a:solidFill>
                <a:latin typeface="NikoshBAN" panose="02000000000000000000" pitchFamily="2" charset="0"/>
                <a:cs typeface="NikoshBAN" panose="02000000000000000000" pitchFamily="2" charset="0"/>
              </a:rPr>
              <a:t>আফিম</a:t>
            </a:r>
            <a:r>
              <a:rPr lang="as-IN" sz="2000" b="1" dirty="0">
                <a:solidFill>
                  <a:srgbClr val="050505"/>
                </a:solidFill>
                <a:latin typeface="NikoshBAN" panose="02000000000000000000" pitchFamily="2" charset="0"/>
                <a:cs typeface="NikoshBAN" panose="02000000000000000000" pitchFamily="2" charset="0"/>
              </a:rPr>
              <a:t>/ </a:t>
            </a:r>
            <a:r>
              <a:rPr lang="en-US" sz="2000" b="1" dirty="0">
                <a:solidFill>
                  <a:srgbClr val="050505"/>
                </a:solidFill>
                <a:latin typeface="NikoshBAN" panose="02000000000000000000" pitchFamily="2" charset="0"/>
                <a:cs typeface="NikoshBAN" panose="02000000000000000000" pitchFamily="2" charset="0"/>
              </a:rPr>
              <a:t>Opium, </a:t>
            </a:r>
            <a:r>
              <a:rPr lang="as-IN" sz="2000" b="1" dirty="0">
                <a:solidFill>
                  <a:srgbClr val="050505"/>
                </a:solidFill>
                <a:latin typeface="NikoshBAN" panose="02000000000000000000" pitchFamily="2" charset="0"/>
                <a:cs typeface="NikoshBAN" panose="02000000000000000000" pitchFamily="2" charset="0"/>
              </a:rPr>
              <a:t>অফিস/ </a:t>
            </a:r>
            <a:r>
              <a:rPr lang="en-US" sz="2000" b="1" dirty="0">
                <a:solidFill>
                  <a:srgbClr val="050505"/>
                </a:solidFill>
                <a:latin typeface="NikoshBAN" panose="02000000000000000000" pitchFamily="2" charset="0"/>
                <a:cs typeface="NikoshBAN" panose="02000000000000000000" pitchFamily="2" charset="0"/>
              </a:rPr>
              <a:t>Office, </a:t>
            </a:r>
            <a:r>
              <a:rPr lang="as-IN" sz="2000" b="1" dirty="0">
                <a:solidFill>
                  <a:srgbClr val="050505"/>
                </a:solidFill>
                <a:latin typeface="NikoshBAN" panose="02000000000000000000" pitchFamily="2" charset="0"/>
                <a:cs typeface="NikoshBAN" panose="02000000000000000000" pitchFamily="2" charset="0"/>
              </a:rPr>
              <a:t>ইস্কুল/ </a:t>
            </a:r>
            <a:r>
              <a:rPr lang="en-US" sz="2000" b="1" dirty="0">
                <a:solidFill>
                  <a:srgbClr val="050505"/>
                </a:solidFill>
                <a:latin typeface="NikoshBAN" panose="02000000000000000000" pitchFamily="2" charset="0"/>
                <a:cs typeface="NikoshBAN" panose="02000000000000000000" pitchFamily="2" charset="0"/>
              </a:rPr>
              <a:t>School, </a:t>
            </a:r>
            <a:r>
              <a:rPr lang="as-IN" sz="2000" b="1" dirty="0">
                <a:solidFill>
                  <a:srgbClr val="050505"/>
                </a:solidFill>
                <a:latin typeface="NikoshBAN" panose="02000000000000000000" pitchFamily="2" charset="0"/>
                <a:cs typeface="NikoshBAN" panose="02000000000000000000" pitchFamily="2" charset="0"/>
              </a:rPr>
              <a:t>বাক্স/বাকশ/ </a:t>
            </a:r>
            <a:r>
              <a:rPr lang="en-US" sz="2000" b="1" dirty="0">
                <a:solidFill>
                  <a:srgbClr val="050505"/>
                </a:solidFill>
                <a:latin typeface="NikoshBAN" panose="02000000000000000000" pitchFamily="2" charset="0"/>
                <a:cs typeface="NikoshBAN" panose="02000000000000000000" pitchFamily="2" charset="0"/>
              </a:rPr>
              <a:t>Box, </a:t>
            </a:r>
            <a:r>
              <a:rPr lang="as-IN" sz="2000" b="1" dirty="0">
                <a:solidFill>
                  <a:srgbClr val="050505"/>
                </a:solidFill>
                <a:latin typeface="NikoshBAN" panose="02000000000000000000" pitchFamily="2" charset="0"/>
                <a:cs typeface="NikoshBAN" panose="02000000000000000000" pitchFamily="2" charset="0"/>
              </a:rPr>
              <a:t>হাসপাতাল / </a:t>
            </a:r>
            <a:r>
              <a:rPr lang="en-US" sz="2000" b="1" dirty="0">
                <a:solidFill>
                  <a:srgbClr val="050505"/>
                </a:solidFill>
                <a:latin typeface="NikoshBAN" panose="02000000000000000000" pitchFamily="2" charset="0"/>
                <a:cs typeface="NikoshBAN" panose="02000000000000000000" pitchFamily="2" charset="0"/>
              </a:rPr>
              <a:t>Hospital, </a:t>
            </a:r>
            <a:r>
              <a:rPr lang="as-IN" sz="2000" b="1" dirty="0">
                <a:solidFill>
                  <a:srgbClr val="050505"/>
                </a:solidFill>
                <a:latin typeface="NikoshBAN" panose="02000000000000000000" pitchFamily="2" charset="0"/>
                <a:cs typeface="NikoshBAN" panose="02000000000000000000" pitchFamily="2" charset="0"/>
              </a:rPr>
              <a:t>বোতল / </a:t>
            </a:r>
            <a:r>
              <a:rPr lang="en-US" sz="2000" b="1" dirty="0">
                <a:solidFill>
                  <a:srgbClr val="050505"/>
                </a:solidFill>
                <a:latin typeface="NikoshBAN" panose="02000000000000000000" pitchFamily="2" charset="0"/>
                <a:cs typeface="NikoshBAN" panose="02000000000000000000" pitchFamily="2" charset="0"/>
              </a:rPr>
              <a:t>Bottle </a:t>
            </a:r>
            <a:r>
              <a:rPr lang="as-IN" sz="2000" b="1" dirty="0">
                <a:solidFill>
                  <a:srgbClr val="050505"/>
                </a:solidFill>
                <a:latin typeface="NikoshBAN" panose="02000000000000000000" pitchFamily="2" charset="0"/>
                <a:cs typeface="NikoshBAN" panose="02000000000000000000" pitchFamily="2" charset="0"/>
              </a:rPr>
              <a:t>ইত্যাদি</a:t>
            </a:r>
            <a:r>
              <a:rPr lang="as-IN" sz="2000" b="1" dirty="0" smtClean="0">
                <a:solidFill>
                  <a:srgbClr val="050505"/>
                </a:solidFill>
                <a:latin typeface="NikoshBAN" panose="02000000000000000000" pitchFamily="2" charset="0"/>
                <a:cs typeface="NikoshBAN" panose="02000000000000000000" pitchFamily="2" charset="0"/>
              </a:rPr>
              <a:t>।</a:t>
            </a:r>
            <a:endParaRPr lang="as-IN" sz="2000" b="1" dirty="0">
              <a:solidFill>
                <a:srgbClr val="050505"/>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535" t="70672"/>
          <a:stretch/>
        </p:blipFill>
        <p:spPr>
          <a:xfrm>
            <a:off x="136478" y="6045957"/>
            <a:ext cx="11928143" cy="602466"/>
          </a:xfrm>
          <a:prstGeom prst="rect">
            <a:avLst/>
          </a:prstGeom>
        </p:spPr>
      </p:pic>
    </p:spTree>
    <p:extLst>
      <p:ext uri="{BB962C8B-B14F-4D97-AF65-F5344CB8AC3E}">
        <p14:creationId xmlns:p14="http://schemas.microsoft.com/office/powerpoint/2010/main" val="35166598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4526" y="422843"/>
            <a:ext cx="9976513" cy="5570756"/>
          </a:xfrm>
          <a:prstGeom prst="rect">
            <a:avLst/>
          </a:prstGeom>
        </p:spPr>
        <p:txBody>
          <a:bodyPr wrap="square">
            <a:spAutoFit/>
          </a:bodyPr>
          <a:lstStyle/>
          <a:p>
            <a:r>
              <a:rPr lang="bn-IN" sz="3200" b="1" u="sng" dirty="0" smtClean="0">
                <a:solidFill>
                  <a:srgbClr val="0070C0"/>
                </a:solidFill>
                <a:latin typeface="NikoshBAN" panose="02000000000000000000" pitchFamily="2" charset="0"/>
                <a:cs typeface="NikoshBAN" panose="02000000000000000000" pitchFamily="2" charset="0"/>
              </a:rPr>
              <a:t>ঘ</a:t>
            </a:r>
            <a:r>
              <a:rPr lang="en-US" sz="3200" b="1" u="sng" dirty="0" smtClean="0">
                <a:solidFill>
                  <a:srgbClr val="0070C0"/>
                </a:solidFill>
                <a:latin typeface="NikoshBAN" panose="02000000000000000000" pitchFamily="2" charset="0"/>
                <a:cs typeface="NikoshBAN" panose="02000000000000000000" pitchFamily="2" charset="0"/>
              </a:rPr>
              <a:t>.</a:t>
            </a:r>
            <a:r>
              <a:rPr lang="as-IN" sz="3200" b="1" u="sng" dirty="0" smtClean="0">
                <a:solidFill>
                  <a:srgbClr val="0070C0"/>
                </a:solidFill>
                <a:latin typeface="NikoshBAN" panose="02000000000000000000" pitchFamily="2" charset="0"/>
                <a:cs typeface="NikoshBAN" panose="02000000000000000000" pitchFamily="2" charset="0"/>
              </a:rPr>
              <a:t>ইংরেজি </a:t>
            </a:r>
            <a:r>
              <a:rPr lang="as-IN" sz="3200" b="1" u="sng" dirty="0">
                <a:solidFill>
                  <a:srgbClr val="0070C0"/>
                </a:solidFill>
                <a:latin typeface="NikoshBAN" panose="02000000000000000000" pitchFamily="2" charset="0"/>
                <a:cs typeface="NikoshBAN" panose="02000000000000000000" pitchFamily="2" charset="0"/>
              </a:rPr>
              <a:t>ছাড়া অন্যান্য ইউরোপীয় ভাষার শব্দ</a:t>
            </a:r>
          </a:p>
          <a:p>
            <a:r>
              <a:rPr lang="bn-IN" sz="2800" b="1" dirty="0">
                <a:solidFill>
                  <a:srgbClr val="0070C0"/>
                </a:solidFill>
                <a:latin typeface="NikoshBAN" panose="02000000000000000000" pitchFamily="2" charset="0"/>
                <a:cs typeface="NikoshBAN" panose="02000000000000000000" pitchFamily="2" charset="0"/>
              </a:rPr>
              <a:t>(১)</a:t>
            </a:r>
            <a:r>
              <a:rPr lang="as-IN" sz="2800" b="1" dirty="0">
                <a:solidFill>
                  <a:srgbClr val="0070C0"/>
                </a:solidFill>
                <a:latin typeface="NikoshBAN" panose="02000000000000000000" pitchFamily="2" charset="0"/>
                <a:cs typeface="NikoshBAN" panose="02000000000000000000" pitchFamily="2" charset="0"/>
              </a:rPr>
              <a:t>পর্তুগিজ : </a:t>
            </a:r>
            <a:r>
              <a:rPr lang="as-IN" sz="2400" b="1" dirty="0">
                <a:solidFill>
                  <a:srgbClr val="050505"/>
                </a:solidFill>
                <a:latin typeface="NikoshBAN" panose="02000000000000000000" pitchFamily="2" charset="0"/>
                <a:cs typeface="NikoshBAN" panose="02000000000000000000" pitchFamily="2" charset="0"/>
              </a:rPr>
              <a:t>আনারস, আলপিন, আলমারি, গির্জা, গুদাম, চাবি, পাউরুটি, পাদ্রি, </a:t>
            </a:r>
            <a:r>
              <a:rPr lang="as-IN" sz="2400" b="1" dirty="0" smtClean="0">
                <a:solidFill>
                  <a:srgbClr val="050505"/>
                </a:solidFill>
                <a:latin typeface="NikoshBAN" panose="02000000000000000000" pitchFamily="2" charset="0"/>
                <a:cs typeface="NikoshBAN" panose="02000000000000000000" pitchFamily="2" charset="0"/>
              </a:rPr>
              <a:t>বালতি</a:t>
            </a:r>
            <a:r>
              <a:rPr lang="bn-IN" sz="2400" b="1" dirty="0" smtClean="0">
                <a:solidFill>
                  <a:srgbClr val="050505"/>
                </a:solidFill>
                <a:latin typeface="NikoshBAN" panose="02000000000000000000" pitchFamily="2" charset="0"/>
                <a:cs typeface="NikoshBAN" panose="02000000000000000000" pitchFamily="2" charset="0"/>
              </a:rPr>
              <a:t> ইত্যাদি।</a:t>
            </a:r>
            <a:endParaRPr lang="as-IN" sz="2400" b="1" dirty="0">
              <a:solidFill>
                <a:srgbClr val="050505"/>
              </a:solidFill>
              <a:latin typeface="NikoshBAN" panose="02000000000000000000" pitchFamily="2" charset="0"/>
              <a:cs typeface="NikoshBAN" panose="02000000000000000000" pitchFamily="2" charset="0"/>
            </a:endParaRPr>
          </a:p>
          <a:p>
            <a:r>
              <a:rPr lang="bn-IN" sz="2800" b="1" dirty="0">
                <a:solidFill>
                  <a:srgbClr val="0070C0"/>
                </a:solidFill>
                <a:latin typeface="NikoshBAN" panose="02000000000000000000" pitchFamily="2" charset="0"/>
                <a:cs typeface="NikoshBAN" panose="02000000000000000000" pitchFamily="2" charset="0"/>
              </a:rPr>
              <a:t>(২)</a:t>
            </a:r>
            <a:r>
              <a:rPr lang="as-IN" sz="2800" b="1" dirty="0">
                <a:solidFill>
                  <a:srgbClr val="0070C0"/>
                </a:solidFill>
                <a:latin typeface="NikoshBAN" panose="02000000000000000000" pitchFamily="2" charset="0"/>
                <a:cs typeface="NikoshBAN" panose="02000000000000000000" pitchFamily="2" charset="0"/>
              </a:rPr>
              <a:t>ফরাসি : </a:t>
            </a:r>
            <a:r>
              <a:rPr lang="as-IN" sz="2400" b="1" dirty="0">
                <a:solidFill>
                  <a:srgbClr val="050505"/>
                </a:solidFill>
                <a:latin typeface="NikoshBAN" panose="02000000000000000000" pitchFamily="2" charset="0"/>
                <a:cs typeface="NikoshBAN" panose="02000000000000000000" pitchFamily="2" charset="0"/>
              </a:rPr>
              <a:t>কার্তুজ, কুপন, ডিপো, </a:t>
            </a:r>
            <a:r>
              <a:rPr lang="as-IN" sz="2400" b="1" dirty="0" smtClean="0">
                <a:solidFill>
                  <a:srgbClr val="050505"/>
                </a:solidFill>
                <a:latin typeface="NikoshBAN" panose="02000000000000000000" pitchFamily="2" charset="0"/>
                <a:cs typeface="NikoshBAN" panose="02000000000000000000" pitchFamily="2" charset="0"/>
              </a:rPr>
              <a:t>রেস্তোরাঁ</a:t>
            </a:r>
            <a:r>
              <a:rPr lang="bn-IN" sz="2400" b="1" dirty="0" smtClean="0">
                <a:solidFill>
                  <a:srgbClr val="050505"/>
                </a:solidFill>
                <a:latin typeface="NikoshBAN" panose="02000000000000000000" pitchFamily="2" charset="0"/>
                <a:cs typeface="NikoshBAN" panose="02000000000000000000" pitchFamily="2" charset="0"/>
              </a:rPr>
              <a:t> </a:t>
            </a:r>
            <a:r>
              <a:rPr lang="bn-IN" sz="2400" b="1" dirty="0">
                <a:solidFill>
                  <a:srgbClr val="050505"/>
                </a:solidFill>
                <a:latin typeface="NikoshBAN" panose="02000000000000000000" pitchFamily="2" charset="0"/>
                <a:cs typeface="NikoshBAN" panose="02000000000000000000" pitchFamily="2" charset="0"/>
              </a:rPr>
              <a:t>ইত্যাদি।</a:t>
            </a:r>
            <a:endParaRPr lang="as-IN" sz="2400" b="1" dirty="0">
              <a:solidFill>
                <a:srgbClr val="050505"/>
              </a:solidFill>
              <a:latin typeface="NikoshBAN" panose="02000000000000000000" pitchFamily="2" charset="0"/>
              <a:cs typeface="NikoshBAN" panose="02000000000000000000" pitchFamily="2" charset="0"/>
            </a:endParaRPr>
          </a:p>
          <a:p>
            <a:r>
              <a:rPr lang="bn-IN" sz="3200" b="1" dirty="0" smtClean="0">
                <a:solidFill>
                  <a:srgbClr val="0070C0"/>
                </a:solidFill>
                <a:latin typeface="NikoshBAN" panose="02000000000000000000" pitchFamily="2" charset="0"/>
                <a:cs typeface="NikoshBAN" panose="02000000000000000000" pitchFamily="2" charset="0"/>
              </a:rPr>
              <a:t>(৩)</a:t>
            </a:r>
            <a:r>
              <a:rPr lang="as-IN" sz="3200" b="1" dirty="0" smtClean="0">
                <a:solidFill>
                  <a:srgbClr val="0070C0"/>
                </a:solidFill>
                <a:latin typeface="NikoshBAN" panose="02000000000000000000" pitchFamily="2" charset="0"/>
                <a:cs typeface="NikoshBAN" panose="02000000000000000000" pitchFamily="2" charset="0"/>
              </a:rPr>
              <a:t>ওলন্দাজ </a:t>
            </a:r>
            <a:r>
              <a:rPr lang="as-IN" sz="3200" b="1" dirty="0">
                <a:solidFill>
                  <a:srgbClr val="0070C0"/>
                </a:solidFill>
                <a:latin typeface="NikoshBAN" panose="02000000000000000000" pitchFamily="2" charset="0"/>
                <a:cs typeface="NikoshBAN" panose="02000000000000000000" pitchFamily="2" charset="0"/>
              </a:rPr>
              <a:t>: </a:t>
            </a:r>
            <a:r>
              <a:rPr lang="as-IN" sz="2400" b="1" dirty="0">
                <a:solidFill>
                  <a:srgbClr val="050505"/>
                </a:solidFill>
                <a:latin typeface="NikoshBAN" panose="02000000000000000000" pitchFamily="2" charset="0"/>
                <a:cs typeface="NikoshBAN" panose="02000000000000000000" pitchFamily="2" charset="0"/>
              </a:rPr>
              <a:t>ইস্কাপন, টেক্কা, তুরুপ, রুইতন, </a:t>
            </a:r>
            <a:r>
              <a:rPr lang="as-IN" sz="2400" b="1" dirty="0" smtClean="0">
                <a:solidFill>
                  <a:srgbClr val="050505"/>
                </a:solidFill>
                <a:latin typeface="NikoshBAN" panose="02000000000000000000" pitchFamily="2" charset="0"/>
                <a:cs typeface="NikoshBAN" panose="02000000000000000000" pitchFamily="2" charset="0"/>
              </a:rPr>
              <a:t>হরতন</a:t>
            </a:r>
            <a:r>
              <a:rPr lang="bn-IN" sz="2400" b="1" dirty="0" smtClean="0">
                <a:solidFill>
                  <a:srgbClr val="050505"/>
                </a:solidFill>
                <a:latin typeface="NikoshBAN" panose="02000000000000000000" pitchFamily="2" charset="0"/>
                <a:cs typeface="NikoshBAN" panose="02000000000000000000" pitchFamily="2" charset="0"/>
              </a:rPr>
              <a:t> </a:t>
            </a:r>
            <a:r>
              <a:rPr lang="bn-IN" sz="2400" b="1" dirty="0">
                <a:solidFill>
                  <a:srgbClr val="050505"/>
                </a:solidFill>
                <a:latin typeface="NikoshBAN" panose="02000000000000000000" pitchFamily="2" charset="0"/>
                <a:cs typeface="NikoshBAN" panose="02000000000000000000" pitchFamily="2" charset="0"/>
              </a:rPr>
              <a:t>ইত্যাদি।</a:t>
            </a:r>
            <a:endParaRPr lang="bn-IN" sz="2400" b="1" dirty="0" smtClean="0">
              <a:solidFill>
                <a:srgbClr val="050505"/>
              </a:solidFill>
              <a:latin typeface="NikoshBAN" panose="02000000000000000000" pitchFamily="2" charset="0"/>
              <a:cs typeface="NikoshBAN" panose="02000000000000000000" pitchFamily="2" charset="0"/>
            </a:endParaRPr>
          </a:p>
          <a:p>
            <a:r>
              <a:rPr lang="bn-IN" sz="3600" b="1" u="sng" dirty="0" smtClean="0">
                <a:solidFill>
                  <a:srgbClr val="0070C0"/>
                </a:solidFill>
                <a:latin typeface="NikoshBAN" panose="02000000000000000000" pitchFamily="2" charset="0"/>
                <a:cs typeface="NikoshBAN" panose="02000000000000000000" pitchFamily="2" charset="0"/>
              </a:rPr>
              <a:t>ঙ</a:t>
            </a:r>
            <a:r>
              <a:rPr lang="en-US" sz="3600" b="1" u="sng" dirty="0" smtClean="0">
                <a:solidFill>
                  <a:srgbClr val="0070C0"/>
                </a:solidFill>
                <a:latin typeface="NikoshBAN" panose="02000000000000000000" pitchFamily="2" charset="0"/>
                <a:cs typeface="NikoshBAN" panose="02000000000000000000" pitchFamily="2" charset="0"/>
              </a:rPr>
              <a:t>.</a:t>
            </a:r>
            <a:r>
              <a:rPr lang="as-IN" sz="3600" b="1" u="sng" dirty="0" smtClean="0">
                <a:solidFill>
                  <a:srgbClr val="0070C0"/>
                </a:solidFill>
                <a:latin typeface="NikoshBAN" panose="02000000000000000000" pitchFamily="2" charset="0"/>
                <a:cs typeface="NikoshBAN" panose="02000000000000000000" pitchFamily="2" charset="0"/>
              </a:rPr>
              <a:t>অন্যান্য </a:t>
            </a:r>
            <a:r>
              <a:rPr lang="as-IN" sz="3600" b="1" u="sng" dirty="0">
                <a:solidFill>
                  <a:srgbClr val="0070C0"/>
                </a:solidFill>
                <a:latin typeface="NikoshBAN" panose="02000000000000000000" pitchFamily="2" charset="0"/>
                <a:cs typeface="NikoshBAN" panose="02000000000000000000" pitchFamily="2" charset="0"/>
              </a:rPr>
              <a:t>ভাষার শব্দ</a:t>
            </a:r>
          </a:p>
          <a:p>
            <a:r>
              <a:rPr lang="bn-IN" sz="3200" b="1" dirty="0" smtClean="0">
                <a:solidFill>
                  <a:srgbClr val="0070C0"/>
                </a:solidFill>
                <a:latin typeface="NikoshBAN" panose="02000000000000000000" pitchFamily="2" charset="0"/>
                <a:cs typeface="NikoshBAN" panose="02000000000000000000" pitchFamily="2" charset="0"/>
              </a:rPr>
              <a:t>(১) </a:t>
            </a:r>
            <a:r>
              <a:rPr lang="as-IN" sz="3200" b="1" dirty="0" smtClean="0">
                <a:solidFill>
                  <a:srgbClr val="0070C0"/>
                </a:solidFill>
                <a:latin typeface="NikoshBAN" panose="02000000000000000000" pitchFamily="2" charset="0"/>
                <a:cs typeface="NikoshBAN" panose="02000000000000000000" pitchFamily="2" charset="0"/>
              </a:rPr>
              <a:t>গুজরাটি </a:t>
            </a:r>
            <a:r>
              <a:rPr lang="as-IN" sz="3200" b="1" dirty="0">
                <a:solidFill>
                  <a:srgbClr val="0070C0"/>
                </a:solidFill>
                <a:latin typeface="NikoshBAN" panose="02000000000000000000" pitchFamily="2" charset="0"/>
                <a:cs typeface="NikoshBAN" panose="02000000000000000000" pitchFamily="2" charset="0"/>
              </a:rPr>
              <a:t>: </a:t>
            </a:r>
            <a:r>
              <a:rPr lang="as-IN" sz="2400" b="1" dirty="0">
                <a:solidFill>
                  <a:srgbClr val="050505"/>
                </a:solidFill>
                <a:latin typeface="NikoshBAN" panose="02000000000000000000" pitchFamily="2" charset="0"/>
                <a:cs typeface="NikoshBAN" panose="02000000000000000000" pitchFamily="2" charset="0"/>
              </a:rPr>
              <a:t>খদ্দর, </a:t>
            </a:r>
            <a:r>
              <a:rPr lang="as-IN" sz="2400" b="1" dirty="0" smtClean="0">
                <a:solidFill>
                  <a:srgbClr val="050505"/>
                </a:solidFill>
                <a:latin typeface="NikoshBAN" panose="02000000000000000000" pitchFamily="2" charset="0"/>
                <a:cs typeface="NikoshBAN" panose="02000000000000000000" pitchFamily="2" charset="0"/>
              </a:rPr>
              <a:t>হরতাল</a:t>
            </a:r>
            <a:r>
              <a:rPr lang="bn-IN" sz="2400" b="1" dirty="0" smtClean="0">
                <a:solidFill>
                  <a:srgbClr val="050505"/>
                </a:solidFill>
                <a:latin typeface="NikoshBAN" panose="02000000000000000000" pitchFamily="2" charset="0"/>
                <a:cs typeface="NikoshBAN" panose="02000000000000000000" pitchFamily="2" charset="0"/>
              </a:rPr>
              <a:t> </a:t>
            </a:r>
            <a:r>
              <a:rPr lang="bn-IN" sz="2400" b="1" dirty="0">
                <a:solidFill>
                  <a:srgbClr val="050505"/>
                </a:solidFill>
                <a:latin typeface="NikoshBAN" panose="02000000000000000000" pitchFamily="2" charset="0"/>
                <a:cs typeface="NikoshBAN" panose="02000000000000000000" pitchFamily="2" charset="0"/>
              </a:rPr>
              <a:t>ইত্যাদি।</a:t>
            </a:r>
            <a:endParaRPr lang="as-IN" sz="2400" b="1" dirty="0">
              <a:solidFill>
                <a:srgbClr val="050505"/>
              </a:solidFill>
              <a:latin typeface="NikoshBAN" panose="02000000000000000000" pitchFamily="2" charset="0"/>
              <a:cs typeface="NikoshBAN" panose="02000000000000000000" pitchFamily="2" charset="0"/>
            </a:endParaRPr>
          </a:p>
          <a:p>
            <a:r>
              <a:rPr lang="bn-IN" sz="3200" b="1" dirty="0" smtClean="0">
                <a:solidFill>
                  <a:srgbClr val="0070C0"/>
                </a:solidFill>
                <a:latin typeface="NikoshBAN" panose="02000000000000000000" pitchFamily="2" charset="0"/>
                <a:cs typeface="NikoshBAN" panose="02000000000000000000" pitchFamily="2" charset="0"/>
              </a:rPr>
              <a:t>(২) </a:t>
            </a:r>
            <a:r>
              <a:rPr lang="as-IN" sz="3200" b="1" dirty="0" smtClean="0">
                <a:solidFill>
                  <a:srgbClr val="0070C0"/>
                </a:solidFill>
                <a:latin typeface="NikoshBAN" panose="02000000000000000000" pitchFamily="2" charset="0"/>
                <a:cs typeface="NikoshBAN" panose="02000000000000000000" pitchFamily="2" charset="0"/>
              </a:rPr>
              <a:t>পাঞ্জাবি </a:t>
            </a:r>
            <a:r>
              <a:rPr lang="as-IN" sz="3200" b="1" dirty="0">
                <a:solidFill>
                  <a:srgbClr val="0070C0"/>
                </a:solidFill>
                <a:latin typeface="NikoshBAN" panose="02000000000000000000" pitchFamily="2" charset="0"/>
                <a:cs typeface="NikoshBAN" panose="02000000000000000000" pitchFamily="2" charset="0"/>
              </a:rPr>
              <a:t>: </a:t>
            </a:r>
            <a:r>
              <a:rPr lang="as-IN" sz="2400" b="1" dirty="0">
                <a:solidFill>
                  <a:srgbClr val="050505"/>
                </a:solidFill>
                <a:latin typeface="NikoshBAN" panose="02000000000000000000" pitchFamily="2" charset="0"/>
                <a:cs typeface="NikoshBAN" panose="02000000000000000000" pitchFamily="2" charset="0"/>
              </a:rPr>
              <a:t>চাহিদা, </a:t>
            </a:r>
            <a:r>
              <a:rPr lang="as-IN" sz="2400" b="1" dirty="0" smtClean="0">
                <a:solidFill>
                  <a:srgbClr val="050505"/>
                </a:solidFill>
                <a:latin typeface="NikoshBAN" panose="02000000000000000000" pitchFamily="2" charset="0"/>
                <a:cs typeface="NikoshBAN" panose="02000000000000000000" pitchFamily="2" charset="0"/>
              </a:rPr>
              <a:t>শিখ</a:t>
            </a:r>
            <a:r>
              <a:rPr lang="bn-IN" sz="2400" b="1" dirty="0" smtClean="0">
                <a:solidFill>
                  <a:srgbClr val="050505"/>
                </a:solidFill>
                <a:latin typeface="NikoshBAN" panose="02000000000000000000" pitchFamily="2" charset="0"/>
                <a:cs typeface="NikoshBAN" panose="02000000000000000000" pitchFamily="2" charset="0"/>
              </a:rPr>
              <a:t> </a:t>
            </a:r>
            <a:r>
              <a:rPr lang="bn-IN" sz="2400" b="1" dirty="0">
                <a:solidFill>
                  <a:srgbClr val="050505"/>
                </a:solidFill>
                <a:latin typeface="NikoshBAN" panose="02000000000000000000" pitchFamily="2" charset="0"/>
                <a:cs typeface="NikoshBAN" panose="02000000000000000000" pitchFamily="2" charset="0"/>
              </a:rPr>
              <a:t>ইত্যাদি।</a:t>
            </a:r>
            <a:endParaRPr lang="as-IN" sz="2400" b="1" dirty="0">
              <a:solidFill>
                <a:srgbClr val="050505"/>
              </a:solidFill>
              <a:latin typeface="NikoshBAN" panose="02000000000000000000" pitchFamily="2" charset="0"/>
              <a:cs typeface="NikoshBAN" panose="02000000000000000000" pitchFamily="2" charset="0"/>
            </a:endParaRPr>
          </a:p>
          <a:p>
            <a:r>
              <a:rPr lang="bn-IN" sz="3200" b="1" dirty="0" smtClean="0">
                <a:solidFill>
                  <a:srgbClr val="0070C0"/>
                </a:solidFill>
                <a:latin typeface="NikoshBAN" panose="02000000000000000000" pitchFamily="2" charset="0"/>
                <a:cs typeface="NikoshBAN" panose="02000000000000000000" pitchFamily="2" charset="0"/>
              </a:rPr>
              <a:t>(৩) </a:t>
            </a:r>
            <a:r>
              <a:rPr lang="as-IN" sz="3200" b="1" dirty="0" smtClean="0">
                <a:solidFill>
                  <a:srgbClr val="0070C0"/>
                </a:solidFill>
                <a:latin typeface="NikoshBAN" panose="02000000000000000000" pitchFamily="2" charset="0"/>
                <a:cs typeface="NikoshBAN" panose="02000000000000000000" pitchFamily="2" charset="0"/>
              </a:rPr>
              <a:t>তুর্কি </a:t>
            </a:r>
            <a:r>
              <a:rPr lang="as-IN" sz="3200" b="1" dirty="0">
                <a:solidFill>
                  <a:srgbClr val="0070C0"/>
                </a:solidFill>
                <a:latin typeface="NikoshBAN" panose="02000000000000000000" pitchFamily="2" charset="0"/>
                <a:cs typeface="NikoshBAN" panose="02000000000000000000" pitchFamily="2" charset="0"/>
              </a:rPr>
              <a:t>: </a:t>
            </a:r>
            <a:r>
              <a:rPr lang="as-IN" sz="2400" b="1" dirty="0">
                <a:solidFill>
                  <a:srgbClr val="050505"/>
                </a:solidFill>
                <a:latin typeface="NikoshBAN" panose="02000000000000000000" pitchFamily="2" charset="0"/>
                <a:cs typeface="NikoshBAN" panose="02000000000000000000" pitchFamily="2" charset="0"/>
              </a:rPr>
              <a:t>চাকর, চাকু, তোপ, </a:t>
            </a:r>
            <a:r>
              <a:rPr lang="as-IN" sz="2400" b="1" dirty="0" smtClean="0">
                <a:solidFill>
                  <a:srgbClr val="050505"/>
                </a:solidFill>
                <a:latin typeface="NikoshBAN" panose="02000000000000000000" pitchFamily="2" charset="0"/>
                <a:cs typeface="NikoshBAN" panose="02000000000000000000" pitchFamily="2" charset="0"/>
              </a:rPr>
              <a:t>দারোগা</a:t>
            </a:r>
            <a:r>
              <a:rPr lang="bn-IN" sz="2400" b="1" dirty="0" smtClean="0">
                <a:solidFill>
                  <a:srgbClr val="050505"/>
                </a:solidFill>
                <a:latin typeface="NikoshBAN" panose="02000000000000000000" pitchFamily="2" charset="0"/>
                <a:cs typeface="NikoshBAN" panose="02000000000000000000" pitchFamily="2" charset="0"/>
              </a:rPr>
              <a:t> </a:t>
            </a:r>
            <a:r>
              <a:rPr lang="bn-IN" sz="2400" b="1" dirty="0">
                <a:solidFill>
                  <a:srgbClr val="050505"/>
                </a:solidFill>
                <a:latin typeface="NikoshBAN" panose="02000000000000000000" pitchFamily="2" charset="0"/>
                <a:cs typeface="NikoshBAN" panose="02000000000000000000" pitchFamily="2" charset="0"/>
              </a:rPr>
              <a:t>ইত্যাদি।</a:t>
            </a:r>
            <a:endParaRPr lang="as-IN" sz="2400" b="1" dirty="0">
              <a:solidFill>
                <a:srgbClr val="050505"/>
              </a:solidFill>
              <a:latin typeface="NikoshBAN" panose="02000000000000000000" pitchFamily="2" charset="0"/>
              <a:cs typeface="NikoshBAN" panose="02000000000000000000" pitchFamily="2" charset="0"/>
            </a:endParaRPr>
          </a:p>
          <a:p>
            <a:r>
              <a:rPr lang="bn-IN" sz="3200" b="1" dirty="0" smtClean="0">
                <a:solidFill>
                  <a:srgbClr val="0070C0"/>
                </a:solidFill>
                <a:latin typeface="NikoshBAN" panose="02000000000000000000" pitchFamily="2" charset="0"/>
                <a:cs typeface="NikoshBAN" panose="02000000000000000000" pitchFamily="2" charset="0"/>
              </a:rPr>
              <a:t>(৪) </a:t>
            </a:r>
            <a:r>
              <a:rPr lang="as-IN" sz="3200" b="1" dirty="0" smtClean="0">
                <a:solidFill>
                  <a:srgbClr val="0070C0"/>
                </a:solidFill>
                <a:latin typeface="NikoshBAN" panose="02000000000000000000" pitchFamily="2" charset="0"/>
                <a:cs typeface="NikoshBAN" panose="02000000000000000000" pitchFamily="2" charset="0"/>
              </a:rPr>
              <a:t>চিনা </a:t>
            </a:r>
            <a:r>
              <a:rPr lang="as-IN" sz="3200" b="1" dirty="0">
                <a:solidFill>
                  <a:srgbClr val="0070C0"/>
                </a:solidFill>
                <a:latin typeface="NikoshBAN" panose="02000000000000000000" pitchFamily="2" charset="0"/>
                <a:cs typeface="NikoshBAN" panose="02000000000000000000" pitchFamily="2" charset="0"/>
              </a:rPr>
              <a:t>: </a:t>
            </a:r>
            <a:r>
              <a:rPr lang="as-IN" sz="2400" b="1" dirty="0">
                <a:solidFill>
                  <a:srgbClr val="050505"/>
                </a:solidFill>
                <a:latin typeface="NikoshBAN" panose="02000000000000000000" pitchFamily="2" charset="0"/>
                <a:cs typeface="NikoshBAN" panose="02000000000000000000" pitchFamily="2" charset="0"/>
              </a:rPr>
              <a:t>চা, </a:t>
            </a:r>
            <a:r>
              <a:rPr lang="as-IN" sz="2400" b="1" dirty="0" smtClean="0">
                <a:solidFill>
                  <a:srgbClr val="050505"/>
                </a:solidFill>
                <a:latin typeface="NikoshBAN" panose="02000000000000000000" pitchFamily="2" charset="0"/>
                <a:cs typeface="NikoshBAN" panose="02000000000000000000" pitchFamily="2" charset="0"/>
              </a:rPr>
              <a:t>চিনি</a:t>
            </a:r>
            <a:r>
              <a:rPr lang="bn-IN" sz="2400" b="1" dirty="0" smtClean="0">
                <a:solidFill>
                  <a:srgbClr val="050505"/>
                </a:solidFill>
                <a:latin typeface="NikoshBAN" panose="02000000000000000000" pitchFamily="2" charset="0"/>
                <a:cs typeface="NikoshBAN" panose="02000000000000000000" pitchFamily="2" charset="0"/>
              </a:rPr>
              <a:t> </a:t>
            </a:r>
            <a:r>
              <a:rPr lang="bn-IN" sz="2400" b="1" dirty="0">
                <a:solidFill>
                  <a:srgbClr val="050505"/>
                </a:solidFill>
                <a:latin typeface="NikoshBAN" panose="02000000000000000000" pitchFamily="2" charset="0"/>
                <a:cs typeface="NikoshBAN" panose="02000000000000000000" pitchFamily="2" charset="0"/>
              </a:rPr>
              <a:t>ইত্যাদি।</a:t>
            </a:r>
            <a:endParaRPr lang="as-IN" sz="2400" b="1" dirty="0">
              <a:solidFill>
                <a:srgbClr val="050505"/>
              </a:solidFill>
              <a:latin typeface="NikoshBAN" panose="02000000000000000000" pitchFamily="2" charset="0"/>
              <a:cs typeface="NikoshBAN" panose="02000000000000000000" pitchFamily="2" charset="0"/>
            </a:endParaRPr>
          </a:p>
          <a:p>
            <a:r>
              <a:rPr lang="bn-IN" sz="3200" b="1" dirty="0" smtClean="0">
                <a:solidFill>
                  <a:srgbClr val="0070C0"/>
                </a:solidFill>
                <a:latin typeface="NikoshBAN" panose="02000000000000000000" pitchFamily="2" charset="0"/>
                <a:cs typeface="NikoshBAN" panose="02000000000000000000" pitchFamily="2" charset="0"/>
              </a:rPr>
              <a:t>(৫) </a:t>
            </a:r>
            <a:r>
              <a:rPr lang="as-IN" sz="3200" b="1" dirty="0" smtClean="0">
                <a:solidFill>
                  <a:srgbClr val="0070C0"/>
                </a:solidFill>
                <a:latin typeface="NikoshBAN" panose="02000000000000000000" pitchFamily="2" charset="0"/>
                <a:cs typeface="NikoshBAN" panose="02000000000000000000" pitchFamily="2" charset="0"/>
              </a:rPr>
              <a:t>মায়ানমার/বার্মিজ </a:t>
            </a:r>
            <a:r>
              <a:rPr lang="as-IN" sz="3200" b="1" dirty="0">
                <a:solidFill>
                  <a:srgbClr val="0070C0"/>
                </a:solidFill>
                <a:latin typeface="NikoshBAN" panose="02000000000000000000" pitchFamily="2" charset="0"/>
                <a:cs typeface="NikoshBAN" panose="02000000000000000000" pitchFamily="2" charset="0"/>
              </a:rPr>
              <a:t>: </a:t>
            </a:r>
            <a:r>
              <a:rPr lang="as-IN" sz="2400" b="1" dirty="0">
                <a:solidFill>
                  <a:srgbClr val="050505"/>
                </a:solidFill>
                <a:latin typeface="NikoshBAN" panose="02000000000000000000" pitchFamily="2" charset="0"/>
                <a:cs typeface="NikoshBAN" panose="02000000000000000000" pitchFamily="2" charset="0"/>
              </a:rPr>
              <a:t>ফুঙ্গি, </a:t>
            </a:r>
            <a:r>
              <a:rPr lang="as-IN" sz="2400" b="1" dirty="0" smtClean="0">
                <a:solidFill>
                  <a:srgbClr val="050505"/>
                </a:solidFill>
                <a:latin typeface="NikoshBAN" panose="02000000000000000000" pitchFamily="2" charset="0"/>
                <a:cs typeface="NikoshBAN" panose="02000000000000000000" pitchFamily="2" charset="0"/>
              </a:rPr>
              <a:t>লুংগি</a:t>
            </a:r>
            <a:r>
              <a:rPr lang="bn-IN" sz="2400" b="1" dirty="0" smtClean="0">
                <a:solidFill>
                  <a:srgbClr val="050505"/>
                </a:solidFill>
                <a:latin typeface="NikoshBAN" panose="02000000000000000000" pitchFamily="2" charset="0"/>
                <a:cs typeface="NikoshBAN" panose="02000000000000000000" pitchFamily="2" charset="0"/>
              </a:rPr>
              <a:t> </a:t>
            </a:r>
            <a:r>
              <a:rPr lang="bn-IN" sz="2400" b="1" dirty="0">
                <a:solidFill>
                  <a:srgbClr val="050505"/>
                </a:solidFill>
                <a:latin typeface="NikoshBAN" panose="02000000000000000000" pitchFamily="2" charset="0"/>
                <a:cs typeface="NikoshBAN" panose="02000000000000000000" pitchFamily="2" charset="0"/>
              </a:rPr>
              <a:t>ইত্যাদি</a:t>
            </a:r>
            <a:r>
              <a:rPr lang="bn-IN" sz="2400" b="1" dirty="0" smtClean="0">
                <a:solidFill>
                  <a:srgbClr val="050505"/>
                </a:solidFill>
                <a:latin typeface="NikoshBAN" panose="02000000000000000000" pitchFamily="2" charset="0"/>
                <a:cs typeface="NikoshBAN" panose="02000000000000000000" pitchFamily="2" charset="0"/>
              </a:rPr>
              <a:t>।</a:t>
            </a:r>
            <a:endParaRPr lang="as-IN" sz="2400" b="1" dirty="0">
              <a:solidFill>
                <a:srgbClr val="050505"/>
              </a:solidFill>
              <a:latin typeface="NikoshBAN" panose="02000000000000000000" pitchFamily="2" charset="0"/>
              <a:cs typeface="NikoshBAN" panose="02000000000000000000" pitchFamily="2" charset="0"/>
            </a:endParaRPr>
          </a:p>
          <a:p>
            <a:r>
              <a:rPr lang="bn-IN" sz="3200" b="1" dirty="0" smtClean="0">
                <a:solidFill>
                  <a:srgbClr val="0070C0"/>
                </a:solidFill>
                <a:latin typeface="NikoshBAN" panose="02000000000000000000" pitchFamily="2" charset="0"/>
                <a:cs typeface="NikoshBAN" panose="02000000000000000000" pitchFamily="2" charset="0"/>
              </a:rPr>
              <a:t>(৬) </a:t>
            </a:r>
            <a:r>
              <a:rPr lang="as-IN" sz="3200" b="1" dirty="0" smtClean="0">
                <a:solidFill>
                  <a:srgbClr val="0070C0"/>
                </a:solidFill>
                <a:latin typeface="NikoshBAN" panose="02000000000000000000" pitchFamily="2" charset="0"/>
                <a:cs typeface="NikoshBAN" panose="02000000000000000000" pitchFamily="2" charset="0"/>
              </a:rPr>
              <a:t>জাপানি </a:t>
            </a:r>
            <a:r>
              <a:rPr lang="as-IN" sz="3200" b="1" dirty="0">
                <a:solidFill>
                  <a:srgbClr val="0070C0"/>
                </a:solidFill>
                <a:latin typeface="NikoshBAN" panose="02000000000000000000" pitchFamily="2" charset="0"/>
                <a:cs typeface="NikoshBAN" panose="02000000000000000000" pitchFamily="2" charset="0"/>
              </a:rPr>
              <a:t>: </a:t>
            </a:r>
            <a:r>
              <a:rPr lang="as-IN" sz="2400" b="1" dirty="0">
                <a:solidFill>
                  <a:srgbClr val="050505"/>
                </a:solidFill>
                <a:latin typeface="NikoshBAN" panose="02000000000000000000" pitchFamily="2" charset="0"/>
                <a:cs typeface="NikoshBAN" panose="02000000000000000000" pitchFamily="2" charset="0"/>
              </a:rPr>
              <a:t>রিকশা, </a:t>
            </a:r>
            <a:r>
              <a:rPr lang="as-IN" sz="2400" b="1" dirty="0" smtClean="0">
                <a:solidFill>
                  <a:srgbClr val="050505"/>
                </a:solidFill>
                <a:latin typeface="NikoshBAN" panose="02000000000000000000" pitchFamily="2" charset="0"/>
                <a:cs typeface="NikoshBAN" panose="02000000000000000000" pitchFamily="2" charset="0"/>
              </a:rPr>
              <a:t>হারিকিরি</a:t>
            </a:r>
            <a:r>
              <a:rPr lang="bn-IN" sz="2400" b="1" dirty="0" smtClean="0">
                <a:solidFill>
                  <a:srgbClr val="050505"/>
                </a:solidFill>
                <a:latin typeface="NikoshBAN" panose="02000000000000000000" pitchFamily="2" charset="0"/>
                <a:cs typeface="NikoshBAN" panose="02000000000000000000" pitchFamily="2" charset="0"/>
              </a:rPr>
              <a:t> </a:t>
            </a:r>
            <a:r>
              <a:rPr lang="bn-IN" sz="2400" b="1" dirty="0">
                <a:solidFill>
                  <a:srgbClr val="050505"/>
                </a:solidFill>
                <a:latin typeface="NikoshBAN" panose="02000000000000000000" pitchFamily="2" charset="0"/>
                <a:cs typeface="NikoshBAN" panose="02000000000000000000" pitchFamily="2" charset="0"/>
              </a:rPr>
              <a:t>ইত্যাদি।</a:t>
            </a:r>
            <a:endParaRPr lang="as-IN" sz="2400" b="1" dirty="0">
              <a:solidFill>
                <a:srgbClr val="050505"/>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535" t="70427"/>
          <a:stretch/>
        </p:blipFill>
        <p:spPr>
          <a:xfrm>
            <a:off x="177420" y="5993599"/>
            <a:ext cx="11832609" cy="697999"/>
          </a:xfrm>
          <a:prstGeom prst="rect">
            <a:avLst/>
          </a:prstGeom>
        </p:spPr>
      </p:pic>
    </p:spTree>
    <p:extLst>
      <p:ext uri="{BB962C8B-B14F-4D97-AF65-F5344CB8AC3E}">
        <p14:creationId xmlns:p14="http://schemas.microsoft.com/office/powerpoint/2010/main" val="36671035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6034" y="553706"/>
            <a:ext cx="10877265" cy="4832092"/>
          </a:xfrm>
          <a:prstGeom prst="rect">
            <a:avLst/>
          </a:prstGeom>
        </p:spPr>
        <p:txBody>
          <a:bodyPr wrap="square">
            <a:spAutoFit/>
          </a:bodyPr>
          <a:lstStyle/>
          <a:p>
            <a:r>
              <a:rPr lang="as-IN" sz="3200" b="1" u="sng" dirty="0">
                <a:solidFill>
                  <a:srgbClr val="0070C0"/>
                </a:solidFill>
                <a:latin typeface="NikoshBAN" panose="02000000000000000000" pitchFamily="2" charset="0"/>
                <a:cs typeface="NikoshBAN" panose="02000000000000000000" pitchFamily="2" charset="0"/>
              </a:rPr>
              <a:t>মিশ্রশব্দ</a:t>
            </a:r>
          </a:p>
          <a:p>
            <a:r>
              <a:rPr lang="as-IN" sz="2000" b="1" dirty="0">
                <a:latin typeface="NikoshBAN" panose="02000000000000000000" pitchFamily="2" charset="0"/>
                <a:cs typeface="NikoshBAN" panose="02000000000000000000" pitchFamily="2" charset="0"/>
              </a:rPr>
              <a:t>তৎসম, দেশি অথবা বিদেশি শব্দে মিলনে যেসব শব্দ গঠিত হয় সেসব শব্দকে মিশ্রশব্দ বলে। কোনো কোনো সময় দেশি ও বিদেশি শব্দের মিলনে শব্দদ্বৈত গঠিত হয়ে থাকে। যেমন </a:t>
            </a:r>
            <a:r>
              <a:rPr lang="as-IN" sz="2000" b="1" dirty="0" smtClean="0">
                <a:latin typeface="NikoshBAN" panose="02000000000000000000" pitchFamily="2" charset="0"/>
                <a:cs typeface="NikoshBAN" panose="02000000000000000000" pitchFamily="2" charset="0"/>
              </a:rPr>
              <a:t>:রাজা-বাদশা </a:t>
            </a:r>
            <a:r>
              <a:rPr lang="as-IN" sz="2000" b="1" dirty="0">
                <a:latin typeface="NikoshBAN" panose="02000000000000000000" pitchFamily="2" charset="0"/>
                <a:cs typeface="NikoshBAN" panose="02000000000000000000" pitchFamily="2" charset="0"/>
              </a:rPr>
              <a:t>(তৎসম ও ফারসি) হাট-বাজার (বাংলা ও ফারসি) </a:t>
            </a:r>
          </a:p>
          <a:p>
            <a:r>
              <a:rPr lang="as-IN" sz="2000" b="1" dirty="0">
                <a:latin typeface="NikoshBAN" panose="02000000000000000000" pitchFamily="2" charset="0"/>
                <a:cs typeface="NikoshBAN" panose="02000000000000000000" pitchFamily="2" charset="0"/>
              </a:rPr>
              <a:t>হেডমৌলবি (ইংরেজি ও ফারসি) হেডপণ্ডিত (ইংরেজি ও তৎসম) </a:t>
            </a:r>
            <a:r>
              <a:rPr lang="as-IN" sz="2000" b="1" dirty="0" smtClean="0">
                <a:latin typeface="NikoshBAN" panose="02000000000000000000" pitchFamily="2" charset="0"/>
                <a:cs typeface="NikoshBAN" panose="02000000000000000000" pitchFamily="2" charset="0"/>
              </a:rPr>
              <a:t>খ্রিস্টাব্দ </a:t>
            </a:r>
            <a:r>
              <a:rPr lang="as-IN" sz="2000" b="1" dirty="0">
                <a:latin typeface="NikoshBAN" panose="02000000000000000000" pitchFamily="2" charset="0"/>
                <a:cs typeface="NikoshBAN" panose="02000000000000000000" pitchFamily="2" charset="0"/>
              </a:rPr>
              <a:t>(ইংরেজি ও তৎসম) ডাক্তারখানা (ইংরেজি ও ফারসি) </a:t>
            </a:r>
          </a:p>
          <a:p>
            <a:r>
              <a:rPr lang="as-IN" sz="2000" b="1" dirty="0">
                <a:latin typeface="NikoshBAN" panose="02000000000000000000" pitchFamily="2" charset="0"/>
                <a:cs typeface="NikoshBAN" panose="02000000000000000000" pitchFamily="2" charset="0"/>
              </a:rPr>
              <a:t>পকেটমার (ইংরেজি ও বাংলা) চৌহদ্দি (ফারসি ও আরবি)</a:t>
            </a:r>
          </a:p>
          <a:p>
            <a:r>
              <a:rPr lang="as-IN" sz="2800" b="1" u="sng" dirty="0">
                <a:solidFill>
                  <a:srgbClr val="0070C0"/>
                </a:solidFill>
                <a:latin typeface="NikoshBAN" panose="02000000000000000000" pitchFamily="2" charset="0"/>
                <a:cs typeface="NikoshBAN" panose="02000000000000000000" pitchFamily="2" charset="0"/>
              </a:rPr>
              <a:t>পারিভাষিক শব্দ</a:t>
            </a:r>
          </a:p>
          <a:p>
            <a:r>
              <a:rPr lang="as-IN" sz="2000" b="1" dirty="0">
                <a:latin typeface="NikoshBAN" panose="02000000000000000000" pitchFamily="2" charset="0"/>
                <a:cs typeface="NikoshBAN" panose="02000000000000000000" pitchFamily="2" charset="0"/>
              </a:rPr>
              <a:t>বাংলা ভাষায় প্রচলিত বিদেশি শব্দের ভাবানুবাদমূলক প্রতিশব্দকে পারিভাষিক শব্দ বলে। এর বেশিরভাগই এ কালের প্রয়োগ। যেমন :</a:t>
            </a:r>
          </a:p>
          <a:p>
            <a:r>
              <a:rPr lang="as-IN" sz="2000" b="1" dirty="0">
                <a:latin typeface="NikoshBAN" panose="02000000000000000000" pitchFamily="2" charset="0"/>
                <a:cs typeface="NikoshBAN" panose="02000000000000000000" pitchFamily="2" charset="0"/>
              </a:rPr>
              <a:t>অম্লজান- </a:t>
            </a:r>
            <a:r>
              <a:rPr lang="en-US" sz="2000" b="1" dirty="0">
                <a:latin typeface="NikoshBAN" panose="02000000000000000000" pitchFamily="2" charset="0"/>
                <a:cs typeface="NikoshBAN" panose="02000000000000000000" pitchFamily="2" charset="0"/>
              </a:rPr>
              <a:t>oxygen </a:t>
            </a:r>
            <a:r>
              <a:rPr lang="as-IN" sz="2000" b="1" dirty="0" smtClean="0">
                <a:latin typeface="NikoshBAN" panose="02000000000000000000" pitchFamily="2" charset="0"/>
                <a:cs typeface="NikoshBAN" panose="02000000000000000000" pitchFamily="2" charset="0"/>
              </a:rPr>
              <a:t>উদযান- </a:t>
            </a:r>
            <a:r>
              <a:rPr lang="en-US" sz="2000" b="1" dirty="0" smtClean="0">
                <a:latin typeface="NikoshBAN" panose="02000000000000000000" pitchFamily="2" charset="0"/>
                <a:cs typeface="NikoshBAN" panose="02000000000000000000" pitchFamily="2" charset="0"/>
              </a:rPr>
              <a:t>radio</a:t>
            </a:r>
            <a:r>
              <a:rPr lang="as-IN" sz="2000" b="1" dirty="0" smtClean="0">
                <a:latin typeface="NikoshBAN" panose="02000000000000000000" pitchFamily="2" charset="0"/>
                <a:cs typeface="NikoshBAN" panose="02000000000000000000" pitchFamily="2" charset="0"/>
              </a:rPr>
              <a:t>নথি- </a:t>
            </a:r>
            <a:r>
              <a:rPr lang="en-US" sz="2000" b="1" dirty="0">
                <a:latin typeface="NikoshBAN" panose="02000000000000000000" pitchFamily="2" charset="0"/>
                <a:cs typeface="NikoshBAN" panose="02000000000000000000" pitchFamily="2" charset="0"/>
              </a:rPr>
              <a:t>file </a:t>
            </a:r>
            <a:r>
              <a:rPr lang="as-IN" sz="2000" b="1" dirty="0" smtClean="0">
                <a:latin typeface="NikoshBAN" panose="02000000000000000000" pitchFamily="2" charset="0"/>
                <a:cs typeface="NikoshBAN" panose="02000000000000000000" pitchFamily="2" charset="0"/>
              </a:rPr>
              <a:t>প্রশিক্ষণ- </a:t>
            </a:r>
            <a:r>
              <a:rPr lang="en-US" sz="2000" b="1" dirty="0" smtClean="0">
                <a:latin typeface="NikoshBAN" panose="02000000000000000000" pitchFamily="2" charset="0"/>
                <a:cs typeface="NikoshBAN" panose="02000000000000000000" pitchFamily="2" charset="0"/>
              </a:rPr>
              <a:t>training</a:t>
            </a:r>
            <a:r>
              <a:rPr lang="as-IN" sz="2000" b="1" dirty="0" smtClean="0">
                <a:latin typeface="NikoshBAN" panose="02000000000000000000" pitchFamily="2" charset="0"/>
                <a:cs typeface="NikoshBAN" panose="02000000000000000000" pitchFamily="2" charset="0"/>
              </a:rPr>
              <a:t>ব্যবস্থাপক- </a:t>
            </a:r>
            <a:r>
              <a:rPr lang="en-US" sz="2000" b="1" dirty="0">
                <a:latin typeface="NikoshBAN" panose="02000000000000000000" pitchFamily="2" charset="0"/>
                <a:cs typeface="NikoshBAN" panose="02000000000000000000" pitchFamily="2" charset="0"/>
              </a:rPr>
              <a:t>manager </a:t>
            </a:r>
            <a:r>
              <a:rPr lang="as-IN" sz="2000" b="1" dirty="0" smtClean="0">
                <a:latin typeface="NikoshBAN" panose="02000000000000000000" pitchFamily="2" charset="0"/>
                <a:cs typeface="NikoshBAN" panose="02000000000000000000" pitchFamily="2" charset="0"/>
              </a:rPr>
              <a:t>বেতার- </a:t>
            </a:r>
            <a:r>
              <a:rPr lang="en-US" sz="2000" b="1" dirty="0" smtClean="0">
                <a:latin typeface="NikoshBAN" panose="02000000000000000000" pitchFamily="2" charset="0"/>
                <a:cs typeface="NikoshBAN" panose="02000000000000000000" pitchFamily="2" charset="0"/>
              </a:rPr>
              <a:t>radio</a:t>
            </a:r>
            <a:r>
              <a:rPr lang="as-IN" sz="2000" b="1" dirty="0" smtClean="0">
                <a:latin typeface="NikoshBAN" panose="02000000000000000000" pitchFamily="2" charset="0"/>
                <a:cs typeface="NikoshBAN" panose="02000000000000000000" pitchFamily="2" charset="0"/>
              </a:rPr>
              <a:t>মহাব্যবস্থাপক- </a:t>
            </a:r>
            <a:r>
              <a:rPr lang="en-US" sz="2000" b="1" dirty="0">
                <a:latin typeface="NikoshBAN" panose="02000000000000000000" pitchFamily="2" charset="0"/>
                <a:cs typeface="NikoshBAN" panose="02000000000000000000" pitchFamily="2" charset="0"/>
              </a:rPr>
              <a:t>general </a:t>
            </a:r>
            <a:r>
              <a:rPr lang="en-US" sz="2000" b="1" dirty="0" smtClean="0">
                <a:latin typeface="NikoshBAN" panose="02000000000000000000" pitchFamily="2" charset="0"/>
                <a:cs typeface="NikoshBAN" panose="02000000000000000000" pitchFamily="2" charset="0"/>
              </a:rPr>
              <a:t>manager</a:t>
            </a:r>
            <a:r>
              <a:rPr lang="as-IN" sz="2000" b="1" dirty="0" smtClean="0">
                <a:latin typeface="NikoshBAN" panose="02000000000000000000" pitchFamily="2" charset="0"/>
                <a:cs typeface="NikoshBAN" panose="02000000000000000000" pitchFamily="2" charset="0"/>
              </a:rPr>
              <a:t>সচিব- </a:t>
            </a:r>
            <a:r>
              <a:rPr lang="en-US" sz="2000" b="1" dirty="0">
                <a:latin typeface="NikoshBAN" panose="02000000000000000000" pitchFamily="2" charset="0"/>
                <a:cs typeface="NikoshBAN" panose="02000000000000000000" pitchFamily="2" charset="0"/>
              </a:rPr>
              <a:t>secretary </a:t>
            </a:r>
            <a:r>
              <a:rPr lang="as-IN" sz="2000" b="1" dirty="0" smtClean="0">
                <a:latin typeface="NikoshBAN" panose="02000000000000000000" pitchFamily="2" charset="0"/>
                <a:cs typeface="NikoshBAN" panose="02000000000000000000" pitchFamily="2" charset="0"/>
              </a:rPr>
              <a:t>স্নাতক- </a:t>
            </a:r>
            <a:r>
              <a:rPr lang="en-US" sz="2000" b="1" dirty="0" smtClean="0">
                <a:latin typeface="NikoshBAN" panose="02000000000000000000" pitchFamily="2" charset="0"/>
                <a:cs typeface="NikoshBAN" panose="02000000000000000000" pitchFamily="2" charset="0"/>
              </a:rPr>
              <a:t>graduate</a:t>
            </a:r>
            <a:r>
              <a:rPr lang="as-IN" sz="2000" b="1" dirty="0" smtClean="0">
                <a:latin typeface="NikoshBAN" panose="02000000000000000000" pitchFamily="2" charset="0"/>
                <a:cs typeface="NikoshBAN" panose="02000000000000000000" pitchFamily="2" charset="0"/>
              </a:rPr>
              <a:t>স্নাতকোত্তর- </a:t>
            </a:r>
            <a:r>
              <a:rPr lang="en-US" sz="2000" b="1" dirty="0">
                <a:latin typeface="NikoshBAN" panose="02000000000000000000" pitchFamily="2" charset="0"/>
                <a:cs typeface="NikoshBAN" panose="02000000000000000000" pitchFamily="2" charset="0"/>
              </a:rPr>
              <a:t>post graduate </a:t>
            </a:r>
            <a:r>
              <a:rPr lang="as-IN" sz="2000" b="1" dirty="0" smtClean="0">
                <a:latin typeface="NikoshBAN" panose="02000000000000000000" pitchFamily="2" charset="0"/>
                <a:cs typeface="NikoshBAN" panose="02000000000000000000" pitchFamily="2" charset="0"/>
              </a:rPr>
              <a:t>সমাপ্তি- </a:t>
            </a:r>
            <a:r>
              <a:rPr lang="en-US" sz="2000" b="1" dirty="0" smtClean="0">
                <a:latin typeface="NikoshBAN" panose="02000000000000000000" pitchFamily="2" charset="0"/>
                <a:cs typeface="NikoshBAN" panose="02000000000000000000" pitchFamily="2" charset="0"/>
              </a:rPr>
              <a:t>final</a:t>
            </a:r>
            <a:r>
              <a:rPr lang="as-IN" sz="2000" b="1" dirty="0" smtClean="0">
                <a:latin typeface="NikoshBAN" panose="02000000000000000000" pitchFamily="2" charset="0"/>
                <a:cs typeface="NikoshBAN" panose="02000000000000000000" pitchFamily="2" charset="0"/>
              </a:rPr>
              <a:t>সাময়িকী- </a:t>
            </a:r>
            <a:r>
              <a:rPr lang="en-US" sz="2000" b="1" dirty="0">
                <a:latin typeface="NikoshBAN" panose="02000000000000000000" pitchFamily="2" charset="0"/>
                <a:cs typeface="NikoshBAN" panose="02000000000000000000" pitchFamily="2" charset="0"/>
              </a:rPr>
              <a:t>periodical </a:t>
            </a:r>
            <a:r>
              <a:rPr lang="as-IN" sz="2000" b="1" dirty="0" smtClean="0">
                <a:latin typeface="NikoshBAN" panose="02000000000000000000" pitchFamily="2" charset="0"/>
                <a:cs typeface="NikoshBAN" panose="02000000000000000000" pitchFamily="2" charset="0"/>
              </a:rPr>
              <a:t>সমীকরণ- </a:t>
            </a:r>
            <a:r>
              <a:rPr lang="en-US" sz="2000" b="1" dirty="0">
                <a:latin typeface="NikoshBAN" panose="02000000000000000000" pitchFamily="2" charset="0"/>
                <a:cs typeface="NikoshBAN" panose="02000000000000000000" pitchFamily="2" charset="0"/>
              </a:rPr>
              <a:t>equation</a:t>
            </a:r>
          </a:p>
          <a:p>
            <a:r>
              <a:rPr lang="as-IN" sz="2800" b="1" u="sng" dirty="0">
                <a:solidFill>
                  <a:srgbClr val="0070C0"/>
                </a:solidFill>
                <a:latin typeface="NikoshBAN" panose="02000000000000000000" pitchFamily="2" charset="0"/>
                <a:cs typeface="NikoshBAN" panose="02000000000000000000" pitchFamily="2" charset="0"/>
              </a:rPr>
              <a:t>বিশেষ দ্রষ্টব্য বা জ্ঞাতব্য</a:t>
            </a:r>
          </a:p>
          <a:p>
            <a:r>
              <a:rPr lang="as-IN" sz="2000" b="1" dirty="0">
                <a:latin typeface="NikoshBAN" panose="02000000000000000000" pitchFamily="2" charset="0"/>
                <a:cs typeface="NikoshBAN" panose="02000000000000000000" pitchFamily="2" charset="0"/>
              </a:rPr>
              <a:t>বাংলা ভাষার শব্দসম্ভার দেশি, বিদেশি, সংস্কৃত-যে ভাষা থেকেই আসুক না কেনো এখন তা বাংলা ভাষার নিজস্ব সম্পদ। এগুলো বাংলা ভাষার সঙ্গে এমনভাবে মিশে গেছে যে, বাংলা থেকে আলাদা করে এদের কথা চিন্তা করা যায় না। যেমন : টেলিফোন, টেলিগ্রাফ, রেডিও, স্যাটেলাইট ইত্যাদি প্রচলিত শব্দের কঠিনতর বাংলা পরিভাষা সৃষ্টি নিষ্প্রয়োজন।</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535" t="70916"/>
          <a:stretch/>
        </p:blipFill>
        <p:spPr>
          <a:xfrm>
            <a:off x="191069" y="5854890"/>
            <a:ext cx="11818961" cy="766238"/>
          </a:xfrm>
          <a:prstGeom prst="rect">
            <a:avLst/>
          </a:prstGeom>
        </p:spPr>
      </p:pic>
    </p:spTree>
    <p:extLst>
      <p:ext uri="{BB962C8B-B14F-4D97-AF65-F5344CB8AC3E}">
        <p14:creationId xmlns:p14="http://schemas.microsoft.com/office/powerpoint/2010/main" val="31337115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25839" y="504967"/>
            <a:ext cx="6250675" cy="1015663"/>
          </a:xfrm>
          <a:prstGeom prst="rect">
            <a:avLst/>
          </a:prstGeom>
          <a:noFill/>
        </p:spPr>
        <p:txBody>
          <a:bodyPr wrap="square" rtlCol="0">
            <a:spAutoFit/>
          </a:bodyPr>
          <a:lstStyle/>
          <a:p>
            <a:r>
              <a:rPr lang="bn-IN" sz="6000" b="1" dirty="0" smtClean="0">
                <a:solidFill>
                  <a:srgbClr val="0070C0"/>
                </a:solidFill>
                <a:latin typeface="NikoshBAN" panose="02000000000000000000" pitchFamily="2" charset="0"/>
                <a:cs typeface="NikoshBAN" panose="02000000000000000000" pitchFamily="2" charset="0"/>
              </a:rPr>
              <a:t>      </a:t>
            </a:r>
            <a:r>
              <a:rPr lang="en-US" sz="6000" b="1" dirty="0" err="1" smtClean="0">
                <a:solidFill>
                  <a:srgbClr val="0070C0"/>
                </a:solidFill>
                <a:latin typeface="NikoshBAN" panose="02000000000000000000" pitchFamily="2" charset="0"/>
                <a:cs typeface="NikoshBAN" panose="02000000000000000000" pitchFamily="2" charset="0"/>
              </a:rPr>
              <a:t>দলীয়</a:t>
            </a:r>
            <a:r>
              <a:rPr lang="en-US" sz="6000" b="1" dirty="0" smtClean="0">
                <a:solidFill>
                  <a:srgbClr val="0070C0"/>
                </a:solidFill>
                <a:latin typeface="NikoshBAN" panose="02000000000000000000" pitchFamily="2" charset="0"/>
                <a:cs typeface="NikoshBAN" panose="02000000000000000000" pitchFamily="2" charset="0"/>
              </a:rPr>
              <a:t> </a:t>
            </a:r>
            <a:r>
              <a:rPr lang="en-US" sz="6000" b="1" dirty="0" err="1" smtClean="0">
                <a:solidFill>
                  <a:srgbClr val="0070C0"/>
                </a:solidFill>
                <a:latin typeface="NikoshBAN" panose="02000000000000000000" pitchFamily="2" charset="0"/>
                <a:cs typeface="NikoshBAN" panose="02000000000000000000" pitchFamily="2" charset="0"/>
              </a:rPr>
              <a:t>কাজ</a:t>
            </a:r>
            <a:endParaRPr lang="en-US" sz="6000" b="1" dirty="0">
              <a:solidFill>
                <a:srgbClr val="0070C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671" t="70562"/>
          <a:stretch/>
        </p:blipFill>
        <p:spPr>
          <a:xfrm>
            <a:off x="191070" y="5759356"/>
            <a:ext cx="11832608" cy="861772"/>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8164" t="706" r="-188164" b="-706"/>
          <a:stretch/>
        </p:blipFill>
        <p:spPr>
          <a:xfrm>
            <a:off x="6107374" y="1707243"/>
            <a:ext cx="2306494" cy="19327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454" y="373579"/>
            <a:ext cx="2860069" cy="2164905"/>
          </a:xfrm>
          <a:prstGeom prst="rect">
            <a:avLst/>
          </a:prstGeom>
        </p:spPr>
      </p:pic>
      <p:sp>
        <p:nvSpPr>
          <p:cNvPr id="2" name="Rectangle 1"/>
          <p:cNvSpPr/>
          <p:nvPr/>
        </p:nvSpPr>
        <p:spPr>
          <a:xfrm>
            <a:off x="932947" y="2669872"/>
            <a:ext cx="10743576" cy="2800767"/>
          </a:xfrm>
          <a:prstGeom prst="rect">
            <a:avLst/>
          </a:prstGeom>
        </p:spPr>
        <p:txBody>
          <a:bodyPr wrap="square">
            <a:spAutoFit/>
          </a:bodyPr>
          <a:lstStyle/>
          <a:p>
            <a:r>
              <a:rPr lang="bn-IN" sz="4000" b="1" dirty="0" smtClean="0">
                <a:solidFill>
                  <a:srgbClr val="0070C0"/>
                </a:solidFill>
                <a:latin typeface="NikoshBAN" panose="02000000000000000000" pitchFamily="2" charset="0"/>
                <a:cs typeface="NikoshBAN" panose="02000000000000000000" pitchFamily="2" charset="0"/>
              </a:rPr>
              <a:t>নিচের শব্দগুলো থেকে </a:t>
            </a:r>
            <a:r>
              <a:rPr lang="as-IN" sz="4000" b="1" dirty="0">
                <a:solidFill>
                  <a:srgbClr val="0070C0"/>
                </a:solidFill>
                <a:latin typeface="NikoshBAN" panose="02000000000000000000" pitchFamily="2" charset="0"/>
                <a:cs typeface="NikoshBAN" panose="02000000000000000000" pitchFamily="2" charset="0"/>
              </a:rPr>
              <a:t> </a:t>
            </a:r>
            <a:r>
              <a:rPr lang="as-IN" sz="4000" b="1" dirty="0" smtClean="0">
                <a:solidFill>
                  <a:srgbClr val="0070C0"/>
                </a:solidFill>
                <a:latin typeface="NikoshBAN" panose="02000000000000000000" pitchFamily="2" charset="0"/>
                <a:cs typeface="NikoshBAN" panose="02000000000000000000" pitchFamily="2" charset="0"/>
              </a:rPr>
              <a:t>তৎসম</a:t>
            </a:r>
            <a:r>
              <a:rPr lang="bn-IN" sz="4000" b="1" dirty="0">
                <a:solidFill>
                  <a:srgbClr val="0070C0"/>
                </a:solidFill>
                <a:latin typeface="NikoshBAN" panose="02000000000000000000" pitchFamily="2" charset="0"/>
                <a:cs typeface="NikoshBAN" panose="02000000000000000000" pitchFamily="2" charset="0"/>
              </a:rPr>
              <a:t> </a:t>
            </a:r>
            <a:r>
              <a:rPr lang="bn-IN" sz="4000" b="1" dirty="0" smtClean="0">
                <a:solidFill>
                  <a:srgbClr val="0070C0"/>
                </a:solidFill>
                <a:latin typeface="NikoshBAN" panose="02000000000000000000" pitchFamily="2" charset="0"/>
                <a:cs typeface="NikoshBAN" panose="02000000000000000000" pitchFamily="2" charset="0"/>
              </a:rPr>
              <a:t>ও দেশি শব্দগুলো খুঁজে বের করঃ</a:t>
            </a:r>
          </a:p>
          <a:p>
            <a:r>
              <a:rPr lang="as-IN" sz="4000" b="1" dirty="0" smtClean="0">
                <a:solidFill>
                  <a:srgbClr val="050505"/>
                </a:solidFill>
                <a:latin typeface="NikoshBAN" panose="02000000000000000000" pitchFamily="2" charset="0"/>
                <a:cs typeface="NikoshBAN" panose="02000000000000000000" pitchFamily="2" charset="0"/>
              </a:rPr>
              <a:t>পাদ্রি</a:t>
            </a:r>
            <a:r>
              <a:rPr lang="as-IN" sz="4000" b="1" dirty="0">
                <a:solidFill>
                  <a:srgbClr val="050505"/>
                </a:solidFill>
                <a:latin typeface="NikoshBAN" panose="02000000000000000000" pitchFamily="2" charset="0"/>
                <a:cs typeface="NikoshBAN" panose="02000000000000000000" pitchFamily="2" charset="0"/>
              </a:rPr>
              <a:t>,</a:t>
            </a:r>
            <a:r>
              <a:rPr lang="bn-IN" sz="4000" b="1" dirty="0" smtClean="0">
                <a:solidFill>
                  <a:srgbClr val="050505"/>
                </a:solidFill>
                <a:latin typeface="NikoshBAN" panose="02000000000000000000" pitchFamily="2" charset="0"/>
                <a:cs typeface="NikoshBAN" panose="02000000000000000000" pitchFamily="2" charset="0"/>
              </a:rPr>
              <a:t> </a:t>
            </a:r>
            <a:r>
              <a:rPr lang="as-IN" sz="4000" b="1" dirty="0" smtClean="0">
                <a:solidFill>
                  <a:srgbClr val="050505"/>
                </a:solidFill>
                <a:latin typeface="NikoshBAN" panose="02000000000000000000" pitchFamily="2" charset="0"/>
                <a:cs typeface="NikoshBAN" panose="02000000000000000000" pitchFamily="2" charset="0"/>
              </a:rPr>
              <a:t>চন্দ্র,</a:t>
            </a:r>
            <a:r>
              <a:rPr lang="bn-IN" sz="4000" b="1" dirty="0" smtClean="0">
                <a:solidFill>
                  <a:srgbClr val="050505"/>
                </a:solidFill>
                <a:latin typeface="NikoshBAN" panose="02000000000000000000" pitchFamily="2" charset="0"/>
                <a:cs typeface="NikoshBAN" panose="02000000000000000000" pitchFamily="2" charset="0"/>
              </a:rPr>
              <a:t> </a:t>
            </a:r>
            <a:r>
              <a:rPr lang="as-IN" sz="4000" b="1" dirty="0">
                <a:solidFill>
                  <a:srgbClr val="050505"/>
                </a:solidFill>
                <a:latin typeface="NikoshBAN" panose="02000000000000000000" pitchFamily="2" charset="0"/>
                <a:cs typeface="NikoshBAN" panose="02000000000000000000" pitchFamily="2" charset="0"/>
              </a:rPr>
              <a:t>গঞ্জ, </a:t>
            </a:r>
            <a:r>
              <a:rPr lang="as-IN" sz="4000" b="1" dirty="0" smtClean="0">
                <a:solidFill>
                  <a:srgbClr val="050505"/>
                </a:solidFill>
                <a:latin typeface="NikoshBAN" panose="02000000000000000000" pitchFamily="2" charset="0"/>
                <a:cs typeface="NikoshBAN" panose="02000000000000000000" pitchFamily="2" charset="0"/>
              </a:rPr>
              <a:t>চাবি</a:t>
            </a:r>
            <a:r>
              <a:rPr lang="as-IN" sz="4000" b="1" dirty="0">
                <a:solidFill>
                  <a:srgbClr val="050505"/>
                </a:solidFill>
                <a:latin typeface="NikoshBAN" panose="02000000000000000000" pitchFamily="2" charset="0"/>
                <a:cs typeface="NikoshBAN" panose="02000000000000000000" pitchFamily="2" charset="0"/>
              </a:rPr>
              <a:t>, </a:t>
            </a:r>
            <a:r>
              <a:rPr lang="as-IN" sz="4000" b="1" dirty="0" smtClean="0">
                <a:solidFill>
                  <a:srgbClr val="050505"/>
                </a:solidFill>
                <a:latin typeface="NikoshBAN" panose="02000000000000000000" pitchFamily="2" charset="0"/>
                <a:cs typeface="NikoshBAN" panose="02000000000000000000" pitchFamily="2" charset="0"/>
              </a:rPr>
              <a:t>ঢেঁকি</a:t>
            </a:r>
            <a:r>
              <a:rPr lang="bn-IN" sz="4000" b="1" dirty="0" smtClean="0">
                <a:solidFill>
                  <a:srgbClr val="050505"/>
                </a:solidFill>
                <a:latin typeface="NikoshBAN" panose="02000000000000000000" pitchFamily="2" charset="0"/>
                <a:cs typeface="NikoshBAN" panose="02000000000000000000" pitchFamily="2" charset="0"/>
              </a:rPr>
              <a:t>, </a:t>
            </a:r>
            <a:r>
              <a:rPr lang="as-IN" sz="4000" b="1" dirty="0" smtClean="0">
                <a:solidFill>
                  <a:srgbClr val="050505"/>
                </a:solidFill>
                <a:latin typeface="NikoshBAN" panose="02000000000000000000" pitchFamily="2" charset="0"/>
                <a:cs typeface="NikoshBAN" panose="02000000000000000000" pitchFamily="2" charset="0"/>
              </a:rPr>
              <a:t>পাউরুটি</a:t>
            </a:r>
            <a:r>
              <a:rPr lang="as-IN" sz="4000" b="1" dirty="0">
                <a:solidFill>
                  <a:srgbClr val="050505"/>
                </a:solidFill>
                <a:latin typeface="NikoshBAN" panose="02000000000000000000" pitchFamily="2" charset="0"/>
                <a:cs typeface="NikoshBAN" panose="02000000000000000000" pitchFamily="2" charset="0"/>
              </a:rPr>
              <a:t>,</a:t>
            </a:r>
            <a:r>
              <a:rPr lang="as-IN" sz="4000" b="1" dirty="0" smtClean="0">
                <a:solidFill>
                  <a:srgbClr val="050505"/>
                </a:solidFill>
                <a:latin typeface="NikoshBAN" panose="02000000000000000000" pitchFamily="2" charset="0"/>
                <a:cs typeface="NikoshBAN" panose="02000000000000000000" pitchFamily="2" charset="0"/>
              </a:rPr>
              <a:t> </a:t>
            </a:r>
            <a:r>
              <a:rPr lang="as-IN" sz="4000" b="1" dirty="0">
                <a:solidFill>
                  <a:srgbClr val="050505"/>
                </a:solidFill>
                <a:latin typeface="NikoshBAN" panose="02000000000000000000" pitchFamily="2" charset="0"/>
                <a:cs typeface="NikoshBAN" panose="02000000000000000000" pitchFamily="2" charset="0"/>
              </a:rPr>
              <a:t>সূর্য, চোঙ্গা, </a:t>
            </a:r>
            <a:r>
              <a:rPr lang="as-IN" sz="4000" b="1" dirty="0" smtClean="0">
                <a:solidFill>
                  <a:srgbClr val="050505"/>
                </a:solidFill>
                <a:latin typeface="NikoshBAN" panose="02000000000000000000" pitchFamily="2" charset="0"/>
                <a:cs typeface="NikoshBAN" panose="02000000000000000000" pitchFamily="2" charset="0"/>
              </a:rPr>
              <a:t>নক্ষত্র,</a:t>
            </a:r>
            <a:r>
              <a:rPr lang="bn-IN" sz="4000" b="1" dirty="0" smtClean="0">
                <a:solidFill>
                  <a:srgbClr val="050505"/>
                </a:solidFill>
                <a:latin typeface="NikoshBAN" panose="02000000000000000000" pitchFamily="2" charset="0"/>
                <a:cs typeface="NikoshBAN" panose="02000000000000000000" pitchFamily="2" charset="0"/>
              </a:rPr>
              <a:t> </a:t>
            </a:r>
            <a:r>
              <a:rPr lang="as-IN" sz="4000" b="1" dirty="0">
                <a:solidFill>
                  <a:srgbClr val="050505"/>
                </a:solidFill>
                <a:latin typeface="NikoshBAN" panose="02000000000000000000" pitchFamily="2" charset="0"/>
                <a:cs typeface="NikoshBAN" panose="02000000000000000000" pitchFamily="2" charset="0"/>
              </a:rPr>
              <a:t>টোপর,</a:t>
            </a:r>
            <a:r>
              <a:rPr lang="as-IN" sz="4000" b="1" dirty="0" smtClean="0">
                <a:solidFill>
                  <a:srgbClr val="050505"/>
                </a:solidFill>
                <a:latin typeface="NikoshBAN" panose="02000000000000000000" pitchFamily="2" charset="0"/>
                <a:cs typeface="NikoshBAN" panose="02000000000000000000" pitchFamily="2" charset="0"/>
              </a:rPr>
              <a:t> </a:t>
            </a:r>
            <a:r>
              <a:rPr lang="as-IN" sz="4000" b="1" dirty="0">
                <a:solidFill>
                  <a:srgbClr val="050505"/>
                </a:solidFill>
                <a:latin typeface="NikoshBAN" panose="02000000000000000000" pitchFamily="2" charset="0"/>
                <a:cs typeface="NikoshBAN" panose="02000000000000000000" pitchFamily="2" charset="0"/>
              </a:rPr>
              <a:t>ভবন, ধর্ম</a:t>
            </a:r>
            <a:r>
              <a:rPr lang="as-IN" sz="4000" b="1" dirty="0" smtClean="0">
                <a:solidFill>
                  <a:srgbClr val="050505"/>
                </a:solidFill>
                <a:latin typeface="NikoshBAN" panose="02000000000000000000" pitchFamily="2" charset="0"/>
                <a:cs typeface="NikoshBAN" panose="02000000000000000000" pitchFamily="2" charset="0"/>
              </a:rPr>
              <a:t>,</a:t>
            </a:r>
            <a:r>
              <a:rPr lang="bn-IN" sz="4000" b="1" dirty="0" smtClean="0">
                <a:solidFill>
                  <a:srgbClr val="050505"/>
                </a:solidFill>
                <a:latin typeface="NikoshBAN" panose="02000000000000000000" pitchFamily="2" charset="0"/>
                <a:cs typeface="NikoshBAN" panose="02000000000000000000" pitchFamily="2" charset="0"/>
              </a:rPr>
              <a:t> </a:t>
            </a:r>
            <a:r>
              <a:rPr lang="as-IN" sz="4000" b="1" dirty="0">
                <a:solidFill>
                  <a:srgbClr val="050505"/>
                </a:solidFill>
                <a:latin typeface="NikoshBAN" panose="02000000000000000000" pitchFamily="2" charset="0"/>
                <a:cs typeface="NikoshBAN" panose="02000000000000000000" pitchFamily="2" charset="0"/>
              </a:rPr>
              <a:t>কুলা,</a:t>
            </a:r>
            <a:r>
              <a:rPr lang="as-IN" sz="4000" b="1" dirty="0" smtClean="0">
                <a:solidFill>
                  <a:srgbClr val="050505"/>
                </a:solidFill>
                <a:latin typeface="NikoshBAN" panose="02000000000000000000" pitchFamily="2" charset="0"/>
                <a:cs typeface="NikoshBAN" panose="02000000000000000000" pitchFamily="2" charset="0"/>
              </a:rPr>
              <a:t> </a:t>
            </a:r>
            <a:r>
              <a:rPr lang="as-IN" sz="4000" b="1" dirty="0">
                <a:solidFill>
                  <a:srgbClr val="050505"/>
                </a:solidFill>
                <a:latin typeface="NikoshBAN" panose="02000000000000000000" pitchFamily="2" charset="0"/>
                <a:cs typeface="NikoshBAN" panose="02000000000000000000" pitchFamily="2" charset="0"/>
              </a:rPr>
              <a:t>আলমারি,</a:t>
            </a:r>
            <a:r>
              <a:rPr lang="as-IN" sz="4000" b="1" dirty="0" smtClean="0">
                <a:solidFill>
                  <a:srgbClr val="050505"/>
                </a:solidFill>
                <a:latin typeface="NikoshBAN" panose="02000000000000000000" pitchFamily="2" charset="0"/>
                <a:cs typeface="NikoshBAN" panose="02000000000000000000" pitchFamily="2" charset="0"/>
              </a:rPr>
              <a:t> </a:t>
            </a:r>
            <a:r>
              <a:rPr lang="as-IN" sz="4000" b="1" dirty="0">
                <a:solidFill>
                  <a:srgbClr val="050505"/>
                </a:solidFill>
                <a:latin typeface="NikoshBAN" panose="02000000000000000000" pitchFamily="2" charset="0"/>
                <a:cs typeface="NikoshBAN" panose="02000000000000000000" pitchFamily="2" charset="0"/>
              </a:rPr>
              <a:t>পাত্র, </a:t>
            </a:r>
            <a:r>
              <a:rPr lang="as-IN" sz="4000" b="1" dirty="0" smtClean="0">
                <a:solidFill>
                  <a:srgbClr val="050505"/>
                </a:solidFill>
                <a:latin typeface="NikoshBAN" panose="02000000000000000000" pitchFamily="2" charset="0"/>
                <a:cs typeface="NikoshBAN" panose="02000000000000000000" pitchFamily="2" charset="0"/>
              </a:rPr>
              <a:t>মনুষ্য</a:t>
            </a:r>
            <a:r>
              <a:rPr lang="bn-IN" sz="4000" b="1" dirty="0" smtClean="0">
                <a:solidFill>
                  <a:srgbClr val="050505"/>
                </a:solidFill>
                <a:latin typeface="NikoshBAN" panose="02000000000000000000" pitchFamily="2" charset="0"/>
                <a:cs typeface="NikoshBAN" panose="02000000000000000000" pitchFamily="2" charset="0"/>
              </a:rPr>
              <a:t>,</a:t>
            </a:r>
            <a:r>
              <a:rPr lang="as-IN" sz="4000" b="1" dirty="0" smtClean="0">
                <a:solidFill>
                  <a:srgbClr val="050505"/>
                </a:solidFill>
                <a:latin typeface="NikoshBAN" panose="02000000000000000000" pitchFamily="2" charset="0"/>
                <a:cs typeface="NikoshBAN" panose="02000000000000000000" pitchFamily="2" charset="0"/>
              </a:rPr>
              <a:t>ডাব</a:t>
            </a:r>
            <a:r>
              <a:rPr lang="as-IN" sz="4000" b="1" dirty="0">
                <a:solidFill>
                  <a:srgbClr val="050505"/>
                </a:solidFill>
                <a:latin typeface="NikoshBAN" panose="02000000000000000000" pitchFamily="2" charset="0"/>
                <a:cs typeface="NikoshBAN" panose="02000000000000000000" pitchFamily="2" charset="0"/>
              </a:rPr>
              <a:t>, আনারস, </a:t>
            </a:r>
            <a:r>
              <a:rPr lang="as-IN" sz="4000" b="1" dirty="0" smtClean="0">
                <a:solidFill>
                  <a:srgbClr val="050505"/>
                </a:solidFill>
                <a:latin typeface="NikoshBAN" panose="02000000000000000000" pitchFamily="2" charset="0"/>
                <a:cs typeface="NikoshBAN" panose="02000000000000000000" pitchFamily="2" charset="0"/>
              </a:rPr>
              <a:t>ডাগর</a:t>
            </a:r>
            <a:r>
              <a:rPr lang="as-IN" sz="4000" b="1" dirty="0">
                <a:solidFill>
                  <a:srgbClr val="050505"/>
                </a:solidFill>
                <a:latin typeface="NikoshBAN" panose="02000000000000000000" pitchFamily="2" charset="0"/>
                <a:cs typeface="NikoshBAN" panose="02000000000000000000" pitchFamily="2" charset="0"/>
              </a:rPr>
              <a:t>, </a:t>
            </a:r>
            <a:r>
              <a:rPr lang="as-IN" sz="4000" b="1" dirty="0" smtClean="0">
                <a:solidFill>
                  <a:srgbClr val="050505"/>
                </a:solidFill>
                <a:latin typeface="NikoshBAN" panose="02000000000000000000" pitchFamily="2" charset="0"/>
                <a:cs typeface="NikoshBAN" panose="02000000000000000000" pitchFamily="2" charset="0"/>
              </a:rPr>
              <a:t>আলপিন</a:t>
            </a:r>
            <a:r>
              <a:rPr lang="as-IN" sz="4000" b="1" dirty="0">
                <a:solidFill>
                  <a:srgbClr val="050505"/>
                </a:solidFill>
                <a:latin typeface="NikoshBAN" panose="02000000000000000000" pitchFamily="2" charset="0"/>
                <a:cs typeface="NikoshBAN" panose="02000000000000000000" pitchFamily="2" charset="0"/>
              </a:rPr>
              <a:t>, </a:t>
            </a:r>
            <a:r>
              <a:rPr lang="as-IN" sz="4000" b="1" dirty="0" smtClean="0">
                <a:solidFill>
                  <a:srgbClr val="050505"/>
                </a:solidFill>
                <a:latin typeface="NikoshBAN" panose="02000000000000000000" pitchFamily="2" charset="0"/>
                <a:cs typeface="NikoshBAN" panose="02000000000000000000" pitchFamily="2" charset="0"/>
              </a:rPr>
              <a:t>গির্জা</a:t>
            </a:r>
            <a:r>
              <a:rPr lang="as-IN" sz="4000" b="1" dirty="0">
                <a:solidFill>
                  <a:srgbClr val="050505"/>
                </a:solidFill>
                <a:latin typeface="NikoshBAN" panose="02000000000000000000" pitchFamily="2" charset="0"/>
                <a:cs typeface="NikoshBAN" panose="02000000000000000000" pitchFamily="2" charset="0"/>
              </a:rPr>
              <a:t>, </a:t>
            </a:r>
            <a:r>
              <a:rPr lang="as-IN" sz="4000" b="1" dirty="0" smtClean="0">
                <a:solidFill>
                  <a:srgbClr val="050505"/>
                </a:solidFill>
                <a:latin typeface="NikoshBAN" panose="02000000000000000000" pitchFamily="2" charset="0"/>
                <a:cs typeface="NikoshBAN" panose="02000000000000000000" pitchFamily="2" charset="0"/>
              </a:rPr>
              <a:t>গুদাম</a:t>
            </a:r>
            <a:r>
              <a:rPr lang="bn-IN" sz="4000" b="1" dirty="0" smtClean="0">
                <a:solidFill>
                  <a:srgbClr val="050505"/>
                </a:solidFill>
                <a:latin typeface="NikoshBAN" panose="02000000000000000000" pitchFamily="2" charset="0"/>
                <a:cs typeface="NikoshBAN" panose="02000000000000000000" pitchFamily="2" charset="0"/>
              </a:rPr>
              <a:t>, </a:t>
            </a:r>
            <a:r>
              <a:rPr lang="as-IN" sz="4000" b="1" dirty="0" smtClean="0">
                <a:solidFill>
                  <a:srgbClr val="050505"/>
                </a:solidFill>
                <a:latin typeface="NikoshBAN" panose="02000000000000000000" pitchFamily="2" charset="0"/>
                <a:cs typeface="NikoshBAN" panose="02000000000000000000" pitchFamily="2" charset="0"/>
              </a:rPr>
              <a:t>বালতি</a:t>
            </a:r>
            <a:r>
              <a:rPr lang="bn-IN" sz="4000" b="1" dirty="0" smtClean="0">
                <a:solidFill>
                  <a:srgbClr val="050505"/>
                </a:solidFill>
                <a:latin typeface="NikoshBAN" panose="02000000000000000000" pitchFamily="2" charset="0"/>
                <a:cs typeface="NikoshBAN" panose="02000000000000000000" pitchFamily="2" charset="0"/>
              </a:rPr>
              <a:t> </a:t>
            </a:r>
            <a:r>
              <a:rPr lang="bn-IN" sz="4000" b="1" dirty="0">
                <a:solidFill>
                  <a:srgbClr val="050505"/>
                </a:solidFill>
                <a:latin typeface="NikoshBAN" panose="02000000000000000000" pitchFamily="2" charset="0"/>
                <a:cs typeface="NikoshBAN" panose="02000000000000000000" pitchFamily="2" charset="0"/>
              </a:rPr>
              <a:t>।</a:t>
            </a:r>
            <a:endParaRPr lang="as-IN" sz="4000" b="1" dirty="0">
              <a:solidFill>
                <a:srgbClr val="050505"/>
              </a:solidFill>
              <a:latin typeface="NikoshBAN" panose="02000000000000000000" pitchFamily="2" charset="0"/>
              <a:cs typeface="NikoshBAN" panose="02000000000000000000" pitchFamily="2" charset="0"/>
            </a:endParaRPr>
          </a:p>
          <a:p>
            <a:endParaRPr lang="en-US" sz="1600" dirty="0"/>
          </a:p>
        </p:txBody>
      </p:sp>
    </p:spTree>
    <p:extLst>
      <p:ext uri="{BB962C8B-B14F-4D97-AF65-F5344CB8AC3E}">
        <p14:creationId xmlns:p14="http://schemas.microsoft.com/office/powerpoint/2010/main" val="36375424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7917" y="632852"/>
            <a:ext cx="7083188" cy="1015663"/>
          </a:xfrm>
          <a:prstGeom prst="rect">
            <a:avLst/>
          </a:prstGeom>
          <a:noFill/>
        </p:spPr>
        <p:txBody>
          <a:bodyPr wrap="square" rtlCol="0">
            <a:spAutoFit/>
          </a:bodyPr>
          <a:lstStyle/>
          <a:p>
            <a:r>
              <a:rPr lang="bn-IN" sz="6000" b="1" dirty="0" smtClean="0">
                <a:solidFill>
                  <a:srgbClr val="0070C0"/>
                </a:solidFill>
                <a:latin typeface="NikoshBAN" panose="02000000000000000000" pitchFamily="2" charset="0"/>
                <a:cs typeface="NikoshBAN" panose="02000000000000000000" pitchFamily="2" charset="0"/>
              </a:rPr>
              <a:t>           মূল্যায়ন</a:t>
            </a:r>
            <a:endParaRPr lang="en-US" sz="6000" b="1" dirty="0">
              <a:solidFill>
                <a:srgbClr val="0070C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806" t="70672"/>
          <a:stretch/>
        </p:blipFill>
        <p:spPr>
          <a:xfrm>
            <a:off x="177422" y="5895832"/>
            <a:ext cx="11846256" cy="711648"/>
          </a:xfrm>
          <a:prstGeom prst="rect">
            <a:avLst/>
          </a:prstGeom>
        </p:spPr>
      </p:pic>
      <p:sp>
        <p:nvSpPr>
          <p:cNvPr id="7" name="TextBox 6"/>
          <p:cNvSpPr txBox="1"/>
          <p:nvPr/>
        </p:nvSpPr>
        <p:spPr>
          <a:xfrm>
            <a:off x="2947916" y="1952809"/>
            <a:ext cx="9075762" cy="3416320"/>
          </a:xfrm>
          <a:prstGeom prst="rect">
            <a:avLst/>
          </a:prstGeom>
          <a:noFill/>
        </p:spPr>
        <p:txBody>
          <a:bodyPr wrap="square" rtlCol="0">
            <a:spAutoFit/>
          </a:bodyPr>
          <a:lstStyle/>
          <a:p>
            <a:pPr marL="342900" indent="-342900">
              <a:buFont typeface="+mj-lt"/>
              <a:buAutoNum type="arabicPeriod"/>
            </a:pPr>
            <a:r>
              <a:rPr lang="bn-IN" sz="3600" b="1" dirty="0">
                <a:latin typeface="NikoshBAN" panose="02000000000000000000" pitchFamily="2" charset="0"/>
                <a:cs typeface="NikoshBAN" panose="02000000000000000000" pitchFamily="2" charset="0"/>
              </a:rPr>
              <a:t>শব্দ ভান্ডার কাকে বলে</a:t>
            </a:r>
            <a:r>
              <a:rPr lang="bn-IN" sz="3600" b="1" dirty="0" smtClean="0">
                <a:latin typeface="NikoshBAN" panose="02000000000000000000" pitchFamily="2" charset="0"/>
                <a:cs typeface="NikoshBAN" panose="02000000000000000000" pitchFamily="2" charset="0"/>
              </a:rPr>
              <a:t>?</a:t>
            </a:r>
          </a:p>
          <a:p>
            <a:pPr marL="342900" indent="-342900">
              <a:buFont typeface="+mj-lt"/>
              <a:buAutoNum type="arabicPeriod"/>
            </a:pPr>
            <a:r>
              <a:rPr lang="en-US" sz="3600" b="1" dirty="0" err="1" smtClean="0">
                <a:latin typeface="NikoshBAN" panose="02000000000000000000" pitchFamily="2" charset="0"/>
                <a:cs typeface="NikoshBAN" panose="02000000000000000000" pitchFamily="2" charset="0"/>
              </a:rPr>
              <a:t>ত্</a:t>
            </a:r>
            <a:r>
              <a:rPr lang="bn-IN" sz="3600" b="1" dirty="0">
                <a:latin typeface="NikoshBAN" panose="02000000000000000000" pitchFamily="2" charset="0"/>
                <a:cs typeface="NikoshBAN" panose="02000000000000000000" pitchFamily="2" charset="0"/>
              </a:rPr>
              <a:t>ৎ</a:t>
            </a:r>
            <a:r>
              <a:rPr lang="en-US" sz="3600" b="1" dirty="0" err="1">
                <a:latin typeface="NikoshBAN" panose="02000000000000000000" pitchFamily="2" charset="0"/>
                <a:cs typeface="NikoshBAN" panose="02000000000000000000" pitchFamily="2" charset="0"/>
              </a:rPr>
              <a:t>সম</a:t>
            </a:r>
            <a:r>
              <a:rPr lang="en-US" sz="3600" b="1" dirty="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অর্থ </a:t>
            </a:r>
            <a:r>
              <a:rPr lang="bn-IN" sz="3600" b="1" dirty="0">
                <a:latin typeface="NikoshBAN" panose="02000000000000000000" pitchFamily="2" charset="0"/>
                <a:cs typeface="NikoshBAN" panose="02000000000000000000" pitchFamily="2" charset="0"/>
              </a:rPr>
              <a:t>কি</a:t>
            </a:r>
            <a:r>
              <a:rPr lang="bn-IN" sz="3600" b="1" dirty="0" smtClean="0">
                <a:latin typeface="NikoshBAN" panose="02000000000000000000" pitchFamily="2" charset="0"/>
                <a:cs typeface="NikoshBAN" panose="02000000000000000000" pitchFamily="2" charset="0"/>
              </a:rPr>
              <a:t>?</a:t>
            </a:r>
            <a:endParaRPr lang="bn-IN" sz="3600" b="1" dirty="0">
              <a:latin typeface="NikoshBAN" panose="02000000000000000000" pitchFamily="2" charset="0"/>
              <a:cs typeface="NikoshBAN" panose="02000000000000000000" pitchFamily="2" charset="0"/>
            </a:endParaRPr>
          </a:p>
          <a:p>
            <a:pPr marL="342900" indent="-342900">
              <a:buFont typeface="+mj-lt"/>
              <a:buAutoNum type="arabicPeriod"/>
            </a:pPr>
            <a:r>
              <a:rPr lang="en-US" sz="3600" b="1" dirty="0" err="1" smtClean="0">
                <a:latin typeface="NikoshBAN" panose="02000000000000000000" pitchFamily="2" charset="0"/>
                <a:cs typeface="NikoshBAN" panose="02000000000000000000" pitchFamily="2" charset="0"/>
              </a:rPr>
              <a:t>ত্</a:t>
            </a:r>
            <a:r>
              <a:rPr lang="bn-IN" sz="3600" b="1" dirty="0" smtClean="0">
                <a:latin typeface="NikoshBAN" panose="02000000000000000000" pitchFamily="2" charset="0"/>
                <a:cs typeface="NikoshBAN" panose="02000000000000000000" pitchFamily="2" charset="0"/>
              </a:rPr>
              <a:t>ৎ</a:t>
            </a:r>
            <a:r>
              <a:rPr lang="en-US" sz="3600" b="1" dirty="0" err="1" smtClean="0">
                <a:latin typeface="NikoshBAN" panose="02000000000000000000" pitchFamily="2" charset="0"/>
                <a:cs typeface="NikoshBAN" panose="02000000000000000000" pitchFamily="2" charset="0"/>
              </a:rPr>
              <a:t>সম</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শব্দের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দুটি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উদাহরণ</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দাও</a:t>
            </a:r>
            <a:r>
              <a:rPr lang="en-US" sz="3600" b="1" dirty="0" smtClean="0">
                <a:latin typeface="NikoshBAN" panose="02000000000000000000" pitchFamily="2" charset="0"/>
                <a:cs typeface="NikoshBAN" panose="02000000000000000000" pitchFamily="2" charset="0"/>
              </a:rPr>
              <a:t>।</a:t>
            </a:r>
            <a:endParaRPr lang="bn-IN" sz="3600" b="1" dirty="0">
              <a:latin typeface="NikoshBAN" panose="02000000000000000000" pitchFamily="2" charset="0"/>
              <a:cs typeface="NikoshBAN" panose="02000000000000000000" pitchFamily="2" charset="0"/>
            </a:endParaRPr>
          </a:p>
          <a:p>
            <a:pPr marL="342900" indent="-342900">
              <a:buFont typeface="+mj-lt"/>
              <a:buAutoNum type="arabicPeriod"/>
            </a:pPr>
            <a:r>
              <a:rPr lang="bn-IN" sz="3600" b="1" dirty="0">
                <a:latin typeface="NikoshBAN" panose="02000000000000000000" pitchFamily="2" charset="0"/>
                <a:cs typeface="NikoshBAN" panose="02000000000000000000" pitchFamily="2" charset="0"/>
              </a:rPr>
              <a:t> তদ্ভব শব্দ কাকে বলে</a:t>
            </a:r>
            <a:r>
              <a:rPr lang="bn-IN" sz="3600" b="1" dirty="0" smtClean="0">
                <a:latin typeface="NikoshBAN" panose="02000000000000000000" pitchFamily="2" charset="0"/>
                <a:cs typeface="NikoshBAN" panose="02000000000000000000" pitchFamily="2" charset="0"/>
              </a:rPr>
              <a:t>?</a:t>
            </a:r>
          </a:p>
          <a:p>
            <a:pPr marL="342900" indent="-342900">
              <a:buFont typeface="+mj-lt"/>
              <a:buAutoNum type="arabicPeriod"/>
            </a:pPr>
            <a:r>
              <a:rPr lang="bn-IN" sz="3600" b="1" dirty="0" smtClean="0">
                <a:latin typeface="NikoshBAN" panose="02000000000000000000" pitchFamily="2" charset="0"/>
                <a:cs typeface="NikoshBAN" panose="02000000000000000000" pitchFamily="2" charset="0"/>
              </a:rPr>
              <a:t>আরবি </a:t>
            </a:r>
            <a:r>
              <a:rPr lang="en-US" sz="3600" b="1" dirty="0" err="1" smtClean="0">
                <a:latin typeface="NikoshBAN" panose="02000000000000000000" pitchFamily="2" charset="0"/>
                <a:cs typeface="NikoshBAN" panose="02000000000000000000" pitchFamily="2" charset="0"/>
              </a:rPr>
              <a:t>শব্দের</a:t>
            </a:r>
            <a:r>
              <a:rPr lang="en-US" sz="3600" b="1" dirty="0" smtClean="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দুটি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উদাহরণ</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দাও</a:t>
            </a:r>
            <a:r>
              <a:rPr lang="en-US" sz="3600" b="1" dirty="0">
                <a:latin typeface="NikoshBAN" panose="02000000000000000000" pitchFamily="2" charset="0"/>
                <a:cs typeface="NikoshBAN" panose="02000000000000000000" pitchFamily="2" charset="0"/>
              </a:rPr>
              <a:t>।</a:t>
            </a:r>
            <a:endParaRPr lang="bn-IN" sz="3600" b="1" dirty="0">
              <a:latin typeface="NikoshBAN" panose="02000000000000000000" pitchFamily="2" charset="0"/>
              <a:cs typeface="NikoshBAN" panose="02000000000000000000" pitchFamily="2" charset="0"/>
            </a:endParaRPr>
          </a:p>
          <a:p>
            <a:endParaRPr lang="bn-IN"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887064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5311" y="888212"/>
            <a:ext cx="3900206" cy="5078313"/>
          </a:xfrm>
          <a:prstGeom prst="rect">
            <a:avLst/>
          </a:prstGeom>
          <a:ln w="76200">
            <a:solidFill>
              <a:schemeClr val="tx1"/>
            </a:solidFill>
          </a:ln>
        </p:spPr>
        <p:txBody>
          <a:bodyPr wrap="square">
            <a:spAutoFit/>
          </a:bodyPr>
          <a:lstStyle/>
          <a:p>
            <a:pPr algn="just"/>
            <a:r>
              <a:rPr lang="as-IN" b="1" dirty="0">
                <a:latin typeface="NikoshBAN" panose="02000000000000000000" pitchFamily="2" charset="0"/>
                <a:cs typeface="NikoshBAN" panose="02000000000000000000" pitchFamily="2" charset="0"/>
              </a:rPr>
              <a:t>১।  ‘সচিব’ কোন ধরনের শব্দ?</a:t>
            </a:r>
          </a:p>
          <a:p>
            <a:pPr algn="just"/>
            <a:r>
              <a:rPr lang="as-IN" b="1" dirty="0">
                <a:latin typeface="NikoshBAN" panose="02000000000000000000" pitchFamily="2" charset="0"/>
                <a:cs typeface="NikoshBAN" panose="02000000000000000000" pitchFamily="2" charset="0"/>
              </a:rPr>
              <a:t>    ক. পারিভাষিক খ. মিশ্র</a:t>
            </a:r>
          </a:p>
          <a:p>
            <a:pPr algn="just"/>
            <a:r>
              <a:rPr lang="as-IN" b="1" dirty="0">
                <a:latin typeface="NikoshBAN" panose="02000000000000000000" pitchFamily="2" charset="0"/>
                <a:cs typeface="NikoshBAN" panose="02000000000000000000" pitchFamily="2" charset="0"/>
              </a:rPr>
              <a:t>    গ. তদ্ভব      ঘ. তৎসম</a:t>
            </a:r>
          </a:p>
          <a:p>
            <a:pPr algn="just"/>
            <a:r>
              <a:rPr lang="as-IN" b="1" dirty="0">
                <a:latin typeface="NikoshBAN" panose="02000000000000000000" pitchFamily="2" charset="0"/>
                <a:cs typeface="NikoshBAN" panose="02000000000000000000" pitchFamily="2" charset="0"/>
              </a:rPr>
              <a:t>২।  নিচের কোনটি মুণ্ডারী ভাষার শব্দ?</a:t>
            </a:r>
          </a:p>
          <a:p>
            <a:pPr algn="just"/>
            <a:r>
              <a:rPr lang="as-IN" b="1" dirty="0">
                <a:latin typeface="NikoshBAN" panose="02000000000000000000" pitchFamily="2" charset="0"/>
                <a:cs typeface="NikoshBAN" panose="02000000000000000000" pitchFamily="2" charset="0"/>
              </a:rPr>
              <a:t>    ক. চাকু   খ. চুলা   গ. চিনি  ঘ. চাকর</a:t>
            </a:r>
          </a:p>
          <a:p>
            <a:pPr fontAlgn="base"/>
            <a:r>
              <a:rPr lang="as-IN" b="1" dirty="0">
                <a:latin typeface="NikoshBAN" panose="02000000000000000000" pitchFamily="2" charset="0"/>
                <a:cs typeface="NikoshBAN" panose="02000000000000000000" pitchFamily="2" charset="0"/>
              </a:rPr>
              <a:t>৩। </a:t>
            </a:r>
            <a:r>
              <a:rPr lang="as-IN" b="1" dirty="0">
                <a:latin typeface="NikoshBAN" panose="02000000000000000000" pitchFamily="2" charset="0"/>
                <a:cs typeface="NikoshBAN" panose="02000000000000000000" pitchFamily="2" charset="0"/>
              </a:rPr>
              <a:t>১৭৮. ‘তৎসম’ অর্থ ‘তার সমান’ - এই ‘তার’ কিসের?</a:t>
            </a:r>
          </a:p>
          <a:p>
            <a:pPr fontAlgn="base"/>
            <a:r>
              <a:rPr lang="bn-IN"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ক) বাংলার</a:t>
            </a:r>
            <a:r>
              <a:rPr lang="bn-IN"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খ</a:t>
            </a:r>
            <a:r>
              <a:rPr lang="as-IN" b="1" dirty="0">
                <a:latin typeface="NikoshBAN" panose="02000000000000000000" pitchFamily="2" charset="0"/>
                <a:cs typeface="NikoshBAN" panose="02000000000000000000" pitchFamily="2" charset="0"/>
              </a:rPr>
              <a:t>) প্রাকৃতের</a:t>
            </a:r>
          </a:p>
          <a:p>
            <a:pPr fontAlgn="base"/>
            <a:r>
              <a:rPr lang="bn-IN"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গ</a:t>
            </a:r>
            <a:r>
              <a:rPr lang="as-IN" b="1" dirty="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সংস্কৃতের</a:t>
            </a:r>
            <a:r>
              <a:rPr lang="bn-IN"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ঘ</a:t>
            </a:r>
            <a:r>
              <a:rPr lang="as-IN" b="1" dirty="0">
                <a:latin typeface="NikoshBAN" panose="02000000000000000000" pitchFamily="2" charset="0"/>
                <a:cs typeface="NikoshBAN" panose="02000000000000000000" pitchFamily="2" charset="0"/>
              </a:rPr>
              <a:t>) ইংরেজির</a:t>
            </a:r>
          </a:p>
          <a:p>
            <a:pPr algn="just"/>
            <a:r>
              <a:rPr lang="bn-IN" b="1" dirty="0" smtClean="0">
                <a:latin typeface="NikoshBAN" panose="02000000000000000000" pitchFamily="2" charset="0"/>
                <a:cs typeface="NikoshBAN" panose="02000000000000000000" pitchFamily="2" charset="0"/>
              </a:rPr>
              <a:t>৪</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কোনটি পারিভাষিক শব্দ?</a:t>
            </a:r>
          </a:p>
          <a:p>
            <a:pPr algn="just"/>
            <a:r>
              <a:rPr lang="as-IN" b="1" dirty="0">
                <a:latin typeface="NikoshBAN" panose="02000000000000000000" pitchFamily="2" charset="0"/>
                <a:cs typeface="NikoshBAN" panose="02000000000000000000" pitchFamily="2" charset="0"/>
              </a:rPr>
              <a:t>    ক. অক্সিজেন   </a:t>
            </a:r>
            <a:r>
              <a:rPr lang="as-IN" b="1" dirty="0" smtClean="0">
                <a:latin typeface="NikoshBAN" panose="02000000000000000000" pitchFamily="2" charset="0"/>
                <a:cs typeface="NikoshBAN" panose="02000000000000000000" pitchFamily="2" charset="0"/>
              </a:rPr>
              <a:t>খ</a:t>
            </a:r>
            <a:r>
              <a:rPr lang="as-IN" b="1" dirty="0">
                <a:latin typeface="NikoshBAN" panose="02000000000000000000" pitchFamily="2" charset="0"/>
                <a:cs typeface="NikoshBAN" panose="02000000000000000000" pitchFamily="2" charset="0"/>
              </a:rPr>
              <a:t>. দোয়াত</a:t>
            </a:r>
          </a:p>
          <a:p>
            <a:pPr algn="just"/>
            <a:r>
              <a:rPr lang="as-IN" b="1" dirty="0">
                <a:latin typeface="NikoshBAN" panose="02000000000000000000" pitchFamily="2" charset="0"/>
                <a:cs typeface="NikoshBAN" panose="02000000000000000000" pitchFamily="2" charset="0"/>
              </a:rPr>
              <a:t>    গ. কলেজ    </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ঘ. বিশ্ববিদ্যালয়</a:t>
            </a:r>
          </a:p>
          <a:p>
            <a:pPr algn="just"/>
            <a:r>
              <a:rPr lang="bn-IN" b="1" dirty="0">
                <a:latin typeface="NikoshBAN" panose="02000000000000000000" pitchFamily="2" charset="0"/>
                <a:cs typeface="NikoshBAN" panose="02000000000000000000" pitchFamily="2" charset="0"/>
              </a:rPr>
              <a:t>৫</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কোনটি গুজরাটি শব্দ?</a:t>
            </a:r>
          </a:p>
          <a:p>
            <a:pPr algn="just"/>
            <a:r>
              <a:rPr lang="as-IN" b="1" dirty="0">
                <a:latin typeface="NikoshBAN" panose="02000000000000000000" pitchFamily="2" charset="0"/>
                <a:cs typeface="NikoshBAN" panose="02000000000000000000" pitchFamily="2" charset="0"/>
              </a:rPr>
              <a:t>    ক. চাকর      খ. চাবি </a:t>
            </a:r>
          </a:p>
          <a:p>
            <a:pPr algn="just"/>
            <a:r>
              <a:rPr lang="as-IN" b="1" dirty="0">
                <a:latin typeface="NikoshBAN" panose="02000000000000000000" pitchFamily="2" charset="0"/>
                <a:cs typeface="NikoshBAN" panose="02000000000000000000" pitchFamily="2" charset="0"/>
              </a:rPr>
              <a:t>    গ. চৌহদ্দি     ঘ. </a:t>
            </a:r>
            <a:r>
              <a:rPr lang="as-IN" b="1" dirty="0" smtClean="0">
                <a:latin typeface="NikoshBAN" panose="02000000000000000000" pitchFamily="2" charset="0"/>
                <a:cs typeface="NikoshBAN" panose="02000000000000000000" pitchFamily="2" charset="0"/>
              </a:rPr>
              <a:t>হরতাল</a:t>
            </a:r>
            <a:endParaRPr lang="as-IN" b="1" dirty="0">
              <a:latin typeface="NikoshBAN" panose="02000000000000000000" pitchFamily="2" charset="0"/>
              <a:cs typeface="NikoshBAN" panose="02000000000000000000" pitchFamily="2" charset="0"/>
            </a:endParaRPr>
          </a:p>
          <a:p>
            <a:pPr algn="just"/>
            <a:r>
              <a:rPr lang="bn-IN" b="1" dirty="0">
                <a:latin typeface="NikoshBAN" panose="02000000000000000000" pitchFamily="2" charset="0"/>
                <a:cs typeface="NikoshBAN" panose="02000000000000000000" pitchFamily="2" charset="0"/>
              </a:rPr>
              <a:t>৬</a:t>
            </a:r>
            <a:r>
              <a:rPr lang="as-IN" b="1" dirty="0" smtClean="0">
                <a:latin typeface="NikoshBAN" panose="02000000000000000000" pitchFamily="2" charset="0"/>
                <a:cs typeface="NikoshBAN" panose="02000000000000000000" pitchFamily="2" charset="0"/>
              </a:rPr>
              <a:t>।</a:t>
            </a:r>
            <a:r>
              <a:rPr lang="as-IN" b="1" dirty="0">
                <a:latin typeface="NikoshBAN" panose="02000000000000000000" pitchFamily="2" charset="0"/>
                <a:cs typeface="NikoshBAN" panose="02000000000000000000" pitchFamily="2" charset="0"/>
              </a:rPr>
              <a:t>  ‘মহকুমা’ শব্দটি কোন ভাষা থেকে এসেছে?</a:t>
            </a:r>
          </a:p>
          <a:p>
            <a:pPr algn="just"/>
            <a:r>
              <a:rPr lang="as-IN" b="1" dirty="0">
                <a:latin typeface="NikoshBAN" panose="02000000000000000000" pitchFamily="2" charset="0"/>
                <a:cs typeface="NikoshBAN" panose="02000000000000000000" pitchFamily="2" charset="0"/>
              </a:rPr>
              <a:t>    ক. তুর্কি      খ. ফারসি</a:t>
            </a:r>
          </a:p>
          <a:p>
            <a:pPr algn="just"/>
            <a:r>
              <a:rPr lang="as-IN" b="1" dirty="0">
                <a:latin typeface="NikoshBAN" panose="02000000000000000000" pitchFamily="2" charset="0"/>
                <a:cs typeface="NikoshBAN" panose="02000000000000000000" pitchFamily="2" charset="0"/>
              </a:rPr>
              <a:t>    গ. পর্তুগিজ     ঘ. </a:t>
            </a:r>
            <a:r>
              <a:rPr lang="as-IN" b="1" dirty="0" smtClean="0">
                <a:latin typeface="NikoshBAN" panose="02000000000000000000" pitchFamily="2" charset="0"/>
                <a:cs typeface="NikoshBAN" panose="02000000000000000000" pitchFamily="2" charset="0"/>
              </a:rPr>
              <a:t>আরবি</a:t>
            </a:r>
            <a:endParaRPr lang="as-IN" b="1" dirty="0">
              <a:latin typeface="NikoshBAN" panose="02000000000000000000" pitchFamily="2" charset="0"/>
              <a:cs typeface="NikoshBAN" panose="02000000000000000000" pitchFamily="2" charset="0"/>
            </a:endParaRPr>
          </a:p>
        </p:txBody>
      </p:sp>
      <p:sp>
        <p:nvSpPr>
          <p:cNvPr id="7" name="Rectangle 6"/>
          <p:cNvSpPr/>
          <p:nvPr/>
        </p:nvSpPr>
        <p:spPr>
          <a:xfrm>
            <a:off x="4488588" y="883493"/>
            <a:ext cx="3656943" cy="5078313"/>
          </a:xfrm>
          <a:prstGeom prst="rect">
            <a:avLst/>
          </a:prstGeom>
          <a:ln w="76200">
            <a:solidFill>
              <a:schemeClr val="tx1"/>
            </a:solidFill>
          </a:ln>
        </p:spPr>
        <p:txBody>
          <a:bodyPr wrap="square">
            <a:spAutoFit/>
          </a:bodyPr>
          <a:lstStyle/>
          <a:p>
            <a:pPr algn="just"/>
            <a:r>
              <a:rPr lang="bn-IN" b="1" dirty="0">
                <a:latin typeface="NikoshBAN" panose="02000000000000000000" pitchFamily="2" charset="0"/>
                <a:cs typeface="NikoshBAN" panose="02000000000000000000" pitchFamily="2" charset="0"/>
              </a:rPr>
              <a:t>৭</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ফরাসি শব্দ কোনটি?</a:t>
            </a:r>
          </a:p>
          <a:p>
            <a:pPr algn="just"/>
            <a:r>
              <a:rPr lang="as-IN" b="1" dirty="0">
                <a:latin typeface="NikoshBAN" panose="02000000000000000000" pitchFamily="2" charset="0"/>
                <a:cs typeface="NikoshBAN" panose="02000000000000000000" pitchFamily="2" charset="0"/>
              </a:rPr>
              <a:t>    ক. হরতাল     খ. পাদ্রি </a:t>
            </a:r>
          </a:p>
          <a:p>
            <a:pPr algn="just"/>
            <a:r>
              <a:rPr lang="as-IN" b="1" dirty="0">
                <a:latin typeface="NikoshBAN" panose="02000000000000000000" pitchFamily="2" charset="0"/>
                <a:cs typeface="NikoshBAN" panose="02000000000000000000" pitchFamily="2" charset="0"/>
              </a:rPr>
              <a:t>    গ. তোপ      ঘ. কুপন</a:t>
            </a:r>
          </a:p>
          <a:p>
            <a:pPr algn="just"/>
            <a:r>
              <a:rPr lang="bn-IN" b="1" dirty="0">
                <a:latin typeface="NikoshBAN" panose="02000000000000000000" pitchFamily="2" charset="0"/>
                <a:cs typeface="NikoshBAN" panose="02000000000000000000" pitchFamily="2" charset="0"/>
              </a:rPr>
              <a:t>৮</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‘চাহিদা’ কোন ভাষার শব্দ?</a:t>
            </a:r>
          </a:p>
          <a:p>
            <a:pPr algn="just"/>
            <a:r>
              <a:rPr lang="as-IN" b="1" dirty="0">
                <a:latin typeface="NikoshBAN" panose="02000000000000000000" pitchFamily="2" charset="0"/>
                <a:cs typeface="NikoshBAN" panose="02000000000000000000" pitchFamily="2" charset="0"/>
              </a:rPr>
              <a:t>    ক. গুজরাটি     খ. পাঞ্জাবি</a:t>
            </a:r>
          </a:p>
          <a:p>
            <a:pPr algn="just"/>
            <a:r>
              <a:rPr lang="as-IN" b="1" dirty="0">
                <a:latin typeface="NikoshBAN" panose="02000000000000000000" pitchFamily="2" charset="0"/>
                <a:cs typeface="NikoshBAN" panose="02000000000000000000" pitchFamily="2" charset="0"/>
              </a:rPr>
              <a:t>    গ. তুর্কি      ঘ. </a:t>
            </a:r>
            <a:r>
              <a:rPr lang="as-IN" b="1" dirty="0" smtClean="0">
                <a:latin typeface="NikoshBAN" panose="02000000000000000000" pitchFamily="2" charset="0"/>
                <a:cs typeface="NikoshBAN" panose="02000000000000000000" pitchFamily="2" charset="0"/>
              </a:rPr>
              <a:t>জাপানি</a:t>
            </a:r>
            <a:endParaRPr lang="bn-IN" b="1" dirty="0" smtClean="0">
              <a:latin typeface="NikoshBAN" panose="02000000000000000000" pitchFamily="2" charset="0"/>
              <a:cs typeface="NikoshBAN" panose="02000000000000000000" pitchFamily="2" charset="0"/>
            </a:endParaRPr>
          </a:p>
          <a:p>
            <a:pPr algn="just"/>
            <a:r>
              <a:rPr lang="bn-IN" b="1" dirty="0">
                <a:latin typeface="NikoshBAN" panose="02000000000000000000" pitchFamily="2" charset="0"/>
                <a:cs typeface="NikoshBAN" panose="02000000000000000000" pitchFamily="2" charset="0"/>
              </a:rPr>
              <a:t>৯</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কোনটি পর্তুগিজ শব্দ?</a:t>
            </a:r>
          </a:p>
          <a:p>
            <a:pPr algn="just"/>
            <a:r>
              <a:rPr lang="as-IN" b="1" dirty="0">
                <a:latin typeface="NikoshBAN" panose="02000000000000000000" pitchFamily="2" charset="0"/>
                <a:cs typeface="NikoshBAN" panose="02000000000000000000" pitchFamily="2" charset="0"/>
              </a:rPr>
              <a:t>    ক. বালতি     খ. দারোগা</a:t>
            </a:r>
          </a:p>
          <a:p>
            <a:pPr algn="just"/>
            <a:r>
              <a:rPr lang="as-IN" b="1" dirty="0">
                <a:latin typeface="NikoshBAN" panose="02000000000000000000" pitchFamily="2" charset="0"/>
                <a:cs typeface="NikoshBAN" panose="02000000000000000000" pitchFamily="2" charset="0"/>
              </a:rPr>
              <a:t>    গ. চাহিদা     ঘ. </a:t>
            </a:r>
            <a:r>
              <a:rPr lang="as-IN" b="1" dirty="0" smtClean="0">
                <a:latin typeface="NikoshBAN" panose="02000000000000000000" pitchFamily="2" charset="0"/>
                <a:cs typeface="NikoshBAN" panose="02000000000000000000" pitchFamily="2" charset="0"/>
              </a:rPr>
              <a:t>গালিচা</a:t>
            </a:r>
            <a:endParaRPr lang="as-IN" b="1" dirty="0">
              <a:latin typeface="NikoshBAN" panose="02000000000000000000" pitchFamily="2" charset="0"/>
              <a:cs typeface="NikoshBAN" panose="02000000000000000000" pitchFamily="2" charset="0"/>
            </a:endParaRPr>
          </a:p>
          <a:p>
            <a:pPr algn="just"/>
            <a:r>
              <a:rPr lang="as-IN" b="1" dirty="0" smtClean="0">
                <a:latin typeface="NikoshBAN" panose="02000000000000000000" pitchFamily="2" charset="0"/>
                <a:cs typeface="NikoshBAN" panose="02000000000000000000" pitchFamily="2" charset="0"/>
              </a:rPr>
              <a:t>১</a:t>
            </a:r>
            <a:r>
              <a:rPr lang="bn-IN" b="1" dirty="0" smtClean="0">
                <a:latin typeface="NikoshBAN" panose="02000000000000000000" pitchFamily="2" charset="0"/>
                <a:cs typeface="NikoshBAN" panose="02000000000000000000" pitchFamily="2" charset="0"/>
              </a:rPr>
              <a:t>০</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রিকশা কোন ভাষার শব্দ?</a:t>
            </a:r>
          </a:p>
          <a:p>
            <a:pPr algn="just"/>
            <a:r>
              <a:rPr lang="as-IN" b="1" dirty="0">
                <a:latin typeface="NikoshBAN" panose="02000000000000000000" pitchFamily="2" charset="0"/>
                <a:cs typeface="NikoshBAN" panose="02000000000000000000" pitchFamily="2" charset="0"/>
              </a:rPr>
              <a:t>    ক. পর্তুগিজ     খ. জাপানি</a:t>
            </a:r>
          </a:p>
          <a:p>
            <a:pPr algn="just"/>
            <a:r>
              <a:rPr lang="as-IN" b="1" dirty="0">
                <a:latin typeface="NikoshBAN" panose="02000000000000000000" pitchFamily="2" charset="0"/>
                <a:cs typeface="NikoshBAN" panose="02000000000000000000" pitchFamily="2" charset="0"/>
              </a:rPr>
              <a:t>    গ. গুজরাটি     ঘ. </a:t>
            </a:r>
            <a:r>
              <a:rPr lang="as-IN" b="1" dirty="0" smtClean="0">
                <a:latin typeface="NikoshBAN" panose="02000000000000000000" pitchFamily="2" charset="0"/>
                <a:cs typeface="NikoshBAN" panose="02000000000000000000" pitchFamily="2" charset="0"/>
              </a:rPr>
              <a:t>ফরাসি</a:t>
            </a:r>
            <a:endParaRPr lang="bn-IN" b="1" dirty="0" smtClean="0">
              <a:latin typeface="NikoshBAN" panose="02000000000000000000" pitchFamily="2" charset="0"/>
              <a:cs typeface="NikoshBAN" panose="02000000000000000000" pitchFamily="2" charset="0"/>
            </a:endParaRPr>
          </a:p>
          <a:p>
            <a:pPr algn="just"/>
            <a:r>
              <a:rPr lang="bn-IN" b="1" dirty="0" smtClean="0">
                <a:latin typeface="NikoshBAN" panose="02000000000000000000" pitchFamily="2" charset="0"/>
                <a:cs typeface="NikoshBAN" panose="02000000000000000000" pitchFamily="2" charset="0"/>
              </a:rPr>
              <a:t>১১</a:t>
            </a:r>
            <a:r>
              <a:rPr lang="as-IN" b="1" dirty="0" smtClean="0">
                <a:latin typeface="NikoshBAN" panose="02000000000000000000" pitchFamily="2" charset="0"/>
                <a:cs typeface="NikoshBAN" panose="02000000000000000000" pitchFamily="2" charset="0"/>
              </a:rPr>
              <a:t>।</a:t>
            </a:r>
            <a:r>
              <a:rPr lang="as-IN" b="1" dirty="0">
                <a:latin typeface="NikoshBAN" panose="02000000000000000000" pitchFamily="2" charset="0"/>
                <a:cs typeface="NikoshBAN" panose="02000000000000000000" pitchFamily="2" charset="0"/>
              </a:rPr>
              <a:t>  ‘পাউরুটি’ কোন ভাষার শব্দ?</a:t>
            </a:r>
          </a:p>
          <a:p>
            <a:pPr algn="just"/>
            <a:r>
              <a:rPr lang="as-IN" b="1" dirty="0">
                <a:latin typeface="NikoshBAN" panose="02000000000000000000" pitchFamily="2" charset="0"/>
                <a:cs typeface="NikoshBAN" panose="02000000000000000000" pitchFamily="2" charset="0"/>
              </a:rPr>
              <a:t>    ক. আরবি     খ. ফারসি</a:t>
            </a:r>
          </a:p>
          <a:p>
            <a:pPr algn="just"/>
            <a:r>
              <a:rPr lang="as-IN" b="1" dirty="0">
                <a:latin typeface="NikoshBAN" panose="02000000000000000000" pitchFamily="2" charset="0"/>
                <a:cs typeface="NikoshBAN" panose="02000000000000000000" pitchFamily="2" charset="0"/>
              </a:rPr>
              <a:t>    গ. পাঞ্জাবি     ঘ. পর্তুগিজ</a:t>
            </a:r>
          </a:p>
          <a:p>
            <a:pPr algn="just"/>
            <a:r>
              <a:rPr lang="bn-IN" b="1" dirty="0" smtClean="0">
                <a:latin typeface="NikoshBAN" panose="02000000000000000000" pitchFamily="2" charset="0"/>
                <a:cs typeface="NikoshBAN" panose="02000000000000000000" pitchFamily="2" charset="0"/>
              </a:rPr>
              <a:t>১২</a:t>
            </a:r>
            <a:r>
              <a:rPr lang="as-IN" b="1" dirty="0" smtClean="0">
                <a:latin typeface="NikoshBAN" panose="02000000000000000000" pitchFamily="2" charset="0"/>
                <a:cs typeface="NikoshBAN" panose="02000000000000000000" pitchFamily="2" charset="0"/>
              </a:rPr>
              <a:t>।</a:t>
            </a:r>
            <a:r>
              <a:rPr lang="as-IN" b="1" dirty="0">
                <a:latin typeface="NikoshBAN" panose="02000000000000000000" pitchFamily="2" charset="0"/>
                <a:cs typeface="NikoshBAN" panose="02000000000000000000" pitchFamily="2" charset="0"/>
              </a:rPr>
              <a:t>  বিদেশি শব্দের পরিবর্তিত উচ্চারণ কোনটি?</a:t>
            </a:r>
          </a:p>
          <a:p>
            <a:pPr algn="just"/>
            <a:r>
              <a:rPr lang="as-IN" b="1" dirty="0">
                <a:latin typeface="NikoshBAN" panose="02000000000000000000" pitchFamily="2" charset="0"/>
                <a:cs typeface="NikoshBAN" panose="02000000000000000000" pitchFamily="2" charset="0"/>
              </a:rPr>
              <a:t>    ক. লাইব্রেরি    খ. ফুটবল</a:t>
            </a:r>
          </a:p>
          <a:p>
            <a:pPr algn="just"/>
            <a:r>
              <a:rPr lang="as-IN" b="1" dirty="0">
                <a:latin typeface="NikoshBAN" panose="02000000000000000000" pitchFamily="2" charset="0"/>
                <a:cs typeface="NikoshBAN" panose="02000000000000000000" pitchFamily="2" charset="0"/>
              </a:rPr>
              <a:t>    গ. হাসপাতাল   ঘ. </a:t>
            </a:r>
            <a:r>
              <a:rPr lang="as-IN" b="1" dirty="0" smtClean="0">
                <a:latin typeface="NikoshBAN" panose="02000000000000000000" pitchFamily="2" charset="0"/>
                <a:cs typeface="NikoshBAN" panose="02000000000000000000" pitchFamily="2" charset="0"/>
              </a:rPr>
              <a:t>পাউডার</a:t>
            </a:r>
            <a:r>
              <a:rPr lang="bn-IN" b="1" dirty="0" smtClean="0">
                <a:latin typeface="NikoshBAN" panose="02000000000000000000" pitchFamily="2" charset="0"/>
                <a:cs typeface="NikoshBAN" panose="02000000000000000000" pitchFamily="2" charset="0"/>
              </a:rPr>
              <a:t> </a:t>
            </a:r>
          </a:p>
        </p:txBody>
      </p:sp>
      <p:sp>
        <p:nvSpPr>
          <p:cNvPr id="8" name="Rectangle 7"/>
          <p:cNvSpPr/>
          <p:nvPr/>
        </p:nvSpPr>
        <p:spPr>
          <a:xfrm>
            <a:off x="8396337" y="907177"/>
            <a:ext cx="3448334" cy="4985980"/>
          </a:xfrm>
          <a:prstGeom prst="rect">
            <a:avLst/>
          </a:prstGeom>
          <a:ln w="76200">
            <a:solidFill>
              <a:schemeClr val="tx1"/>
            </a:solidFill>
          </a:ln>
        </p:spPr>
        <p:txBody>
          <a:bodyPr wrap="square">
            <a:spAutoFit/>
          </a:bodyPr>
          <a:lstStyle/>
          <a:p>
            <a:pPr algn="just"/>
            <a:r>
              <a:rPr lang="as-IN" sz="2000" b="1" dirty="0" smtClean="0">
                <a:latin typeface="NikoshBAN" panose="02000000000000000000" pitchFamily="2" charset="0"/>
                <a:cs typeface="NikoshBAN" panose="02000000000000000000" pitchFamily="2" charset="0"/>
              </a:rPr>
              <a:t>১</a:t>
            </a:r>
            <a:r>
              <a:rPr lang="bn-IN" sz="2000" b="1" dirty="0" smtClean="0">
                <a:latin typeface="NikoshBAN" panose="02000000000000000000" pitchFamily="2" charset="0"/>
                <a:cs typeface="NikoshBAN" panose="02000000000000000000" pitchFamily="2" charset="0"/>
              </a:rPr>
              <a:t>৩</a:t>
            </a:r>
            <a:r>
              <a:rPr lang="as-IN" sz="2000" b="1" dirty="0" smtClean="0">
                <a:latin typeface="NikoshBAN" panose="02000000000000000000" pitchFamily="2" charset="0"/>
                <a:cs typeface="NikoshBAN" panose="02000000000000000000" pitchFamily="2" charset="0"/>
              </a:rPr>
              <a:t>। </a:t>
            </a:r>
            <a:r>
              <a:rPr lang="as-IN" sz="2000" b="1" dirty="0">
                <a:latin typeface="NikoshBAN" panose="02000000000000000000" pitchFamily="2" charset="0"/>
                <a:cs typeface="NikoshBAN" panose="02000000000000000000" pitchFamily="2" charset="0"/>
              </a:rPr>
              <a:t>কোনটি গুজরাটি শব্দ?</a:t>
            </a:r>
          </a:p>
          <a:p>
            <a:pPr algn="just"/>
            <a:r>
              <a:rPr lang="as-IN" sz="2000" b="1" dirty="0">
                <a:latin typeface="NikoshBAN" panose="02000000000000000000" pitchFamily="2" charset="0"/>
                <a:cs typeface="NikoshBAN" panose="02000000000000000000" pitchFamily="2" charset="0"/>
              </a:rPr>
              <a:t>    ক. চাকর      খ. চাবি </a:t>
            </a:r>
          </a:p>
          <a:p>
            <a:pPr algn="just"/>
            <a:r>
              <a:rPr lang="as-IN" sz="2000" b="1" dirty="0">
                <a:latin typeface="NikoshBAN" panose="02000000000000000000" pitchFamily="2" charset="0"/>
                <a:cs typeface="NikoshBAN" panose="02000000000000000000" pitchFamily="2" charset="0"/>
              </a:rPr>
              <a:t>    গ. চৌহদ্দি     ঘ. হরতাল</a:t>
            </a:r>
          </a:p>
          <a:p>
            <a:pPr fontAlgn="base"/>
            <a:r>
              <a:rPr lang="as-IN" sz="2000" b="1" dirty="0" smtClean="0">
                <a:latin typeface="NikoshBAN" panose="02000000000000000000" pitchFamily="2" charset="0"/>
                <a:cs typeface="NikoshBAN" panose="02000000000000000000" pitchFamily="2" charset="0"/>
              </a:rPr>
              <a:t>১৪</a:t>
            </a:r>
            <a:r>
              <a:rPr lang="bn-IN" sz="2000" b="1" dirty="0">
                <a:latin typeface="NikoshBAN" panose="02000000000000000000" pitchFamily="2" charset="0"/>
                <a:cs typeface="NikoshBAN" panose="02000000000000000000" pitchFamily="2" charset="0"/>
              </a:rPr>
              <a:t>।</a:t>
            </a:r>
            <a:r>
              <a:rPr lang="as-IN" sz="2000" b="1" dirty="0" smtClean="0">
                <a:latin typeface="NikoshBAN" panose="02000000000000000000" pitchFamily="2" charset="0"/>
                <a:cs typeface="NikoshBAN" panose="02000000000000000000" pitchFamily="2" charset="0"/>
              </a:rPr>
              <a:t> </a:t>
            </a:r>
            <a:r>
              <a:rPr lang="as-IN" sz="2000" b="1" dirty="0">
                <a:latin typeface="NikoshBAN" panose="02000000000000000000" pitchFamily="2" charset="0"/>
                <a:cs typeface="NikoshBAN" panose="02000000000000000000" pitchFamily="2" charset="0"/>
              </a:rPr>
              <a:t>বাংলা ভাষায় আগত ফারসি শব্দগুলো প্রধানত কয় ভাগে বিভক্ত?</a:t>
            </a:r>
          </a:p>
          <a:p>
            <a:pPr fontAlgn="base"/>
            <a:r>
              <a:rPr lang="as-IN" sz="2000" b="1" dirty="0">
                <a:latin typeface="NikoshBAN" panose="02000000000000000000" pitchFamily="2" charset="0"/>
                <a:cs typeface="NikoshBAN" panose="02000000000000000000" pitchFamily="2" charset="0"/>
              </a:rPr>
              <a:t>ক) দুই </a:t>
            </a:r>
            <a:r>
              <a:rPr lang="as-IN" sz="2000" b="1" dirty="0" smtClean="0">
                <a:latin typeface="NikoshBAN" panose="02000000000000000000" pitchFamily="2" charset="0"/>
                <a:cs typeface="NikoshBAN" panose="02000000000000000000" pitchFamily="2" charset="0"/>
              </a:rPr>
              <a:t>ভাগে</a:t>
            </a:r>
            <a:r>
              <a:rPr lang="bn-IN" sz="2000" b="1" dirty="0" smtClean="0">
                <a:latin typeface="NikoshBAN" panose="02000000000000000000" pitchFamily="2" charset="0"/>
                <a:cs typeface="NikoshBAN" panose="02000000000000000000" pitchFamily="2" charset="0"/>
              </a:rPr>
              <a:t> </a:t>
            </a:r>
            <a:r>
              <a:rPr lang="as-IN" sz="2000" b="1" dirty="0" smtClean="0">
                <a:latin typeface="NikoshBAN" panose="02000000000000000000" pitchFamily="2" charset="0"/>
                <a:cs typeface="NikoshBAN" panose="02000000000000000000" pitchFamily="2" charset="0"/>
              </a:rPr>
              <a:t>খ</a:t>
            </a:r>
            <a:r>
              <a:rPr lang="as-IN" sz="2000" b="1" dirty="0">
                <a:latin typeface="NikoshBAN" panose="02000000000000000000" pitchFamily="2" charset="0"/>
                <a:cs typeface="NikoshBAN" panose="02000000000000000000" pitchFamily="2" charset="0"/>
              </a:rPr>
              <a:t>) তিন ভাগে</a:t>
            </a:r>
          </a:p>
          <a:p>
            <a:pPr fontAlgn="base"/>
            <a:r>
              <a:rPr lang="as-IN" sz="2000" b="1" dirty="0">
                <a:latin typeface="NikoshBAN" panose="02000000000000000000" pitchFamily="2" charset="0"/>
                <a:cs typeface="NikoshBAN" panose="02000000000000000000" pitchFamily="2" charset="0"/>
              </a:rPr>
              <a:t>গ) চার </a:t>
            </a:r>
            <a:r>
              <a:rPr lang="as-IN" sz="2000" b="1" dirty="0" smtClean="0">
                <a:latin typeface="NikoshBAN" panose="02000000000000000000" pitchFamily="2" charset="0"/>
                <a:cs typeface="NikoshBAN" panose="02000000000000000000" pitchFamily="2" charset="0"/>
              </a:rPr>
              <a:t>ভাগে</a:t>
            </a:r>
            <a:r>
              <a:rPr lang="bn-IN" sz="2000" b="1" dirty="0" smtClean="0">
                <a:latin typeface="NikoshBAN" panose="02000000000000000000" pitchFamily="2" charset="0"/>
                <a:cs typeface="NikoshBAN" panose="02000000000000000000" pitchFamily="2" charset="0"/>
              </a:rPr>
              <a:t> </a:t>
            </a:r>
            <a:r>
              <a:rPr lang="as-IN" sz="2000" b="1" dirty="0" smtClean="0">
                <a:latin typeface="NikoshBAN" panose="02000000000000000000" pitchFamily="2" charset="0"/>
                <a:cs typeface="NikoshBAN" panose="02000000000000000000" pitchFamily="2" charset="0"/>
              </a:rPr>
              <a:t>ঘ</a:t>
            </a:r>
            <a:r>
              <a:rPr lang="as-IN" sz="2000" b="1" dirty="0">
                <a:latin typeface="NikoshBAN" panose="02000000000000000000" pitchFamily="2" charset="0"/>
                <a:cs typeface="NikoshBAN" panose="02000000000000000000" pitchFamily="2" charset="0"/>
              </a:rPr>
              <a:t>) পাঁচ ভাগে </a:t>
            </a:r>
            <a:endParaRPr lang="bn-IN" sz="2000" b="1" dirty="0" smtClean="0">
              <a:latin typeface="NikoshBAN" panose="02000000000000000000" pitchFamily="2" charset="0"/>
              <a:cs typeface="NikoshBAN" panose="02000000000000000000" pitchFamily="2" charset="0"/>
            </a:endParaRPr>
          </a:p>
          <a:p>
            <a:pPr algn="just"/>
            <a:r>
              <a:rPr lang="as-IN" sz="2000" b="1" dirty="0" smtClean="0">
                <a:latin typeface="NikoshBAN" panose="02000000000000000000" pitchFamily="2" charset="0"/>
                <a:cs typeface="NikoshBAN" panose="02000000000000000000" pitchFamily="2" charset="0"/>
              </a:rPr>
              <a:t>১</a:t>
            </a:r>
            <a:r>
              <a:rPr lang="bn-IN" sz="2000" b="1" dirty="0" smtClean="0">
                <a:latin typeface="NikoshBAN" panose="02000000000000000000" pitchFamily="2" charset="0"/>
                <a:cs typeface="NikoshBAN" panose="02000000000000000000" pitchFamily="2" charset="0"/>
              </a:rPr>
              <a:t>৫</a:t>
            </a:r>
            <a:r>
              <a:rPr lang="as-IN" sz="2000" b="1" dirty="0" smtClean="0">
                <a:latin typeface="NikoshBAN" panose="02000000000000000000" pitchFamily="2" charset="0"/>
                <a:cs typeface="NikoshBAN" panose="02000000000000000000" pitchFamily="2" charset="0"/>
              </a:rPr>
              <a:t>। </a:t>
            </a:r>
            <a:r>
              <a:rPr lang="as-IN" sz="2000" b="1" dirty="0">
                <a:latin typeface="NikoshBAN" panose="02000000000000000000" pitchFamily="2" charset="0"/>
                <a:cs typeface="NikoshBAN" panose="02000000000000000000" pitchFamily="2" charset="0"/>
              </a:rPr>
              <a:t>‘চাহিদা’ কোন ভাষার শব্দ?</a:t>
            </a:r>
          </a:p>
          <a:p>
            <a:pPr algn="just"/>
            <a:r>
              <a:rPr lang="as-IN" sz="2000" b="1" dirty="0">
                <a:latin typeface="NikoshBAN" panose="02000000000000000000" pitchFamily="2" charset="0"/>
                <a:cs typeface="NikoshBAN" panose="02000000000000000000" pitchFamily="2" charset="0"/>
              </a:rPr>
              <a:t>    ক. গুজরাটি     খ. পাঞ্জাবি</a:t>
            </a:r>
          </a:p>
          <a:p>
            <a:pPr algn="just"/>
            <a:r>
              <a:rPr lang="as-IN" sz="2000" b="1" dirty="0">
                <a:latin typeface="NikoshBAN" panose="02000000000000000000" pitchFamily="2" charset="0"/>
                <a:cs typeface="NikoshBAN" panose="02000000000000000000" pitchFamily="2" charset="0"/>
              </a:rPr>
              <a:t>    গ. তুর্কি      ঘ. </a:t>
            </a:r>
            <a:r>
              <a:rPr lang="as-IN" sz="2000" b="1" dirty="0" smtClean="0">
                <a:latin typeface="NikoshBAN" panose="02000000000000000000" pitchFamily="2" charset="0"/>
                <a:cs typeface="NikoshBAN" panose="02000000000000000000" pitchFamily="2" charset="0"/>
              </a:rPr>
              <a:t>জাপানি</a:t>
            </a:r>
            <a:endParaRPr lang="bn-IN" sz="2000" b="1" dirty="0" smtClean="0">
              <a:latin typeface="NikoshBAN" panose="02000000000000000000" pitchFamily="2" charset="0"/>
              <a:cs typeface="NikoshBAN" panose="02000000000000000000" pitchFamily="2" charset="0"/>
            </a:endParaRPr>
          </a:p>
          <a:p>
            <a:pPr algn="just"/>
            <a:r>
              <a:rPr lang="bn-IN" sz="2000" b="1" dirty="0" smtClean="0">
                <a:latin typeface="NikoshBAN" panose="02000000000000000000" pitchFamily="2" charset="0"/>
                <a:cs typeface="NikoshBAN" panose="02000000000000000000" pitchFamily="2" charset="0"/>
              </a:rPr>
              <a:t>১</a:t>
            </a:r>
            <a:r>
              <a:rPr lang="as-IN" sz="2000" b="1" dirty="0" smtClean="0">
                <a:latin typeface="NikoshBAN" panose="02000000000000000000" pitchFamily="2" charset="0"/>
                <a:cs typeface="NikoshBAN" panose="02000000000000000000" pitchFamily="2" charset="0"/>
              </a:rPr>
              <a:t>৬</a:t>
            </a:r>
            <a:r>
              <a:rPr lang="as-IN" sz="2000" b="1" dirty="0" smtClean="0">
                <a:latin typeface="NikoshBAN" panose="02000000000000000000" pitchFamily="2" charset="0"/>
                <a:cs typeface="NikoshBAN" panose="02000000000000000000" pitchFamily="2" charset="0"/>
              </a:rPr>
              <a:t>।‘</a:t>
            </a:r>
            <a:r>
              <a:rPr lang="as-IN" sz="2000" b="1" dirty="0">
                <a:latin typeface="NikoshBAN" panose="02000000000000000000" pitchFamily="2" charset="0"/>
                <a:cs typeface="NikoshBAN" panose="02000000000000000000" pitchFamily="2" charset="0"/>
              </a:rPr>
              <a:t>তারিখ’ শব্দটি কোন ভাষা থেকে </a:t>
            </a:r>
            <a:r>
              <a:rPr lang="bn-IN" sz="2000" b="1" dirty="0" smtClean="0">
                <a:latin typeface="NikoshBAN" panose="02000000000000000000" pitchFamily="2" charset="0"/>
                <a:cs typeface="NikoshBAN" panose="02000000000000000000" pitchFamily="2" charset="0"/>
              </a:rPr>
              <a:t>   </a:t>
            </a:r>
            <a:r>
              <a:rPr lang="as-IN" sz="2000" b="1" dirty="0" smtClean="0">
                <a:latin typeface="NikoshBAN" panose="02000000000000000000" pitchFamily="2" charset="0"/>
                <a:cs typeface="NikoshBAN" panose="02000000000000000000" pitchFamily="2" charset="0"/>
              </a:rPr>
              <a:t>বাংলা </a:t>
            </a:r>
            <a:r>
              <a:rPr lang="as-IN" sz="2000" b="1" dirty="0">
                <a:latin typeface="NikoshBAN" panose="02000000000000000000" pitchFamily="2" charset="0"/>
                <a:cs typeface="NikoshBAN" panose="02000000000000000000" pitchFamily="2" charset="0"/>
              </a:rPr>
              <a:t>ভাষায় এসেছে?</a:t>
            </a:r>
          </a:p>
          <a:p>
            <a:pPr algn="just"/>
            <a:r>
              <a:rPr lang="as-IN" sz="2000" b="1" dirty="0">
                <a:latin typeface="NikoshBAN" panose="02000000000000000000" pitchFamily="2" charset="0"/>
                <a:cs typeface="NikoshBAN" panose="02000000000000000000" pitchFamily="2" charset="0"/>
              </a:rPr>
              <a:t>    ক. আরবি     খ. ফারসি</a:t>
            </a:r>
          </a:p>
          <a:p>
            <a:pPr algn="just"/>
            <a:r>
              <a:rPr lang="as-IN" sz="2000" b="1" dirty="0">
                <a:latin typeface="NikoshBAN" panose="02000000000000000000" pitchFamily="2" charset="0"/>
                <a:cs typeface="NikoshBAN" panose="02000000000000000000" pitchFamily="2" charset="0"/>
              </a:rPr>
              <a:t>    গ. ফরাসি     ঘ. পারিভাষিক</a:t>
            </a:r>
          </a:p>
          <a:p>
            <a:pPr algn="just"/>
            <a:r>
              <a:rPr lang="bn-IN" b="1" dirty="0" smtClean="0">
                <a:latin typeface="NikoshBAN" panose="02000000000000000000" pitchFamily="2" charset="0"/>
                <a:cs typeface="NikoshBAN" panose="02000000000000000000" pitchFamily="2" charset="0"/>
              </a:rPr>
              <a:t>১</a:t>
            </a:r>
            <a:r>
              <a:rPr lang="as-IN" b="1" dirty="0" smtClean="0">
                <a:latin typeface="NikoshBAN" panose="02000000000000000000" pitchFamily="2" charset="0"/>
                <a:cs typeface="NikoshBAN" panose="02000000000000000000" pitchFamily="2" charset="0"/>
              </a:rPr>
              <a:t>৭</a:t>
            </a:r>
            <a:r>
              <a:rPr lang="as-IN" b="1" dirty="0" smtClean="0">
                <a:latin typeface="NikoshBAN" panose="02000000000000000000" pitchFamily="2" charset="0"/>
                <a:cs typeface="NikoshBAN" panose="02000000000000000000" pitchFamily="2" charset="0"/>
              </a:rPr>
              <a:t>।‘</a:t>
            </a:r>
            <a:r>
              <a:rPr lang="as-IN" b="1" dirty="0">
                <a:latin typeface="NikoshBAN" panose="02000000000000000000" pitchFamily="2" charset="0"/>
                <a:cs typeface="NikoshBAN" panose="02000000000000000000" pitchFamily="2" charset="0"/>
              </a:rPr>
              <a:t>পোষাক’ কোন ভাষা থেকে আসা শব্দ?</a:t>
            </a:r>
          </a:p>
          <a:p>
            <a:pPr algn="just"/>
            <a:r>
              <a:rPr lang="as-IN" sz="2000" b="1" dirty="0">
                <a:latin typeface="NikoshBAN" panose="02000000000000000000" pitchFamily="2" charset="0"/>
                <a:cs typeface="NikoshBAN" panose="02000000000000000000" pitchFamily="2" charset="0"/>
              </a:rPr>
              <a:t>  </a:t>
            </a:r>
            <a:r>
              <a:rPr lang="as-IN" sz="2000" b="1" dirty="0" smtClean="0">
                <a:latin typeface="NikoshBAN" panose="02000000000000000000" pitchFamily="2" charset="0"/>
                <a:cs typeface="NikoshBAN" panose="02000000000000000000" pitchFamily="2" charset="0"/>
              </a:rPr>
              <a:t>ক</a:t>
            </a:r>
            <a:r>
              <a:rPr lang="as-IN" sz="2000" b="1" dirty="0">
                <a:latin typeface="NikoshBAN" panose="02000000000000000000" pitchFamily="2" charset="0"/>
                <a:cs typeface="NikoshBAN" panose="02000000000000000000" pitchFamily="2" charset="0"/>
              </a:rPr>
              <a:t>. ফারসি </a:t>
            </a:r>
            <a:r>
              <a:rPr lang="as-IN" sz="2000" b="1" dirty="0" smtClean="0">
                <a:latin typeface="NikoshBAN" panose="02000000000000000000" pitchFamily="2" charset="0"/>
                <a:cs typeface="NikoshBAN" panose="02000000000000000000" pitchFamily="2" charset="0"/>
              </a:rPr>
              <a:t> </a:t>
            </a:r>
            <a:r>
              <a:rPr lang="as-IN" sz="2000" b="1" dirty="0">
                <a:latin typeface="NikoshBAN" panose="02000000000000000000" pitchFamily="2" charset="0"/>
                <a:cs typeface="NikoshBAN" panose="02000000000000000000" pitchFamily="2" charset="0"/>
              </a:rPr>
              <a:t>খ. বাংলা </a:t>
            </a:r>
            <a:r>
              <a:rPr lang="as-IN" sz="2000" b="1" dirty="0" smtClean="0">
                <a:latin typeface="NikoshBAN" panose="02000000000000000000" pitchFamily="2" charset="0"/>
                <a:cs typeface="NikoshBAN" panose="02000000000000000000" pitchFamily="2" charset="0"/>
              </a:rPr>
              <a:t> </a:t>
            </a:r>
            <a:r>
              <a:rPr lang="as-IN" sz="2000" b="1" dirty="0">
                <a:latin typeface="NikoshBAN" panose="02000000000000000000" pitchFamily="2" charset="0"/>
                <a:cs typeface="NikoshBAN" panose="02000000000000000000" pitchFamily="2" charset="0"/>
              </a:rPr>
              <a:t>গ. সংস্কৃতি </a:t>
            </a:r>
            <a:r>
              <a:rPr lang="as-IN" sz="2000" b="1" dirty="0" smtClean="0">
                <a:latin typeface="NikoshBAN" panose="02000000000000000000" pitchFamily="2" charset="0"/>
                <a:cs typeface="NikoshBAN" panose="02000000000000000000" pitchFamily="2" charset="0"/>
              </a:rPr>
              <a:t>ঘ</a:t>
            </a:r>
            <a:r>
              <a:rPr lang="as-IN" sz="2000" b="1" dirty="0">
                <a:latin typeface="NikoshBAN" panose="02000000000000000000" pitchFamily="2" charset="0"/>
                <a:cs typeface="NikoshBAN" panose="02000000000000000000" pitchFamily="2" charset="0"/>
              </a:rPr>
              <a:t>. </a:t>
            </a:r>
            <a:r>
              <a:rPr lang="as-IN" sz="2000" b="1" dirty="0" smtClean="0">
                <a:latin typeface="NikoshBAN" panose="02000000000000000000" pitchFamily="2" charset="0"/>
                <a:cs typeface="NikoshBAN" panose="02000000000000000000" pitchFamily="2" charset="0"/>
              </a:rPr>
              <a:t>উর্দু</a:t>
            </a:r>
            <a:endParaRPr lang="as-IN" sz="2000" b="1"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3078" t="71160"/>
          <a:stretch/>
        </p:blipFill>
        <p:spPr>
          <a:xfrm>
            <a:off x="150126" y="6332560"/>
            <a:ext cx="11859904" cy="329511"/>
          </a:xfrm>
          <a:prstGeom prst="rect">
            <a:avLst/>
          </a:prstGeom>
        </p:spPr>
      </p:pic>
      <p:sp>
        <p:nvSpPr>
          <p:cNvPr id="10" name="Rectangle 9"/>
          <p:cNvSpPr/>
          <p:nvPr/>
        </p:nvSpPr>
        <p:spPr>
          <a:xfrm>
            <a:off x="4859322" y="125717"/>
            <a:ext cx="3369141" cy="646331"/>
          </a:xfrm>
          <a:prstGeom prst="rect">
            <a:avLst/>
          </a:prstGeom>
        </p:spPr>
        <p:txBody>
          <a:bodyPr wrap="square">
            <a:spAutoFit/>
          </a:bodyPr>
          <a:lstStyle/>
          <a:p>
            <a:r>
              <a:rPr lang="bn-IN" sz="3600" b="1" dirty="0" smtClean="0">
                <a:solidFill>
                  <a:srgbClr val="0070C0"/>
                </a:solidFill>
                <a:latin typeface="NikoshBAN" panose="02000000000000000000" pitchFamily="2" charset="0"/>
                <a:cs typeface="NikoshBAN" panose="02000000000000000000" pitchFamily="2" charset="0"/>
              </a:rPr>
              <a:t>     মূল্যায়ন</a:t>
            </a:r>
            <a:endParaRPr lang="en-US" sz="3600" b="1" dirty="0">
              <a:solidFill>
                <a:srgbClr val="0070C0"/>
              </a:solidFill>
              <a:latin typeface="NikoshBAN" panose="02000000000000000000" pitchFamily="2" charset="0"/>
              <a:cs typeface="NikoshBAN" panose="02000000000000000000" pitchFamily="2" charset="0"/>
            </a:endParaRPr>
          </a:p>
        </p:txBody>
      </p:sp>
      <p:sp>
        <p:nvSpPr>
          <p:cNvPr id="2" name="Oval 1"/>
          <p:cNvSpPr/>
          <p:nvPr/>
        </p:nvSpPr>
        <p:spPr>
          <a:xfrm>
            <a:off x="5693394" y="1433015"/>
            <a:ext cx="191068" cy="2593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5093" y="1173708"/>
            <a:ext cx="191068" cy="2593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884461" y="1975315"/>
            <a:ext cx="191068" cy="2593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42031" y="1995200"/>
            <a:ext cx="191068" cy="2593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3290" y="3617337"/>
            <a:ext cx="191068" cy="2593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51379" y="4760619"/>
            <a:ext cx="191068" cy="2593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71851" y="5591171"/>
            <a:ext cx="191068" cy="2593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832745" y="2835390"/>
            <a:ext cx="191068" cy="2593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67401" y="3697118"/>
            <a:ext cx="191068" cy="2593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88927" y="4781718"/>
            <a:ext cx="191068" cy="2593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764507" y="5573270"/>
            <a:ext cx="191068" cy="2593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865001" y="1553514"/>
            <a:ext cx="191068" cy="2593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514766" y="2456750"/>
            <a:ext cx="191068" cy="2593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960535" y="3383441"/>
            <a:ext cx="191068" cy="2593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807445" y="4593077"/>
            <a:ext cx="191068" cy="2593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48269" y="3091352"/>
            <a:ext cx="191068" cy="2593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9399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7473" y="756861"/>
            <a:ext cx="5472753" cy="1015663"/>
          </a:xfrm>
          <a:prstGeom prst="rect">
            <a:avLst/>
          </a:prstGeom>
          <a:noFill/>
        </p:spPr>
        <p:txBody>
          <a:bodyPr wrap="square" rtlCol="0">
            <a:spAutoFit/>
          </a:bodyPr>
          <a:lstStyle/>
          <a:p>
            <a:r>
              <a:rPr lang="bn-IN" sz="6000" b="1" dirty="0" smtClean="0">
                <a:latin typeface="NikoshBAN" panose="02000000000000000000" pitchFamily="2" charset="0"/>
                <a:cs typeface="NikoshBAN" panose="02000000000000000000" pitchFamily="2" charset="0"/>
              </a:rPr>
              <a:t>    </a:t>
            </a:r>
            <a:r>
              <a:rPr lang="bn-IN" sz="6000" b="1" dirty="0" smtClean="0">
                <a:solidFill>
                  <a:srgbClr val="0070C0"/>
                </a:solidFill>
                <a:latin typeface="NikoshBAN" panose="02000000000000000000" pitchFamily="2" charset="0"/>
                <a:cs typeface="NikoshBAN" panose="02000000000000000000" pitchFamily="2" charset="0"/>
              </a:rPr>
              <a:t>বাড়ির কাজ</a:t>
            </a:r>
            <a:endParaRPr lang="en-US" sz="6000" b="1" dirty="0">
              <a:solidFill>
                <a:srgbClr val="0070C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671" t="70427"/>
          <a:stretch/>
        </p:blipFill>
        <p:spPr>
          <a:xfrm>
            <a:off x="177421" y="5950424"/>
            <a:ext cx="11832609" cy="69799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7537"/>
          <a:stretch/>
        </p:blipFill>
        <p:spPr>
          <a:xfrm>
            <a:off x="8175009" y="577754"/>
            <a:ext cx="3316405" cy="2292825"/>
          </a:xfrm>
          <a:prstGeom prst="rect">
            <a:avLst/>
          </a:prstGeom>
        </p:spPr>
      </p:pic>
      <p:sp>
        <p:nvSpPr>
          <p:cNvPr id="3" name="Rectangle 2"/>
          <p:cNvSpPr/>
          <p:nvPr/>
        </p:nvSpPr>
        <p:spPr>
          <a:xfrm>
            <a:off x="1746915" y="2918936"/>
            <a:ext cx="10072046" cy="1754326"/>
          </a:xfrm>
          <a:prstGeom prst="rect">
            <a:avLst/>
          </a:prstGeom>
        </p:spPr>
        <p:txBody>
          <a:bodyPr wrap="square">
            <a:spAutoFit/>
          </a:bodyPr>
          <a:lstStyle/>
          <a:p>
            <a:r>
              <a:rPr lang="bn-IN" sz="5400" b="1" dirty="0" smtClean="0">
                <a:latin typeface="NikoshBAN" panose="02000000000000000000" pitchFamily="2" charset="0"/>
                <a:cs typeface="NikoshBAN" panose="02000000000000000000" pitchFamily="2" charset="0"/>
              </a:rPr>
              <a:t>   পাঁচটি </a:t>
            </a:r>
            <a:r>
              <a:rPr lang="as-IN" sz="5400" b="1" dirty="0" smtClean="0">
                <a:solidFill>
                  <a:srgbClr val="0070C0"/>
                </a:solidFill>
                <a:latin typeface="NikoshBAN" panose="02000000000000000000" pitchFamily="2" charset="0"/>
                <a:cs typeface="NikoshBAN" panose="02000000000000000000" pitchFamily="2" charset="0"/>
              </a:rPr>
              <a:t>আরবি</a:t>
            </a:r>
            <a:r>
              <a:rPr lang="as-IN" sz="5400" b="1" dirty="0" smtClean="0">
                <a:latin typeface="NikoshBAN" panose="02000000000000000000" pitchFamily="2" charset="0"/>
                <a:cs typeface="NikoshBAN" panose="02000000000000000000" pitchFamily="2" charset="0"/>
              </a:rPr>
              <a:t> শব্দ</a:t>
            </a:r>
            <a:r>
              <a:rPr lang="bn-IN" sz="5400" b="1" dirty="0" smtClean="0">
                <a:latin typeface="NikoshBAN" panose="02000000000000000000" pitchFamily="2" charset="0"/>
                <a:cs typeface="NikoshBAN" panose="02000000000000000000" pitchFamily="2" charset="0"/>
              </a:rPr>
              <a:t>, </a:t>
            </a:r>
            <a:r>
              <a:rPr lang="bn-IN" sz="5400" b="1" dirty="0">
                <a:latin typeface="NikoshBAN" panose="02000000000000000000" pitchFamily="2" charset="0"/>
                <a:cs typeface="NikoshBAN" panose="02000000000000000000" pitchFamily="2" charset="0"/>
              </a:rPr>
              <a:t>পাঁচটি</a:t>
            </a:r>
            <a:r>
              <a:rPr lang="bn-IN" sz="5400" b="1" dirty="0" smtClean="0">
                <a:latin typeface="NikoshBAN" panose="02000000000000000000" pitchFamily="2" charset="0"/>
                <a:cs typeface="NikoshBAN" panose="02000000000000000000" pitchFamily="2" charset="0"/>
              </a:rPr>
              <a:t> </a:t>
            </a:r>
            <a:r>
              <a:rPr lang="as-IN" sz="5400" b="1" dirty="0" smtClean="0">
                <a:solidFill>
                  <a:srgbClr val="0070C0"/>
                </a:solidFill>
                <a:latin typeface="NikoshBAN" panose="02000000000000000000" pitchFamily="2" charset="0"/>
                <a:cs typeface="NikoshBAN" panose="02000000000000000000" pitchFamily="2" charset="0"/>
              </a:rPr>
              <a:t>ফারসি</a:t>
            </a:r>
            <a:r>
              <a:rPr lang="as-IN" sz="5400" b="1" dirty="0" smtClean="0">
                <a:latin typeface="NikoshBAN" panose="02000000000000000000" pitchFamily="2" charset="0"/>
                <a:cs typeface="NikoshBAN" panose="02000000000000000000" pitchFamily="2" charset="0"/>
              </a:rPr>
              <a:t> শব্</a:t>
            </a:r>
            <a:r>
              <a:rPr lang="bn-IN" sz="5400" b="1" dirty="0" smtClean="0">
                <a:latin typeface="NikoshBAN" panose="02000000000000000000" pitchFamily="2" charset="0"/>
                <a:cs typeface="NikoshBAN" panose="02000000000000000000" pitchFamily="2" charset="0"/>
              </a:rPr>
              <a:t>দ,ও </a:t>
            </a:r>
          </a:p>
          <a:p>
            <a:r>
              <a:rPr lang="bn-IN" sz="5400" b="1" dirty="0" smtClean="0">
                <a:latin typeface="NikoshBAN" panose="02000000000000000000" pitchFamily="2" charset="0"/>
                <a:cs typeface="NikoshBAN" panose="02000000000000000000" pitchFamily="2" charset="0"/>
              </a:rPr>
              <a:t>   পাঁচটি </a:t>
            </a:r>
            <a:r>
              <a:rPr lang="as-IN" sz="5400" b="1" dirty="0" smtClean="0">
                <a:solidFill>
                  <a:srgbClr val="0070C0"/>
                </a:solidFill>
                <a:latin typeface="NikoshBAN" panose="02000000000000000000" pitchFamily="2" charset="0"/>
                <a:cs typeface="NikoshBAN" panose="02000000000000000000" pitchFamily="2" charset="0"/>
              </a:rPr>
              <a:t>ইংরেজি</a:t>
            </a:r>
            <a:r>
              <a:rPr lang="bn-IN" sz="5400" b="1" dirty="0" smtClean="0">
                <a:latin typeface="NikoshBAN" panose="02000000000000000000" pitchFamily="2" charset="0"/>
                <a:cs typeface="NikoshBAN" panose="02000000000000000000" pitchFamily="2" charset="0"/>
              </a:rPr>
              <a:t> </a:t>
            </a:r>
            <a:r>
              <a:rPr lang="bn-IN" sz="4800" b="1" dirty="0" smtClean="0">
                <a:latin typeface="NikoshBAN" panose="02000000000000000000" pitchFamily="2" charset="0"/>
                <a:cs typeface="NikoshBAN" panose="02000000000000000000" pitchFamily="2" charset="0"/>
              </a:rPr>
              <a:t>শব্দ</a:t>
            </a:r>
            <a:r>
              <a:rPr lang="as-IN" sz="4800" b="1" dirty="0" smtClean="0">
                <a:latin typeface="NikoshBAN" panose="02000000000000000000" pitchFamily="2" charset="0"/>
                <a:cs typeface="NikoshBAN" panose="02000000000000000000" pitchFamily="2" charset="0"/>
              </a:rPr>
              <a:t> </a:t>
            </a:r>
            <a:r>
              <a:rPr lang="bn-IN" sz="4800" b="1" dirty="0" smtClean="0">
                <a:latin typeface="NikoshBAN" panose="02000000000000000000" pitchFamily="2" charset="0"/>
                <a:cs typeface="NikoshBAN" panose="02000000000000000000" pitchFamily="2" charset="0"/>
              </a:rPr>
              <a:t>লিখে নিয়ে আসবে।</a:t>
            </a:r>
            <a:endParaRPr lang="en-US" sz="4800" dirty="0"/>
          </a:p>
        </p:txBody>
      </p:sp>
    </p:spTree>
    <p:extLst>
      <p:ext uri="{BB962C8B-B14F-4D97-AF65-F5344CB8AC3E}">
        <p14:creationId xmlns:p14="http://schemas.microsoft.com/office/powerpoint/2010/main" val="1486437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9301" y="191069"/>
            <a:ext cx="8229600" cy="2215991"/>
          </a:xfrm>
          <a:prstGeom prst="rect">
            <a:avLst/>
          </a:prstGeom>
          <a:noFill/>
        </p:spPr>
        <p:txBody>
          <a:bodyPr wrap="square" rtlCol="0">
            <a:spAutoFit/>
          </a:bodyPr>
          <a:lstStyle/>
          <a:p>
            <a:r>
              <a:rPr lang="bn-IN" sz="13800" b="1" dirty="0" smtClean="0">
                <a:solidFill>
                  <a:srgbClr val="FF0000"/>
                </a:solidFill>
                <a:latin typeface="NikoshBAN" panose="02000000000000000000" pitchFamily="2" charset="0"/>
                <a:cs typeface="NikoshBAN" panose="02000000000000000000" pitchFamily="2" charset="0"/>
              </a:rPr>
              <a:t>  </a:t>
            </a:r>
            <a:endParaRPr lang="en-US" sz="13800" b="1" dirty="0">
              <a:solidFill>
                <a:srgbClr val="FF000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5472"/>
          <a:stretch/>
        </p:blipFill>
        <p:spPr>
          <a:xfrm>
            <a:off x="177421" y="2129050"/>
            <a:ext cx="11832609" cy="354841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2806" t="70183"/>
          <a:stretch/>
        </p:blipFill>
        <p:spPr>
          <a:xfrm>
            <a:off x="177421" y="5677469"/>
            <a:ext cx="11832609" cy="928046"/>
          </a:xfrm>
          <a:prstGeom prst="rect">
            <a:avLst/>
          </a:prstGeom>
        </p:spPr>
      </p:pic>
      <p:sp>
        <p:nvSpPr>
          <p:cNvPr id="7" name="Rectangle 6"/>
          <p:cNvSpPr/>
          <p:nvPr/>
        </p:nvSpPr>
        <p:spPr>
          <a:xfrm>
            <a:off x="3524041" y="436728"/>
            <a:ext cx="7394167" cy="2215991"/>
          </a:xfrm>
          <a:prstGeom prst="rect">
            <a:avLst/>
          </a:prstGeom>
        </p:spPr>
        <p:txBody>
          <a:bodyPr wrap="square">
            <a:spAutoFit/>
          </a:bodyPr>
          <a:lstStyle/>
          <a:p>
            <a:r>
              <a:rPr lang="bn-IN" sz="13800" b="1" dirty="0">
                <a:solidFill>
                  <a:srgbClr val="FF0000"/>
                </a:solidFill>
                <a:latin typeface="NikoshBAN" panose="02000000000000000000" pitchFamily="2" charset="0"/>
                <a:cs typeface="NikoshBAN" panose="02000000000000000000" pitchFamily="2" charset="0"/>
              </a:rPr>
              <a:t>ধ ন্য বা দ</a:t>
            </a:r>
            <a:endParaRPr lang="en-US" sz="138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522674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2065" y="204717"/>
            <a:ext cx="7137779" cy="2646878"/>
          </a:xfrm>
          <a:prstGeom prst="rect">
            <a:avLst/>
          </a:prstGeom>
          <a:noFill/>
        </p:spPr>
        <p:txBody>
          <a:bodyPr wrap="square" rtlCol="0">
            <a:spAutoFit/>
          </a:bodyPr>
          <a:lstStyle/>
          <a:p>
            <a:r>
              <a:rPr lang="bn-IN" sz="16600" b="1" dirty="0" smtClean="0">
                <a:solidFill>
                  <a:srgbClr val="FF0000"/>
                </a:solidFill>
                <a:latin typeface="NikoshBAN" panose="02000000000000000000" pitchFamily="2" charset="0"/>
                <a:cs typeface="NikoshBAN" panose="02000000000000000000" pitchFamily="2" charset="0"/>
              </a:rPr>
              <a:t>স্বা</a:t>
            </a:r>
            <a:r>
              <a:rPr lang="en-US" sz="16600" b="1" dirty="0" smtClean="0">
                <a:solidFill>
                  <a:srgbClr val="FF0000"/>
                </a:solidFill>
                <a:latin typeface="NikoshBAN" panose="02000000000000000000" pitchFamily="2" charset="0"/>
                <a:cs typeface="NikoshBAN" panose="02000000000000000000" pitchFamily="2" charset="0"/>
              </a:rPr>
              <a:t> গ ত</a:t>
            </a:r>
            <a:endParaRPr lang="en-US" sz="16600" b="1" dirty="0">
              <a:solidFill>
                <a:srgbClr val="FF000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189" y="2383991"/>
            <a:ext cx="2402020" cy="3621023"/>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83" y="2383990"/>
            <a:ext cx="2402020" cy="3621023"/>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5" y="2383990"/>
            <a:ext cx="2402020" cy="362102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634" y="2383991"/>
            <a:ext cx="2402020" cy="3621023"/>
          </a:xfrm>
          <a:prstGeom prst="rect">
            <a:avLst/>
          </a:prstGeom>
        </p:spPr>
      </p:pic>
      <p:grpSp>
        <p:nvGrpSpPr>
          <p:cNvPr id="16" name="Group 15"/>
          <p:cNvGrpSpPr/>
          <p:nvPr/>
        </p:nvGrpSpPr>
        <p:grpSpPr>
          <a:xfrm>
            <a:off x="177555" y="2383990"/>
            <a:ext cx="11872399" cy="4237138"/>
            <a:chOff x="150125" y="2383991"/>
            <a:chExt cx="11872399" cy="4237138"/>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2784" t="69207" r="1"/>
            <a:stretch/>
          </p:blipFill>
          <p:spPr>
            <a:xfrm>
              <a:off x="150125" y="6005013"/>
              <a:ext cx="11846257" cy="616116"/>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504" y="2383992"/>
              <a:ext cx="2402020" cy="362102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039" y="2383992"/>
              <a:ext cx="2402020" cy="3621023"/>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133" y="2383991"/>
              <a:ext cx="2402020" cy="3621023"/>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05" y="2383991"/>
              <a:ext cx="2402020" cy="362102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484" y="2383992"/>
              <a:ext cx="2402020" cy="3621023"/>
            </a:xfrm>
            <a:prstGeom prst="rect">
              <a:avLst/>
            </a:prstGeom>
          </p:spPr>
        </p:pic>
      </p:grpSp>
    </p:spTree>
    <p:extLst>
      <p:ext uri="{BB962C8B-B14F-4D97-AF65-F5344CB8AC3E}">
        <p14:creationId xmlns:p14="http://schemas.microsoft.com/office/powerpoint/2010/main" val="24861270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2671" t="70183"/>
          <a:stretch/>
        </p:blipFill>
        <p:spPr>
          <a:xfrm>
            <a:off x="136478" y="6059606"/>
            <a:ext cx="11873552" cy="588817"/>
          </a:xfrm>
          <a:prstGeom prst="rect">
            <a:avLst/>
          </a:prstGeom>
        </p:spPr>
      </p:pic>
      <p:sp>
        <p:nvSpPr>
          <p:cNvPr id="3" name="Rectangle 2"/>
          <p:cNvSpPr/>
          <p:nvPr/>
        </p:nvSpPr>
        <p:spPr>
          <a:xfrm>
            <a:off x="519324" y="3330574"/>
            <a:ext cx="4598586" cy="2552130"/>
          </a:xfrm>
          <a:prstGeom prst="rect">
            <a:avLst/>
          </a:prstGeom>
          <a:solidFill>
            <a:schemeClr val="accent2"/>
          </a:solidFill>
          <a:scene3d>
            <a:camera prst="orthographicFront"/>
            <a:lightRig rig="threePt" dir="t"/>
          </a:scene3d>
          <a:sp3d>
            <a:bevelT w="139700" h="139700" prst="divo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4000" b="1" dirty="0">
                <a:solidFill>
                  <a:srgbClr val="0070C0"/>
                </a:solidFill>
                <a:latin typeface="NikoshBAN" panose="02000000000000000000" pitchFamily="2" charset="0"/>
                <a:cs typeface="NikoshBAN" panose="02000000000000000000" pitchFamily="2" charset="0"/>
              </a:rPr>
              <a:t>শামছুন নাহার</a:t>
            </a:r>
          </a:p>
          <a:p>
            <a:pPr algn="ctr"/>
            <a:r>
              <a:rPr lang="bn-BD" sz="3200" b="1" dirty="0">
                <a:latin typeface="NikoshBAN" panose="02000000000000000000" pitchFamily="2" charset="0"/>
                <a:cs typeface="NikoshBAN" panose="02000000000000000000" pitchFamily="2" charset="0"/>
              </a:rPr>
              <a:t>এমএ,এমএড</a:t>
            </a:r>
          </a:p>
          <a:p>
            <a:pPr algn="ctr"/>
            <a:r>
              <a:rPr lang="bn-BD" sz="3200" b="1" dirty="0">
                <a:latin typeface="NikoshBAN" panose="02000000000000000000" pitchFamily="2" charset="0"/>
                <a:cs typeface="NikoshBAN" panose="02000000000000000000" pitchFamily="2" charset="0"/>
              </a:rPr>
              <a:t>সহকারী শিক্ষক (আইসিটি)</a:t>
            </a:r>
          </a:p>
          <a:p>
            <a:pPr algn="ctr"/>
            <a:r>
              <a:rPr lang="bn-BD" sz="3200" b="1" dirty="0">
                <a:latin typeface="NikoshBAN" panose="02000000000000000000" pitchFamily="2" charset="0"/>
                <a:cs typeface="NikoshBAN" panose="02000000000000000000" pitchFamily="2" charset="0"/>
              </a:rPr>
              <a:t>বড়বাড়ী উচ্চ বিদ্যালয়</a:t>
            </a:r>
          </a:p>
          <a:p>
            <a:pPr algn="ctr"/>
            <a:r>
              <a:rPr lang="bn-BD" sz="3200" b="1" dirty="0">
                <a:latin typeface="NikoshBAN" panose="02000000000000000000" pitchFamily="2" charset="0"/>
                <a:cs typeface="NikoshBAN" panose="02000000000000000000" pitchFamily="2" charset="0"/>
              </a:rPr>
              <a:t>গফরগাঁও, ময়মনসিংহ।</a:t>
            </a:r>
          </a:p>
        </p:txBody>
      </p:sp>
      <p:sp>
        <p:nvSpPr>
          <p:cNvPr id="4" name="Rectangle 3"/>
          <p:cNvSpPr/>
          <p:nvPr/>
        </p:nvSpPr>
        <p:spPr>
          <a:xfrm>
            <a:off x="7233313" y="3330575"/>
            <a:ext cx="4546979" cy="2552130"/>
          </a:xfrm>
          <a:prstGeom prst="rect">
            <a:avLst/>
          </a:prstGeom>
          <a:solidFill>
            <a:schemeClr val="accent2"/>
          </a:solidFill>
          <a:scene3d>
            <a:camera prst="orthographicFront"/>
            <a:lightRig rig="threePt" dir="t"/>
          </a:scene3d>
          <a:sp3d>
            <a:bevelT w="139700" h="139700" prst="divo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4000" b="1" dirty="0">
                <a:solidFill>
                  <a:srgbClr val="0070C0"/>
                </a:solidFill>
                <a:latin typeface="NikoshBAN" panose="02000000000000000000" pitchFamily="2" charset="0"/>
                <a:cs typeface="NikoshBAN" panose="02000000000000000000" pitchFamily="2" charset="0"/>
              </a:rPr>
              <a:t>বিষয়ঃ </a:t>
            </a:r>
            <a:r>
              <a:rPr lang="en-US" sz="4000" b="1" dirty="0">
                <a:solidFill>
                  <a:srgbClr val="0070C0"/>
                </a:solidFill>
                <a:latin typeface="NikoshBAN" panose="02000000000000000000" pitchFamily="2" charset="0"/>
                <a:cs typeface="NikoshBAN" panose="02000000000000000000" pitchFamily="2" charset="0"/>
              </a:rPr>
              <a:t>বাংলা২য় </a:t>
            </a:r>
            <a:r>
              <a:rPr lang="en-US" sz="4000" b="1" dirty="0" err="1">
                <a:solidFill>
                  <a:srgbClr val="0070C0"/>
                </a:solidFill>
                <a:latin typeface="NikoshBAN" panose="02000000000000000000" pitchFamily="2" charset="0"/>
                <a:cs typeface="NikoshBAN" panose="02000000000000000000" pitchFamily="2" charset="0"/>
              </a:rPr>
              <a:t>পত্র</a:t>
            </a:r>
            <a:endParaRPr lang="bn-BD" sz="4000" b="1" dirty="0">
              <a:solidFill>
                <a:srgbClr val="0070C0"/>
              </a:solidFill>
              <a:latin typeface="NikoshBAN" panose="02000000000000000000" pitchFamily="2" charset="0"/>
              <a:cs typeface="NikoshBAN" panose="02000000000000000000" pitchFamily="2" charset="0"/>
            </a:endParaRPr>
          </a:p>
          <a:p>
            <a:pPr algn="ctr"/>
            <a:r>
              <a:rPr lang="en-US" sz="3200" b="1" dirty="0" err="1" smtClean="0">
                <a:latin typeface="NikoshBAN" panose="02000000000000000000" pitchFamily="2" charset="0"/>
                <a:cs typeface="NikoshBAN" panose="02000000000000000000" pitchFamily="2" charset="0"/>
              </a:rPr>
              <a:t>প্রথম</a:t>
            </a:r>
            <a:r>
              <a:rPr lang="en-US" sz="3200" b="1" dirty="0" smtClean="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অধ্যায়</a:t>
            </a:r>
            <a:endParaRPr lang="bn-BD" sz="3200" b="1" dirty="0">
              <a:latin typeface="NikoshBAN" panose="02000000000000000000" pitchFamily="2" charset="0"/>
              <a:cs typeface="NikoshBAN" panose="02000000000000000000" pitchFamily="2" charset="0"/>
            </a:endParaRPr>
          </a:p>
          <a:p>
            <a:pPr algn="ctr"/>
            <a:r>
              <a:rPr lang="bn-BD" sz="3200" b="1" dirty="0">
                <a:latin typeface="NikoshBAN" panose="02000000000000000000" pitchFamily="2" charset="0"/>
                <a:cs typeface="NikoshBAN" panose="02000000000000000000" pitchFamily="2" charset="0"/>
              </a:rPr>
              <a:t>শ্রেণিঃ </a:t>
            </a:r>
            <a:r>
              <a:rPr lang="en-US" sz="3200" b="1" dirty="0">
                <a:latin typeface="NikoshBAN" panose="02000000000000000000" pitchFamily="2" charset="0"/>
                <a:cs typeface="NikoshBAN" panose="02000000000000000000" pitchFamily="2" charset="0"/>
              </a:rPr>
              <a:t>৯ম/১০ম</a:t>
            </a:r>
            <a:endParaRPr lang="bn-BD" sz="3200" b="1" dirty="0">
              <a:latin typeface="NikoshBAN" panose="02000000000000000000" pitchFamily="2" charset="0"/>
              <a:cs typeface="NikoshBAN" panose="02000000000000000000" pitchFamily="2" charset="0"/>
            </a:endParaRPr>
          </a:p>
          <a:p>
            <a:pPr algn="ctr"/>
            <a:r>
              <a:rPr lang="bn-BD" sz="3200" b="1" dirty="0" smtClean="0">
                <a:latin typeface="NikoshBAN" panose="02000000000000000000" pitchFamily="2" charset="0"/>
                <a:cs typeface="NikoshBAN" panose="02000000000000000000" pitchFamily="2" charset="0"/>
              </a:rPr>
              <a:t>তারিখঃ</a:t>
            </a:r>
            <a:r>
              <a:rPr lang="en-US" sz="3200" b="1" dirty="0" smtClean="0">
                <a:latin typeface="NikoshBAN" panose="02000000000000000000" pitchFamily="2" charset="0"/>
                <a:cs typeface="NikoshBAN" panose="02000000000000000000" pitchFamily="2" charset="0"/>
              </a:rPr>
              <a:t>0</a:t>
            </a:r>
            <a:r>
              <a:rPr lang="bn-IN" sz="3200" b="1" dirty="0" smtClean="0">
                <a:latin typeface="NikoshBAN" panose="02000000000000000000" pitchFamily="2" charset="0"/>
                <a:cs typeface="NikoshBAN" panose="02000000000000000000" pitchFamily="2" charset="0"/>
              </a:rPr>
              <a:t>৪</a:t>
            </a:r>
            <a:r>
              <a:rPr lang="en-US" sz="3200" b="1" dirty="0" smtClean="0">
                <a:latin typeface="NikoshBAN" panose="02000000000000000000" pitchFamily="2" charset="0"/>
                <a:cs typeface="NikoshBAN" panose="02000000000000000000" pitchFamily="2" charset="0"/>
              </a:rPr>
              <a:t>/01</a:t>
            </a:r>
            <a:r>
              <a:rPr lang="bn-BD" sz="3200" b="1" dirty="0" smtClean="0">
                <a:latin typeface="NikoshBAN" panose="02000000000000000000" pitchFamily="2" charset="0"/>
                <a:cs typeface="NikoshBAN" panose="02000000000000000000" pitchFamily="2" charset="0"/>
              </a:rPr>
              <a:t>/২</a:t>
            </a:r>
            <a:r>
              <a:rPr lang="en-US" sz="3200" b="1" dirty="0" smtClean="0">
                <a:latin typeface="NikoshBAN" panose="02000000000000000000" pitchFamily="2" charset="0"/>
                <a:cs typeface="NikoshBAN" panose="02000000000000000000" pitchFamily="2" charset="0"/>
              </a:rPr>
              <a:t>০২</a:t>
            </a:r>
            <a:r>
              <a:rPr lang="bn-IN" sz="3200" b="1" dirty="0" smtClean="0">
                <a:latin typeface="NikoshBAN" panose="02000000000000000000" pitchFamily="2" charset="0"/>
                <a:cs typeface="NikoshBAN" panose="02000000000000000000" pitchFamily="2" charset="0"/>
              </a:rPr>
              <a:t>১</a:t>
            </a:r>
            <a:r>
              <a:rPr lang="bn-BD" sz="3200" b="1" dirty="0" smtClean="0">
                <a:latin typeface="NikoshBAN" panose="02000000000000000000" pitchFamily="2" charset="0"/>
                <a:cs typeface="NikoshBAN" panose="02000000000000000000" pitchFamily="2" charset="0"/>
              </a:rPr>
              <a:t>খ্রি</a:t>
            </a:r>
            <a:r>
              <a:rPr lang="bn-BD" sz="3200" b="1" dirty="0" smtClean="0">
                <a:latin typeface="NikoshBAN" panose="02000000000000000000" pitchFamily="2" charset="0"/>
                <a:cs typeface="NikoshBAN" panose="02000000000000000000" pitchFamily="2" charset="0"/>
              </a:rPr>
              <a:t>.</a:t>
            </a:r>
            <a:endParaRPr lang="bn-BD" sz="32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280" y="1260807"/>
            <a:ext cx="1942674" cy="1988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2055" y="1260808"/>
            <a:ext cx="1569493" cy="1988140"/>
          </a:xfrm>
          <a:prstGeom prst="rect">
            <a:avLst/>
          </a:prstGeom>
        </p:spPr>
      </p:pic>
      <p:sp>
        <p:nvSpPr>
          <p:cNvPr id="7" name="TextBox 6">
            <a:extLst>
              <a:ext uri="{FF2B5EF4-FFF2-40B4-BE49-F238E27FC236}">
                <a16:creationId xmlns:a16="http://schemas.microsoft.com/office/drawing/2014/main" xmlns="" id="{4E4143F6-1C9A-46B5-9AC8-B0DA0486A007}"/>
              </a:ext>
            </a:extLst>
          </p:cNvPr>
          <p:cNvSpPr txBox="1"/>
          <p:nvPr/>
        </p:nvSpPr>
        <p:spPr>
          <a:xfrm>
            <a:off x="3897358" y="392158"/>
            <a:ext cx="4351791" cy="1015663"/>
          </a:xfrm>
          <a:prstGeom prst="rect">
            <a:avLst/>
          </a:prstGeom>
          <a:noFill/>
          <a:ln>
            <a:noFill/>
          </a:ln>
          <a:scene3d>
            <a:camera prst="orthographicFront"/>
            <a:lightRig rig="threePt" dir="t"/>
          </a:scene3d>
          <a:sp3d>
            <a:bevelT prst="angle"/>
          </a:sp3d>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bn-IN" sz="6000" b="1" dirty="0" smtClean="0">
                <a:solidFill>
                  <a:schemeClr val="tx1"/>
                </a:solidFill>
                <a:latin typeface="NikoshBAN" panose="02000000000000000000" pitchFamily="2" charset="0"/>
                <a:cs typeface="NikoshBAN" panose="02000000000000000000" pitchFamily="2" charset="0"/>
              </a:rPr>
              <a:t>পরিচিতি</a:t>
            </a:r>
            <a:endParaRPr lang="en-US" sz="6000" b="1" dirty="0">
              <a:solidFill>
                <a:schemeClr val="tx1"/>
              </a:solidFill>
              <a:latin typeface="NikoshBAN" panose="02000000000000000000" pitchFamily="2" charset="0"/>
              <a:cs typeface="NikoshBAN" panose="02000000000000000000" pitchFamily="2" charset="0"/>
            </a:endParaRPr>
          </a:p>
        </p:txBody>
      </p:sp>
      <p:sp>
        <p:nvSpPr>
          <p:cNvPr id="8" name="Oval 7"/>
          <p:cNvSpPr/>
          <p:nvPr/>
        </p:nvSpPr>
        <p:spPr>
          <a:xfrm>
            <a:off x="6056904" y="1542197"/>
            <a:ext cx="125531" cy="45174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77635" y="2033516"/>
            <a:ext cx="122830" cy="334370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264890" y="2033516"/>
            <a:ext cx="122830" cy="334370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80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down)">
                                      <p:cBhvr>
                                        <p:cTn id="55" dur="580">
                                          <p:stCondLst>
                                            <p:cond delay="0"/>
                                          </p:stCondLst>
                                        </p:cTn>
                                        <p:tgtEl>
                                          <p:spTgt spid="3"/>
                                        </p:tgtEl>
                                      </p:cBhvr>
                                    </p:animEffect>
                                    <p:anim calcmode="lin" valueType="num">
                                      <p:cBhvr>
                                        <p:cTn id="5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gtEl>
                                      </p:cBhvr>
                                      <p:to x="100000" y="60000"/>
                                    </p:animScale>
                                    <p:animScale>
                                      <p:cBhvr>
                                        <p:cTn id="62" dur="166" decel="50000">
                                          <p:stCondLst>
                                            <p:cond delay="676"/>
                                          </p:stCondLst>
                                        </p:cTn>
                                        <p:tgtEl>
                                          <p:spTgt spid="3"/>
                                        </p:tgtEl>
                                      </p:cBhvr>
                                      <p:to x="100000" y="100000"/>
                                    </p:animScale>
                                    <p:animScale>
                                      <p:cBhvr>
                                        <p:cTn id="63" dur="26">
                                          <p:stCondLst>
                                            <p:cond delay="1312"/>
                                          </p:stCondLst>
                                        </p:cTn>
                                        <p:tgtEl>
                                          <p:spTgt spid="3"/>
                                        </p:tgtEl>
                                      </p:cBhvr>
                                      <p:to x="100000" y="80000"/>
                                    </p:animScale>
                                    <p:animScale>
                                      <p:cBhvr>
                                        <p:cTn id="64" dur="166" decel="50000">
                                          <p:stCondLst>
                                            <p:cond delay="1338"/>
                                          </p:stCondLst>
                                        </p:cTn>
                                        <p:tgtEl>
                                          <p:spTgt spid="3"/>
                                        </p:tgtEl>
                                      </p:cBhvr>
                                      <p:to x="100000" y="100000"/>
                                    </p:animScale>
                                    <p:animScale>
                                      <p:cBhvr>
                                        <p:cTn id="65" dur="26">
                                          <p:stCondLst>
                                            <p:cond delay="1642"/>
                                          </p:stCondLst>
                                        </p:cTn>
                                        <p:tgtEl>
                                          <p:spTgt spid="3"/>
                                        </p:tgtEl>
                                      </p:cBhvr>
                                      <p:to x="100000" y="90000"/>
                                    </p:animScale>
                                    <p:animScale>
                                      <p:cBhvr>
                                        <p:cTn id="66" dur="166" decel="50000">
                                          <p:stCondLst>
                                            <p:cond delay="1668"/>
                                          </p:stCondLst>
                                        </p:cTn>
                                        <p:tgtEl>
                                          <p:spTgt spid="3"/>
                                        </p:tgtEl>
                                      </p:cBhvr>
                                      <p:to x="100000" y="100000"/>
                                    </p:animScale>
                                    <p:animScale>
                                      <p:cBhvr>
                                        <p:cTn id="67" dur="26">
                                          <p:stCondLst>
                                            <p:cond delay="1808"/>
                                          </p:stCondLst>
                                        </p:cTn>
                                        <p:tgtEl>
                                          <p:spTgt spid="3"/>
                                        </p:tgtEl>
                                      </p:cBhvr>
                                      <p:to x="100000" y="95000"/>
                                    </p:animScale>
                                    <p:animScale>
                                      <p:cBhvr>
                                        <p:cTn id="68" dur="166" decel="50000">
                                          <p:stCondLst>
                                            <p:cond delay="1834"/>
                                          </p:stCondLst>
                                        </p:cTn>
                                        <p:tgtEl>
                                          <p:spTgt spid="3"/>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down)">
                                      <p:cBhvr>
                                        <p:cTn id="71" dur="580">
                                          <p:stCondLst>
                                            <p:cond delay="0"/>
                                          </p:stCondLst>
                                        </p:cTn>
                                        <p:tgtEl>
                                          <p:spTgt spid="4"/>
                                        </p:tgtEl>
                                      </p:cBhvr>
                                    </p:animEffect>
                                    <p:anim calcmode="lin" valueType="num">
                                      <p:cBhvr>
                                        <p:cTn id="7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tgtEl>
                                      </p:cBhvr>
                                      <p:to x="100000" y="60000"/>
                                    </p:animScale>
                                    <p:animScale>
                                      <p:cBhvr>
                                        <p:cTn id="78" dur="166" decel="50000">
                                          <p:stCondLst>
                                            <p:cond delay="676"/>
                                          </p:stCondLst>
                                        </p:cTn>
                                        <p:tgtEl>
                                          <p:spTgt spid="4"/>
                                        </p:tgtEl>
                                      </p:cBhvr>
                                      <p:to x="100000" y="100000"/>
                                    </p:animScale>
                                    <p:animScale>
                                      <p:cBhvr>
                                        <p:cTn id="79" dur="26">
                                          <p:stCondLst>
                                            <p:cond delay="1312"/>
                                          </p:stCondLst>
                                        </p:cTn>
                                        <p:tgtEl>
                                          <p:spTgt spid="4"/>
                                        </p:tgtEl>
                                      </p:cBhvr>
                                      <p:to x="100000" y="80000"/>
                                    </p:animScale>
                                    <p:animScale>
                                      <p:cBhvr>
                                        <p:cTn id="80" dur="166" decel="50000">
                                          <p:stCondLst>
                                            <p:cond delay="1338"/>
                                          </p:stCondLst>
                                        </p:cTn>
                                        <p:tgtEl>
                                          <p:spTgt spid="4"/>
                                        </p:tgtEl>
                                      </p:cBhvr>
                                      <p:to x="100000" y="100000"/>
                                    </p:animScale>
                                    <p:animScale>
                                      <p:cBhvr>
                                        <p:cTn id="81" dur="26">
                                          <p:stCondLst>
                                            <p:cond delay="1642"/>
                                          </p:stCondLst>
                                        </p:cTn>
                                        <p:tgtEl>
                                          <p:spTgt spid="4"/>
                                        </p:tgtEl>
                                      </p:cBhvr>
                                      <p:to x="100000" y="90000"/>
                                    </p:animScale>
                                    <p:animScale>
                                      <p:cBhvr>
                                        <p:cTn id="82" dur="166" decel="50000">
                                          <p:stCondLst>
                                            <p:cond delay="1668"/>
                                          </p:stCondLst>
                                        </p:cTn>
                                        <p:tgtEl>
                                          <p:spTgt spid="4"/>
                                        </p:tgtEl>
                                      </p:cBhvr>
                                      <p:to x="100000" y="100000"/>
                                    </p:animScale>
                                    <p:animScale>
                                      <p:cBhvr>
                                        <p:cTn id="83" dur="26">
                                          <p:stCondLst>
                                            <p:cond delay="1808"/>
                                          </p:stCondLst>
                                        </p:cTn>
                                        <p:tgtEl>
                                          <p:spTgt spid="4"/>
                                        </p:tgtEl>
                                      </p:cBhvr>
                                      <p:to x="100000" y="95000"/>
                                    </p:animScale>
                                    <p:animScale>
                                      <p:cBhvr>
                                        <p:cTn id="8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9661" y="336308"/>
            <a:ext cx="9089409" cy="1015663"/>
          </a:xfrm>
          <a:prstGeom prst="rect">
            <a:avLst/>
          </a:prstGeom>
          <a:noFill/>
        </p:spPr>
        <p:txBody>
          <a:bodyPr wrap="square" rtlCol="0">
            <a:spAutoFit/>
          </a:bodyPr>
          <a:lstStyle/>
          <a:p>
            <a:r>
              <a:rPr lang="bn-IN" sz="6000" b="1" dirty="0" smtClean="0">
                <a:solidFill>
                  <a:srgbClr val="0070C0"/>
                </a:solidFill>
                <a:latin typeface="NikoshBAN" panose="02000000000000000000" pitchFamily="2" charset="0"/>
                <a:cs typeface="NikoshBAN" panose="02000000000000000000" pitchFamily="2" charset="0"/>
              </a:rPr>
              <a:t>         নিচের চিত্রগুলো দেখি</a:t>
            </a:r>
            <a:endParaRPr lang="en-US" sz="6000" b="1" dirty="0">
              <a:solidFill>
                <a:srgbClr val="0070C0"/>
              </a:solidFill>
              <a:latin typeface="NikoshBAN" panose="02000000000000000000" pitchFamily="2" charset="0"/>
              <a:cs typeface="NikoshBAN" panose="02000000000000000000" pitchFamily="2" charset="0"/>
            </a:endParaRPr>
          </a:p>
        </p:txBody>
      </p:sp>
      <p:grpSp>
        <p:nvGrpSpPr>
          <p:cNvPr id="12" name="Group 11"/>
          <p:cNvGrpSpPr/>
          <p:nvPr/>
        </p:nvGrpSpPr>
        <p:grpSpPr>
          <a:xfrm>
            <a:off x="1151899" y="3718543"/>
            <a:ext cx="3988150" cy="1892780"/>
            <a:chOff x="4617051" y="2377593"/>
            <a:chExt cx="3865610" cy="211863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7051" y="2377593"/>
              <a:ext cx="2120128" cy="211863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6608" y="2377593"/>
              <a:ext cx="1736053" cy="2118629"/>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2658" y="3628385"/>
            <a:ext cx="3938954" cy="1995452"/>
          </a:xfrm>
          <a:prstGeom prst="rect">
            <a:avLst/>
          </a:prstGeom>
        </p:spPr>
      </p:pic>
      <p:grpSp>
        <p:nvGrpSpPr>
          <p:cNvPr id="13" name="Group 12"/>
          <p:cNvGrpSpPr/>
          <p:nvPr/>
        </p:nvGrpSpPr>
        <p:grpSpPr>
          <a:xfrm>
            <a:off x="1105492" y="1426545"/>
            <a:ext cx="4034557" cy="1812131"/>
            <a:chOff x="256088" y="2377593"/>
            <a:chExt cx="4034557" cy="193719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1272" y="2377593"/>
              <a:ext cx="2159373" cy="193719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088" y="2377593"/>
              <a:ext cx="1905000" cy="1937190"/>
            </a:xfrm>
            <a:prstGeom prst="rect">
              <a:avLst/>
            </a:prstGeom>
          </p:spPr>
        </p:pic>
      </p:gr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2658" y="1426545"/>
            <a:ext cx="3938954" cy="1737207"/>
          </a:xfrm>
          <a:prstGeom prst="rect">
            <a:avLst/>
          </a:prstGeom>
        </p:spPr>
      </p:pic>
      <p:sp>
        <p:nvSpPr>
          <p:cNvPr id="15" name="TextBox 14"/>
          <p:cNvSpPr txBox="1"/>
          <p:nvPr/>
        </p:nvSpPr>
        <p:spPr>
          <a:xfrm>
            <a:off x="1625492" y="3113195"/>
            <a:ext cx="3268540" cy="707886"/>
          </a:xfrm>
          <a:prstGeom prst="rect">
            <a:avLst/>
          </a:prstGeom>
          <a:noFill/>
        </p:spPr>
        <p:txBody>
          <a:bodyPr wrap="square" rtlCol="0">
            <a:spAutoFit/>
          </a:bodyPr>
          <a:lstStyle/>
          <a:p>
            <a:r>
              <a:rPr lang="bn-IN" sz="4000" b="1" dirty="0" smtClean="0">
                <a:latin typeface="NikoshBAN" panose="02000000000000000000" pitchFamily="2" charset="0"/>
                <a:cs typeface="NikoshBAN" panose="02000000000000000000" pitchFamily="2" charset="0"/>
              </a:rPr>
              <a:t>    শস্য ভান্ডার </a:t>
            </a:r>
            <a:endParaRPr lang="en-US" sz="4000" b="1" dirty="0">
              <a:latin typeface="NikoshBAN" panose="02000000000000000000" pitchFamily="2" charset="0"/>
              <a:cs typeface="NikoshBAN" panose="02000000000000000000" pitchFamily="2" charset="0"/>
            </a:endParaRPr>
          </a:p>
        </p:txBody>
      </p:sp>
      <p:sp>
        <p:nvSpPr>
          <p:cNvPr id="16" name="Rectangle 15"/>
          <p:cNvSpPr/>
          <p:nvPr/>
        </p:nvSpPr>
        <p:spPr>
          <a:xfrm>
            <a:off x="1487793" y="5446204"/>
            <a:ext cx="3266506" cy="923330"/>
          </a:xfrm>
          <a:prstGeom prst="rect">
            <a:avLst/>
          </a:prstGeom>
        </p:spPr>
        <p:txBody>
          <a:bodyPr wrap="square">
            <a:spAutoFit/>
          </a:bodyPr>
          <a:lstStyle/>
          <a:p>
            <a:r>
              <a:rPr lang="bn-IN" sz="5400" b="1" dirty="0" smtClean="0">
                <a:latin typeface="NikoshBAN" panose="02000000000000000000" pitchFamily="2" charset="0"/>
                <a:cs typeface="NikoshBAN" panose="02000000000000000000" pitchFamily="2" charset="0"/>
              </a:rPr>
              <a:t>   </a:t>
            </a:r>
            <a:r>
              <a:rPr lang="bn-IN" sz="4800" b="1" dirty="0" smtClean="0">
                <a:latin typeface="NikoshBAN" panose="02000000000000000000" pitchFamily="2" charset="0"/>
                <a:cs typeface="NikoshBAN" panose="02000000000000000000" pitchFamily="2" charset="0"/>
              </a:rPr>
              <a:t>অর্থ ভান্ডার</a:t>
            </a:r>
            <a:endParaRPr lang="en-US" sz="4800" b="1" dirty="0">
              <a:latin typeface="NikoshBAN" panose="02000000000000000000" pitchFamily="2" charset="0"/>
              <a:cs typeface="NikoshBAN" panose="02000000000000000000" pitchFamily="2" charset="0"/>
            </a:endParaRPr>
          </a:p>
        </p:txBody>
      </p:sp>
      <p:sp>
        <p:nvSpPr>
          <p:cNvPr id="17" name="Rectangle 16"/>
          <p:cNvSpPr/>
          <p:nvPr/>
        </p:nvSpPr>
        <p:spPr>
          <a:xfrm>
            <a:off x="8226733" y="3061858"/>
            <a:ext cx="2587053" cy="707886"/>
          </a:xfrm>
          <a:prstGeom prst="rect">
            <a:avLst/>
          </a:prstGeom>
        </p:spPr>
        <p:txBody>
          <a:bodyPr wrap="square">
            <a:spAutoFit/>
          </a:bodyPr>
          <a:lstStyle/>
          <a:p>
            <a:r>
              <a:rPr lang="bn-IN" sz="4000" b="1" dirty="0" smtClean="0">
                <a:latin typeface="NikoshBAN" panose="02000000000000000000" pitchFamily="2" charset="0"/>
                <a:cs typeface="NikoshBAN" panose="02000000000000000000" pitchFamily="2" charset="0"/>
              </a:rPr>
              <a:t> খাদ্য </a:t>
            </a:r>
            <a:r>
              <a:rPr lang="bn-IN" sz="4000" b="1" dirty="0">
                <a:latin typeface="NikoshBAN" panose="02000000000000000000" pitchFamily="2" charset="0"/>
                <a:cs typeface="NikoshBAN" panose="02000000000000000000" pitchFamily="2" charset="0"/>
              </a:rPr>
              <a:t>ভান্ডার</a:t>
            </a:r>
            <a:endParaRPr lang="en-US" sz="4000" b="1" dirty="0">
              <a:latin typeface="NikoshBAN" panose="02000000000000000000" pitchFamily="2" charset="0"/>
              <a:cs typeface="NikoshBAN" panose="02000000000000000000" pitchFamily="2" charset="0"/>
            </a:endParaRPr>
          </a:p>
        </p:txBody>
      </p:sp>
      <p:sp>
        <p:nvSpPr>
          <p:cNvPr id="18" name="Rectangle 17"/>
          <p:cNvSpPr/>
          <p:nvPr/>
        </p:nvSpPr>
        <p:spPr>
          <a:xfrm>
            <a:off x="7728553" y="5539337"/>
            <a:ext cx="2887164" cy="769441"/>
          </a:xfrm>
          <a:prstGeom prst="rect">
            <a:avLst/>
          </a:prstGeom>
        </p:spPr>
        <p:txBody>
          <a:bodyPr wrap="square">
            <a:spAutoFit/>
          </a:bodyPr>
          <a:lstStyle/>
          <a:p>
            <a:r>
              <a:rPr lang="bn-IN" sz="4400" b="1" dirty="0" smtClean="0">
                <a:latin typeface="NikoshBAN" panose="02000000000000000000" pitchFamily="2" charset="0"/>
                <a:cs typeface="NikoshBAN" panose="02000000000000000000" pitchFamily="2" charset="0"/>
              </a:rPr>
              <a:t>    স্বর্ণ </a:t>
            </a:r>
            <a:r>
              <a:rPr lang="bn-IN" sz="4400" b="1" dirty="0">
                <a:latin typeface="NikoshBAN" panose="02000000000000000000" pitchFamily="2" charset="0"/>
                <a:cs typeface="NikoshBAN" panose="02000000000000000000" pitchFamily="2" charset="0"/>
              </a:rPr>
              <a:t>ভান্ডার</a:t>
            </a:r>
            <a:endParaRPr lang="en-US" sz="4400" dirty="0"/>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l="22671" t="70916"/>
          <a:stretch/>
        </p:blipFill>
        <p:spPr>
          <a:xfrm>
            <a:off x="177421" y="6209732"/>
            <a:ext cx="11832609" cy="422008"/>
          </a:xfrm>
          <a:prstGeom prst="rect">
            <a:avLst/>
          </a:prstGeom>
        </p:spPr>
      </p:pic>
    </p:spTree>
    <p:extLst>
      <p:ext uri="{BB962C8B-B14F-4D97-AF65-F5344CB8AC3E}">
        <p14:creationId xmlns:p14="http://schemas.microsoft.com/office/powerpoint/2010/main" val="3247025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2411A7A-03E6-4818-9787-239D66067FC4}"/>
              </a:ext>
            </a:extLst>
          </p:cNvPr>
          <p:cNvSpPr txBox="1"/>
          <p:nvPr/>
        </p:nvSpPr>
        <p:spPr>
          <a:xfrm>
            <a:off x="2329879" y="519232"/>
            <a:ext cx="7642020" cy="1015663"/>
          </a:xfrm>
          <a:prstGeom prst="rect">
            <a:avLst/>
          </a:prstGeom>
          <a:noFill/>
        </p:spPr>
        <p:txBody>
          <a:bodyPr wrap="square" rtlCol="0">
            <a:spAutoFit/>
          </a:bodyPr>
          <a:lstStyle/>
          <a:p>
            <a:pPr algn="ctr"/>
            <a:r>
              <a:rPr lang="bn-IN" sz="6000" b="1" dirty="0" smtClean="0">
                <a:solidFill>
                  <a:srgbClr val="0070C0"/>
                </a:solidFill>
                <a:latin typeface="NikoshBAN" panose="02000000000000000000" pitchFamily="2" charset="0"/>
                <a:cs typeface="NikoshBAN" panose="02000000000000000000" pitchFamily="2" charset="0"/>
              </a:rPr>
              <a:t>আজকের পাঠ</a:t>
            </a:r>
            <a:endParaRPr lang="en-US" sz="6000" b="1" dirty="0">
              <a:solidFill>
                <a:srgbClr val="0070C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 xmlns:a16="http://schemas.microsoft.com/office/drawing/2014/main" id="{EDEB92DB-5BA2-44BC-85BC-301D241DD5E2}"/>
              </a:ext>
            </a:extLst>
          </p:cNvPr>
          <p:cNvSpPr txBox="1"/>
          <p:nvPr/>
        </p:nvSpPr>
        <p:spPr>
          <a:xfrm>
            <a:off x="1585713" y="2205998"/>
            <a:ext cx="9130352" cy="2031325"/>
          </a:xfrm>
          <a:prstGeom prst="rect">
            <a:avLst/>
          </a:prstGeom>
          <a:noFill/>
          <a:scene3d>
            <a:camera prst="orthographicFront"/>
            <a:lightRig rig="threePt" dir="t"/>
          </a:scene3d>
          <a:sp3d>
            <a:bevelT w="114300" prst="hardEdge"/>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6000" b="1" dirty="0" smtClean="0">
                <a:latin typeface="NikoshBAN" panose="02000000000000000000" pitchFamily="2" charset="0"/>
                <a:cs typeface="NikoshBAN" panose="02000000000000000000" pitchFamily="2" charset="0"/>
              </a:rPr>
              <a:t>প্রথম পরিচ্ছেদ</a:t>
            </a:r>
          </a:p>
          <a:p>
            <a:pPr algn="ctr"/>
            <a:r>
              <a:rPr lang="bn-IN" sz="6600" b="1" dirty="0" smtClean="0">
                <a:solidFill>
                  <a:srgbClr val="002060"/>
                </a:solidFill>
                <a:latin typeface="NikoshBAN" panose="02000000000000000000" pitchFamily="2" charset="0"/>
                <a:cs typeface="NikoshBAN" panose="02000000000000000000" pitchFamily="2" charset="0"/>
              </a:rPr>
              <a:t>বাংলা</a:t>
            </a:r>
            <a:r>
              <a:rPr lang="en-US" sz="6600" b="1" dirty="0" smtClean="0">
                <a:solidFill>
                  <a:srgbClr val="002060"/>
                </a:solidFill>
                <a:latin typeface="NikoshBAN" panose="02000000000000000000" pitchFamily="2" charset="0"/>
                <a:cs typeface="NikoshBAN" panose="02000000000000000000" pitchFamily="2" charset="0"/>
              </a:rPr>
              <a:t> </a:t>
            </a:r>
            <a:r>
              <a:rPr lang="bn-IN" sz="6600" b="1" dirty="0" smtClean="0">
                <a:solidFill>
                  <a:srgbClr val="002060"/>
                </a:solidFill>
                <a:latin typeface="NikoshBAN" panose="02000000000000000000" pitchFamily="2" charset="0"/>
                <a:cs typeface="NikoshBAN" panose="02000000000000000000" pitchFamily="2" charset="0"/>
              </a:rPr>
              <a:t>ভাষার</a:t>
            </a:r>
            <a:r>
              <a:rPr lang="en-US" sz="6600" b="1" dirty="0" smtClean="0">
                <a:solidFill>
                  <a:srgbClr val="002060"/>
                </a:solidFill>
                <a:latin typeface="NikoshBAN" panose="02000000000000000000" pitchFamily="2" charset="0"/>
                <a:cs typeface="NikoshBAN" panose="02000000000000000000" pitchFamily="2" charset="0"/>
              </a:rPr>
              <a:t> </a:t>
            </a:r>
            <a:r>
              <a:rPr lang="bn-IN" sz="6600" b="1" dirty="0" smtClean="0">
                <a:solidFill>
                  <a:srgbClr val="002060"/>
                </a:solidFill>
                <a:latin typeface="NikoshBAN" panose="02000000000000000000" pitchFamily="2" charset="0"/>
                <a:cs typeface="NikoshBAN" panose="02000000000000000000" pitchFamily="2" charset="0"/>
              </a:rPr>
              <a:t>শব্দ ভান্ডার</a:t>
            </a:r>
            <a:endParaRPr lang="en-US" sz="6600" b="1" dirty="0">
              <a:solidFill>
                <a:srgbClr val="002060"/>
              </a:solidFill>
              <a:latin typeface="NikoshBAN" pitchFamily="2" charset="0"/>
              <a:cs typeface="NikoshBAN"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2806" t="70427"/>
          <a:stretch/>
        </p:blipFill>
        <p:spPr>
          <a:xfrm>
            <a:off x="177421" y="6059607"/>
            <a:ext cx="11846257" cy="559558"/>
          </a:xfrm>
          <a:prstGeom prst="rect">
            <a:avLst/>
          </a:prstGeom>
        </p:spPr>
      </p:pic>
    </p:spTree>
    <p:extLst>
      <p:ext uri="{BB962C8B-B14F-4D97-AF65-F5344CB8AC3E}">
        <p14:creationId xmlns:p14="http://schemas.microsoft.com/office/powerpoint/2010/main" val="40959109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671" t="69939"/>
          <a:stretch/>
        </p:blipFill>
        <p:spPr>
          <a:xfrm>
            <a:off x="163774" y="5923128"/>
            <a:ext cx="11846256" cy="684351"/>
          </a:xfrm>
          <a:prstGeom prst="rect">
            <a:avLst/>
          </a:prstGeom>
        </p:spPr>
      </p:pic>
      <p:sp>
        <p:nvSpPr>
          <p:cNvPr id="5" name="TextBox 4"/>
          <p:cNvSpPr txBox="1"/>
          <p:nvPr/>
        </p:nvSpPr>
        <p:spPr>
          <a:xfrm>
            <a:off x="2784143" y="739842"/>
            <a:ext cx="6933063" cy="1015663"/>
          </a:xfrm>
          <a:prstGeom prst="rect">
            <a:avLst/>
          </a:prstGeom>
          <a:noFill/>
        </p:spPr>
        <p:txBody>
          <a:bodyPr wrap="square" rtlCol="0">
            <a:spAutoFit/>
          </a:bodyPr>
          <a:lstStyle/>
          <a:p>
            <a:r>
              <a:rPr lang="bn-IN" sz="6000" b="1" dirty="0" smtClean="0">
                <a:solidFill>
                  <a:srgbClr val="0070C0"/>
                </a:solidFill>
                <a:latin typeface="NikoshBAN" panose="02000000000000000000" pitchFamily="2" charset="0"/>
                <a:cs typeface="NikoshBAN" panose="02000000000000000000" pitchFamily="2" charset="0"/>
              </a:rPr>
              <a:t>         শিখনফল</a:t>
            </a:r>
            <a:endParaRPr lang="en-US" sz="6000" b="1" dirty="0">
              <a:solidFill>
                <a:srgbClr val="0070C0"/>
              </a:solidFill>
              <a:latin typeface="NikoshBAN" panose="02000000000000000000" pitchFamily="2" charset="0"/>
              <a:cs typeface="NikoshBAN" panose="02000000000000000000" pitchFamily="2" charset="0"/>
            </a:endParaRPr>
          </a:p>
        </p:txBody>
      </p:sp>
      <p:sp>
        <p:nvSpPr>
          <p:cNvPr id="7" name="TextBox 6"/>
          <p:cNvSpPr txBox="1"/>
          <p:nvPr/>
        </p:nvSpPr>
        <p:spPr>
          <a:xfrm>
            <a:off x="2047164" y="2129050"/>
            <a:ext cx="9853684" cy="3046988"/>
          </a:xfrm>
          <a:prstGeom prst="rect">
            <a:avLst/>
          </a:prstGeom>
          <a:noFill/>
        </p:spPr>
        <p:txBody>
          <a:bodyPr wrap="square" rtlCol="0">
            <a:spAutoFit/>
          </a:bodyPr>
          <a:lstStyle/>
          <a:p>
            <a:r>
              <a:rPr lang="bn-IN" sz="4800" b="1" dirty="0" smtClean="0">
                <a:solidFill>
                  <a:srgbClr val="0070C0"/>
                </a:solidFill>
                <a:latin typeface="NikoshBAN" panose="02000000000000000000" pitchFamily="2" charset="0"/>
                <a:cs typeface="NikoshBAN" panose="02000000000000000000" pitchFamily="2" charset="0"/>
              </a:rPr>
              <a:t>     এই </a:t>
            </a:r>
            <a:r>
              <a:rPr lang="bn-IN" sz="4800" b="1" dirty="0" smtClean="0">
                <a:solidFill>
                  <a:srgbClr val="0070C0"/>
                </a:solidFill>
                <a:latin typeface="NikoshBAN" panose="02000000000000000000" pitchFamily="2" charset="0"/>
                <a:cs typeface="NikoshBAN" panose="02000000000000000000" pitchFamily="2" charset="0"/>
              </a:rPr>
              <a:t>পাঠ শেষে শিক্ষার্থীরা ----</a:t>
            </a:r>
          </a:p>
          <a:p>
            <a:r>
              <a:rPr lang="bn-IN" sz="3600" b="1" dirty="0" smtClean="0">
                <a:latin typeface="NikoshBAN" panose="02000000000000000000" pitchFamily="2" charset="0"/>
                <a:cs typeface="NikoshBAN" panose="02000000000000000000" pitchFamily="2" charset="0"/>
              </a:rPr>
              <a:t>       ১) শব্দ </a:t>
            </a:r>
            <a:r>
              <a:rPr lang="bn-IN" sz="3600" b="1" dirty="0" smtClean="0">
                <a:latin typeface="NikoshBAN" panose="02000000000000000000" pitchFamily="2" charset="0"/>
                <a:cs typeface="NikoshBAN" panose="02000000000000000000" pitchFamily="2" charset="0"/>
              </a:rPr>
              <a:t>ভান্ডার সম্পর্কে বলতে </a:t>
            </a:r>
            <a:r>
              <a:rPr lang="bn-IN" sz="3600" b="1" dirty="0" smtClean="0">
                <a:latin typeface="NikoshBAN" panose="02000000000000000000" pitchFamily="2" charset="0"/>
                <a:cs typeface="NikoshBAN" panose="02000000000000000000" pitchFamily="2" charset="0"/>
              </a:rPr>
              <a:t>পারবে</a:t>
            </a:r>
          </a:p>
          <a:p>
            <a:r>
              <a:rPr lang="bn-IN" sz="3600" b="1" dirty="0" smtClean="0">
                <a:latin typeface="NikoshBAN" panose="02000000000000000000" pitchFamily="2" charset="0"/>
                <a:cs typeface="NikoshBAN" panose="02000000000000000000" pitchFamily="2" charset="0"/>
              </a:rPr>
              <a:t>       ২) শব্দ ভান্ডার এর প্রকারভেদ বলতে পারবে</a:t>
            </a:r>
          </a:p>
          <a:p>
            <a:r>
              <a:rPr lang="bn-IN" sz="3600" b="1" dirty="0" smtClean="0">
                <a:latin typeface="NikoshBAN" panose="02000000000000000000" pitchFamily="2" charset="0"/>
                <a:cs typeface="NikoshBAN" panose="02000000000000000000" pitchFamily="2" charset="0"/>
              </a:rPr>
              <a:t>       ৩) বিভিন্ন </a:t>
            </a:r>
            <a:r>
              <a:rPr lang="bn-IN" sz="3600" b="1" dirty="0" smtClean="0">
                <a:latin typeface="NikoshBAN" panose="02000000000000000000" pitchFamily="2" charset="0"/>
                <a:cs typeface="NikoshBAN" panose="02000000000000000000" pitchFamily="2" charset="0"/>
              </a:rPr>
              <a:t>প্রকার শব্দের উদাহরণ দিতে পারবে</a:t>
            </a:r>
          </a:p>
          <a:p>
            <a:r>
              <a:rPr lang="bn-IN" sz="3600" b="1" dirty="0" smtClean="0">
                <a:latin typeface="NikoshBAN" panose="02000000000000000000" pitchFamily="2" charset="0"/>
                <a:cs typeface="NikoshBAN" panose="02000000000000000000" pitchFamily="2" charset="0"/>
              </a:rPr>
              <a:t>       ৪) দেশি </a:t>
            </a:r>
            <a:r>
              <a:rPr lang="bn-IN" sz="3600" b="1" dirty="0" smtClean="0">
                <a:latin typeface="NikoshBAN" panose="02000000000000000000" pitchFamily="2" charset="0"/>
                <a:cs typeface="NikoshBAN" panose="02000000000000000000" pitchFamily="2" charset="0"/>
              </a:rPr>
              <a:t>ও বিদেশি শব্দ চিহ্নিত করতে পারবে</a:t>
            </a:r>
          </a:p>
        </p:txBody>
      </p:sp>
    </p:spTree>
    <p:extLst>
      <p:ext uri="{BB962C8B-B14F-4D97-AF65-F5344CB8AC3E}">
        <p14:creationId xmlns:p14="http://schemas.microsoft.com/office/powerpoint/2010/main" val="35100471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9003" y="565478"/>
            <a:ext cx="4283122" cy="5139869"/>
          </a:xfrm>
          <a:prstGeom prst="rect">
            <a:avLst/>
          </a:prstGeom>
          <a:ln w="76200">
            <a:solidFill>
              <a:schemeClr val="tx1"/>
            </a:solidFill>
          </a:ln>
        </p:spPr>
        <p:txBody>
          <a:bodyPr wrap="square">
            <a:spAutoFit/>
          </a:bodyPr>
          <a:lstStyle/>
          <a:p>
            <a:r>
              <a:rPr lang="as-IN" sz="4000" b="1" dirty="0">
                <a:solidFill>
                  <a:srgbClr val="0070C0"/>
                </a:solidFill>
                <a:latin typeface="NikoshBAN" panose="02000000000000000000" pitchFamily="2" charset="0"/>
                <a:cs typeface="NikoshBAN" panose="02000000000000000000" pitchFamily="2" charset="0"/>
              </a:rPr>
              <a:t>বাংলা ভাষার </a:t>
            </a:r>
            <a:r>
              <a:rPr lang="as-IN" sz="4000" b="1" dirty="0" smtClean="0">
                <a:solidFill>
                  <a:srgbClr val="0070C0"/>
                </a:solidFill>
                <a:latin typeface="NikoshBAN" panose="02000000000000000000" pitchFamily="2" charset="0"/>
                <a:cs typeface="NikoshBAN" panose="02000000000000000000" pitchFamily="2" charset="0"/>
              </a:rPr>
              <a:t>শব্দভাণ্ডার</a:t>
            </a:r>
            <a:r>
              <a:rPr lang="en-US" sz="4000" b="1" dirty="0" smtClean="0">
                <a:solidFill>
                  <a:srgbClr val="0070C0"/>
                </a:solidFill>
                <a:latin typeface="NikoshBAN" panose="02000000000000000000" pitchFamily="2" charset="0"/>
                <a:cs typeface="NikoshBAN" panose="02000000000000000000" pitchFamily="2" charset="0"/>
              </a:rPr>
              <a:t> :</a:t>
            </a:r>
            <a:endParaRPr lang="as-IN" sz="4000" b="1" dirty="0">
              <a:solidFill>
                <a:srgbClr val="0070C0"/>
              </a:solidFill>
              <a:latin typeface="NikoshBAN" panose="02000000000000000000" pitchFamily="2" charset="0"/>
              <a:cs typeface="NikoshBAN" panose="02000000000000000000" pitchFamily="2" charset="0"/>
            </a:endParaRPr>
          </a:p>
          <a:p>
            <a:r>
              <a:rPr lang="as-IN" sz="2400" b="1" dirty="0">
                <a:solidFill>
                  <a:srgbClr val="050505"/>
                </a:solidFill>
                <a:latin typeface="NikoshBAN" panose="02000000000000000000" pitchFamily="2" charset="0"/>
                <a:cs typeface="NikoshBAN" panose="02000000000000000000" pitchFamily="2" charset="0"/>
              </a:rPr>
              <a:t>বাংলা ভাষা গোড়াপত্তনের যুগে স্বল্প সংখ্যক শব্দ নিয়ে যাত্রা শুরু করলেও নানা ভাষার সংস্পর্শে এসে এর শব্দসম্ভার বহুল পরিমাণে বৃদ্ধি পেয়েছে। বাংলাদেশে তুর্কি আগমন ও মুসলিম শাসন পত্তনের সুযোগে ক্রমে প্রচুর আরবি ও ফারসি শব্দ বাংলা ভাষার নিজস্ব সম্পদে পরিণত হয়েছে। এরপর এলো ইংরেজ। ইংরেজ শাসনামলেও তাদের নিজস্ব সাহিত্য এবং সংস্কৃতির বহু শব্দ বাংলা ভাষায় প্রবেশ লাভ করে। বাংলা ভাষা ঐ সব ভাষার শব্দগুলো আপন করে নিয়েছে। </a:t>
            </a:r>
            <a:r>
              <a:rPr lang="as-IN" sz="2400" b="1" dirty="0" smtClean="0">
                <a:solidFill>
                  <a:srgbClr val="050505"/>
                </a:solidFill>
                <a:latin typeface="NikoshBAN" panose="02000000000000000000" pitchFamily="2" charset="0"/>
                <a:cs typeface="NikoshBAN" panose="02000000000000000000" pitchFamily="2" charset="0"/>
              </a:rPr>
              <a:t>এভাবে</a:t>
            </a:r>
            <a:r>
              <a:rPr lang="bn-IN" sz="2400" b="1" dirty="0" smtClean="0">
                <a:solidFill>
                  <a:srgbClr val="050505"/>
                </a:solidFill>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বাংলা </a:t>
            </a:r>
            <a:r>
              <a:rPr lang="as-IN" sz="2400" b="1" dirty="0" smtClean="0">
                <a:latin typeface="NikoshBAN" panose="02000000000000000000" pitchFamily="2" charset="0"/>
                <a:cs typeface="NikoshBAN" panose="02000000000000000000" pitchFamily="2" charset="0"/>
              </a:rPr>
              <a:t>ভাষায় </a:t>
            </a:r>
            <a:r>
              <a:rPr lang="as-IN" sz="2400" b="1" dirty="0">
                <a:latin typeface="NikoshBAN" panose="02000000000000000000" pitchFamily="2" charset="0"/>
                <a:cs typeface="NikoshBAN" panose="02000000000000000000" pitchFamily="2" charset="0"/>
              </a:rPr>
              <a:t>শব্দসম্ভারের সমাবেশ হয়েছে </a:t>
            </a:r>
            <a:r>
              <a:rPr lang="bn-IN" sz="2400" b="1" dirty="0" smtClean="0">
                <a:latin typeface="NikoshBAN" panose="02000000000000000000" pitchFamily="2" charset="0"/>
                <a:cs typeface="NikoshBAN" panose="02000000000000000000" pitchFamily="2" charset="0"/>
              </a:rPr>
              <a:t>।</a:t>
            </a:r>
            <a:endParaRPr lang="as-IN" sz="2400" b="1" dirty="0">
              <a:latin typeface="NikoshBAN" panose="02000000000000000000" pitchFamily="2" charset="0"/>
              <a:cs typeface="NikoshBAN" panose="02000000000000000000" pitchFamily="2" charset="0"/>
            </a:endParaRPr>
          </a:p>
        </p:txBody>
      </p:sp>
      <p:graphicFrame>
        <p:nvGraphicFramePr>
          <p:cNvPr id="6" name="Diagram 5"/>
          <p:cNvGraphicFramePr/>
          <p:nvPr>
            <p:extLst>
              <p:ext uri="{D42A27DB-BD31-4B8C-83A1-F6EECF244321}">
                <p14:modId xmlns:p14="http://schemas.microsoft.com/office/powerpoint/2010/main" val="399048530"/>
              </p:ext>
            </p:extLst>
          </p:nvPr>
        </p:nvGraphicFramePr>
        <p:xfrm>
          <a:off x="5540991" y="1410405"/>
          <a:ext cx="5827594" cy="4404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4913194" y="456297"/>
            <a:ext cx="7110484" cy="954107"/>
          </a:xfrm>
          <a:prstGeom prst="rect">
            <a:avLst/>
          </a:prstGeom>
        </p:spPr>
        <p:txBody>
          <a:bodyPr wrap="square">
            <a:spAutoFit/>
          </a:bodyPr>
          <a:lstStyle/>
          <a:p>
            <a:r>
              <a:rPr lang="as-IN" sz="2800" b="1" dirty="0">
                <a:solidFill>
                  <a:srgbClr val="0070C0"/>
                </a:solidFill>
                <a:latin typeface="NikoshBAN" panose="02000000000000000000" pitchFamily="2" charset="0"/>
                <a:cs typeface="NikoshBAN" panose="02000000000000000000" pitchFamily="2" charset="0"/>
              </a:rPr>
              <a:t>বাংলা ভাষায় যেসব শব্দসম্ভারের সমাবেশ হয়েছে </a:t>
            </a:r>
            <a:r>
              <a:rPr lang="as-IN" sz="2800" b="1" dirty="0" smtClean="0">
                <a:solidFill>
                  <a:srgbClr val="0070C0"/>
                </a:solidFill>
                <a:latin typeface="NikoshBAN" panose="02000000000000000000" pitchFamily="2" charset="0"/>
                <a:cs typeface="NikoshBAN" panose="02000000000000000000" pitchFamily="2" charset="0"/>
              </a:rPr>
              <a:t>সে</a:t>
            </a:r>
            <a:r>
              <a:rPr lang="bn-IN" sz="2800" b="1" dirty="0" smtClean="0">
                <a:solidFill>
                  <a:srgbClr val="0070C0"/>
                </a:solidFill>
                <a:latin typeface="NikoshBAN" panose="02000000000000000000" pitchFamily="2" charset="0"/>
                <a:cs typeface="NikoshBAN" panose="02000000000000000000" pitchFamily="2" charset="0"/>
              </a:rPr>
              <a:t>গুলোকে</a:t>
            </a:r>
            <a:r>
              <a:rPr lang="as-IN" sz="2800" b="1" dirty="0" smtClean="0">
                <a:solidFill>
                  <a:srgbClr val="0070C0"/>
                </a:solidFill>
                <a:latin typeface="NikoshBAN" panose="02000000000000000000" pitchFamily="2" charset="0"/>
                <a:cs typeface="NikoshBAN" panose="02000000000000000000" pitchFamily="2" charset="0"/>
              </a:rPr>
              <a:t> </a:t>
            </a:r>
            <a:r>
              <a:rPr lang="as-IN" sz="2800" b="1" dirty="0">
                <a:solidFill>
                  <a:srgbClr val="0070C0"/>
                </a:solidFill>
                <a:latin typeface="NikoshBAN" panose="02000000000000000000" pitchFamily="2" charset="0"/>
                <a:cs typeface="NikoshBAN" panose="02000000000000000000" pitchFamily="2" charset="0"/>
              </a:rPr>
              <a:t>পণ্ডিতগণ কয়েকটি ভাগে ভাগ করেছেন। যেমন : </a:t>
            </a:r>
          </a:p>
        </p:txBody>
      </p:sp>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22535" t="71404"/>
          <a:stretch/>
        </p:blipFill>
        <p:spPr>
          <a:xfrm>
            <a:off x="150125" y="6018663"/>
            <a:ext cx="11873553" cy="602465"/>
          </a:xfrm>
          <a:prstGeom prst="rect">
            <a:avLst/>
          </a:prstGeom>
        </p:spPr>
      </p:pic>
    </p:spTree>
    <p:extLst>
      <p:ext uri="{BB962C8B-B14F-4D97-AF65-F5344CB8AC3E}">
        <p14:creationId xmlns:p14="http://schemas.microsoft.com/office/powerpoint/2010/main" val="41874757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318" y="275695"/>
            <a:ext cx="11191165" cy="5940088"/>
          </a:xfrm>
          <a:prstGeom prst="rect">
            <a:avLst/>
          </a:prstGeom>
        </p:spPr>
        <p:txBody>
          <a:bodyPr wrap="square">
            <a:spAutoFit/>
          </a:bodyPr>
          <a:lstStyle/>
          <a:p>
            <a:r>
              <a:rPr lang="as-IN" sz="3200" b="1" u="sng" dirty="0">
                <a:solidFill>
                  <a:srgbClr val="0070C0"/>
                </a:solidFill>
                <a:latin typeface="NikoshBAN" panose="02000000000000000000" pitchFamily="2" charset="0"/>
                <a:cs typeface="NikoshBAN" panose="02000000000000000000" pitchFamily="2" charset="0"/>
              </a:rPr>
              <a:t>তৎসম/সংস্কৃত শব্দ</a:t>
            </a:r>
          </a:p>
          <a:p>
            <a:r>
              <a:rPr lang="as-IN" sz="2400" b="1" dirty="0">
                <a:solidFill>
                  <a:srgbClr val="050505"/>
                </a:solidFill>
                <a:latin typeface="NikoshBAN" panose="02000000000000000000" pitchFamily="2" charset="0"/>
                <a:cs typeface="NikoshBAN" panose="02000000000000000000" pitchFamily="2" charset="0"/>
              </a:rPr>
              <a:t>যেসব শব্দ সংস্কৃত ভাষা থেকে সোজাসুজি বা হুবহু বাংলায় এসেছে এবং যাদের রূপ অপরিবর্তিত রয়েছে সেসব শব্দকে বলা হয় তৎসম শব্দ। তৎসম একটি পারিভাষিক শব্দ। এর অর্থ [তৎ (তার)+সম (সমান)]=তার সমান অর্থাৎ সংস্কৃত। যেমন : চন্দ্র, সূর্য, নক্ষত্র, ভবন, ধর্ম, পাত্র, মনুষ্য ইত্যাদি।</a:t>
            </a:r>
          </a:p>
          <a:p>
            <a:r>
              <a:rPr lang="as-IN" sz="3600" b="1" u="sng" dirty="0">
                <a:solidFill>
                  <a:srgbClr val="0070C0"/>
                </a:solidFill>
                <a:latin typeface="NikoshBAN" panose="02000000000000000000" pitchFamily="2" charset="0"/>
                <a:cs typeface="NikoshBAN" panose="02000000000000000000" pitchFamily="2" charset="0"/>
              </a:rPr>
              <a:t>অর্ধতৎসম শব্দ</a:t>
            </a:r>
          </a:p>
          <a:p>
            <a:r>
              <a:rPr lang="as-IN" sz="2400" b="1" dirty="0">
                <a:solidFill>
                  <a:srgbClr val="050505"/>
                </a:solidFill>
                <a:latin typeface="NikoshBAN" panose="02000000000000000000" pitchFamily="2" charset="0"/>
                <a:cs typeface="NikoshBAN" panose="02000000000000000000" pitchFamily="2" charset="0"/>
              </a:rPr>
              <a:t>বাংলা ভাষায় যেসব সংস্কৃত শব্দ কিঞ্চিৎ বা সামান্য পরিবর্তিত আকারে বাংলা ভাষায় এসেছে সেসব শব্দকে অর্ধতৎসম শব্দ বলে। তৎসম মানে সংস্কৃত। আর অর্ধতৎসম মানে আধা সংস্কৃত। যেমন : জোছনা, ছেরাদ্দ, গিন্নি, বোষ্টম, কুচ্ছিত। এগুলো যথাক্রমে সংস্কৃত জ্যোৎস্না, শ্রাদ্ধ, গৃহিণী, বৈঞ্চব, কুৎসিত শব্দ থেকে আগত।</a:t>
            </a:r>
          </a:p>
          <a:p>
            <a:r>
              <a:rPr lang="as-IN" sz="3600" b="1" u="sng" dirty="0">
                <a:solidFill>
                  <a:srgbClr val="0070C0"/>
                </a:solidFill>
                <a:latin typeface="NikoshBAN" panose="02000000000000000000" pitchFamily="2" charset="0"/>
                <a:cs typeface="NikoshBAN" panose="02000000000000000000" pitchFamily="2" charset="0"/>
              </a:rPr>
              <a:t>তদ্ভব শব্দ</a:t>
            </a:r>
          </a:p>
          <a:p>
            <a:r>
              <a:rPr lang="as-IN" sz="2400" b="1" dirty="0">
                <a:solidFill>
                  <a:srgbClr val="050505"/>
                </a:solidFill>
                <a:latin typeface="NikoshBAN" panose="02000000000000000000" pitchFamily="2" charset="0"/>
                <a:cs typeface="NikoshBAN" panose="02000000000000000000" pitchFamily="2" charset="0"/>
              </a:rPr>
              <a:t>যেসব শব্দ সংস্কৃত ভাষা থেকে সম্পূর্ণ পরিবর্তিত আকারে বাংলা ভাষায় এসেছে সেসব শব্দকে তদ্ভব শব্দ বলে। অন্যভাবে বলা যায়, যেসব শব্দের মূল সংস্কৃত ভাষায় পাওয়া যায় কিন্তু ভাষার স্বাভাবিক বিবর্তন ধারায় প্রাকৃতের মাধ্যমে পরিবর্তিত হয়ে আধুনিক বাংলা ভাষায় স্থান করে নিয়েছে সেসব শব্দকে বলা হয় তদ্ভব শব্দ। তদ্ভব একটি পারিভাষিক শব্দ। এর অর্থ, ‘তৎ’ (তার) থেকে ‘ভব’ (উৎপন্ন)। যেমন : সংস্কৃত-হস্ত, প্রাকৃত-হথ, তদ্ভব-হাত। সংস্কৃত-চর্মকার, প্রাকৃত-চম্মআর, তদ্ভব-চামার ইত্যাদি। এই সব তদ্ভবশব্দকে খাঁটি বাংলা শব্দও বলা হয়।</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535" t="70672"/>
          <a:stretch/>
        </p:blipFill>
        <p:spPr>
          <a:xfrm>
            <a:off x="191068" y="6215783"/>
            <a:ext cx="11832609" cy="458182"/>
          </a:xfrm>
          <a:prstGeom prst="rect">
            <a:avLst/>
          </a:prstGeom>
        </p:spPr>
      </p:pic>
    </p:spTree>
    <p:extLst>
      <p:ext uri="{BB962C8B-B14F-4D97-AF65-F5344CB8AC3E}">
        <p14:creationId xmlns:p14="http://schemas.microsoft.com/office/powerpoint/2010/main" val="4609317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7672" y="816550"/>
            <a:ext cx="10986447" cy="4955203"/>
          </a:xfrm>
          <a:prstGeom prst="rect">
            <a:avLst/>
          </a:prstGeom>
        </p:spPr>
        <p:txBody>
          <a:bodyPr wrap="square">
            <a:spAutoFit/>
          </a:bodyPr>
          <a:lstStyle/>
          <a:p>
            <a:r>
              <a:rPr lang="as-IN" sz="3600" b="1" u="sng" dirty="0" smtClean="0">
                <a:solidFill>
                  <a:srgbClr val="0070C0"/>
                </a:solidFill>
                <a:latin typeface="NikoshBAN" panose="02000000000000000000" pitchFamily="2" charset="0"/>
                <a:cs typeface="NikoshBAN" panose="02000000000000000000" pitchFamily="2" charset="0"/>
              </a:rPr>
              <a:t>দেশি </a:t>
            </a:r>
            <a:r>
              <a:rPr lang="as-IN" sz="3600" b="1" u="sng" dirty="0">
                <a:solidFill>
                  <a:srgbClr val="0070C0"/>
                </a:solidFill>
                <a:latin typeface="NikoshBAN" panose="02000000000000000000" pitchFamily="2" charset="0"/>
                <a:cs typeface="NikoshBAN" panose="02000000000000000000" pitchFamily="2" charset="0"/>
              </a:rPr>
              <a:t>শব্দ</a:t>
            </a:r>
          </a:p>
          <a:p>
            <a:r>
              <a:rPr lang="as-IN" sz="2400" b="1" dirty="0">
                <a:solidFill>
                  <a:srgbClr val="050505"/>
                </a:solidFill>
                <a:latin typeface="NikoshBAN" panose="02000000000000000000" pitchFamily="2" charset="0"/>
                <a:cs typeface="NikoshBAN" panose="02000000000000000000" pitchFamily="2" charset="0"/>
              </a:rPr>
              <a:t>যেসব শব্দ বাংলাদেশের কোল, মুণ্ডা প্রভৃতি আদিম অধিবাসীদের ভাষা ও সংস্কৃতির কিছু কিছু উপাদান বাংলায় রক্ষিত রয়েছে সেসব শব্দকে দেশি শব্দ বলে। অনেক সময় এসব শব্দের মূল নির্ধারণ করা যায় না কিন্তু কোন ভাষা থেকে এসেছে তার হদিস মেলে। যেমন : কুড়ি (বিশ)-কোলভাষা, পেট (উদর)-তামিল ভাষা, চুলা (উনন)-মুন্ডারী ভাষা।</a:t>
            </a:r>
          </a:p>
          <a:p>
            <a:r>
              <a:rPr lang="as-IN" sz="2400" b="1" dirty="0">
                <a:solidFill>
                  <a:srgbClr val="050505"/>
                </a:solidFill>
                <a:latin typeface="NikoshBAN" panose="02000000000000000000" pitchFamily="2" charset="0"/>
                <a:cs typeface="NikoshBAN" panose="02000000000000000000" pitchFamily="2" charset="0"/>
              </a:rPr>
              <a:t>এরূপ : কুলা, গঞ্জ, চোঙ্গা, টোপর, ডাব, ডাগর, ঢেঁকি ইত্যাদি আরও বহু দেশি শব্দ বাংলায় ব্যবহৃত হয়।</a:t>
            </a:r>
          </a:p>
          <a:p>
            <a:r>
              <a:rPr lang="as-IN" sz="4000" b="1" dirty="0">
                <a:solidFill>
                  <a:srgbClr val="0070C0"/>
                </a:solidFill>
                <a:latin typeface="NikoshBAN" panose="02000000000000000000" pitchFamily="2" charset="0"/>
                <a:cs typeface="NikoshBAN" panose="02000000000000000000" pitchFamily="2" charset="0"/>
              </a:rPr>
              <a:t>বিদেশি শব্দ</a:t>
            </a:r>
          </a:p>
          <a:p>
            <a:r>
              <a:rPr lang="as-IN" sz="2400" b="1" dirty="0">
                <a:solidFill>
                  <a:srgbClr val="050505"/>
                </a:solidFill>
                <a:latin typeface="NikoshBAN" panose="02000000000000000000" pitchFamily="2" charset="0"/>
                <a:cs typeface="NikoshBAN" panose="02000000000000000000" pitchFamily="2" charset="0"/>
              </a:rPr>
              <a:t>যেসব শব্দ রাজনৈতিক, ধর্মীয়, সংস্কৃতিগত ও বাণিজ্যিক কারণে বাংলাদেশে আগত বিভিন্ন ভাষাভাষী মানুষের বহুশব্দ বাংলায় স্থান করে নিয়েছে সেসব শব্দকে বিদেশি শব্দ বলে। এদের মধ্যে আরবি, ফারসি ও ইংরেজি শব্দই বিশেষভাবে উল্লেখযোগ্য। সে কালের সমাজ জীবনের প্রয়োজনীয় উপকরণরূপে বিদেশি শব্দ এ দেশের ভাষায় গৃহীত হয়েছে। এছাড়া রয়েছে পর্তুগিজ, ফরাসি, ওলন্দাজ, তুর্কি প্রভৃতি দেশ। এসব ভাষারও কিছু শব্দ একইভাবে বাংলা ভাষায় এসে গেছে। আমাদের পার্শ্ববর্তী ভারত, মায়ানমার/বার্মা, মালয়, চীন, জাপান প্রভৃতি দেশেরও কিছু শব্দ আমাদের ভাষায় প্রচলিত </a:t>
            </a:r>
            <a:r>
              <a:rPr lang="as-IN" sz="2400" b="1" dirty="0" smtClean="0">
                <a:solidFill>
                  <a:srgbClr val="050505"/>
                </a:solidFill>
                <a:latin typeface="NikoshBAN" panose="02000000000000000000" pitchFamily="2" charset="0"/>
                <a:cs typeface="NikoshBAN" panose="02000000000000000000" pitchFamily="2" charset="0"/>
              </a:rPr>
              <a:t>রয়েছে</a:t>
            </a:r>
            <a:r>
              <a:rPr lang="en-US" sz="2400" b="1" dirty="0">
                <a:solidFill>
                  <a:srgbClr val="050505"/>
                </a:solidFill>
                <a:latin typeface="NikoshBAN" panose="02000000000000000000" pitchFamily="2" charset="0"/>
                <a:cs typeface="NikoshBAN" panose="02000000000000000000" pitchFamily="2" charset="0"/>
              </a:rPr>
              <a:t>।</a:t>
            </a:r>
            <a:endParaRPr lang="as-IN" sz="2400" b="1" dirty="0">
              <a:solidFill>
                <a:srgbClr val="050505"/>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535" t="70427"/>
          <a:stretch/>
        </p:blipFill>
        <p:spPr>
          <a:xfrm>
            <a:off x="191069" y="6073254"/>
            <a:ext cx="11818961" cy="525170"/>
          </a:xfrm>
          <a:prstGeom prst="rect">
            <a:avLst/>
          </a:prstGeom>
        </p:spPr>
      </p:pic>
    </p:spTree>
    <p:extLst>
      <p:ext uri="{BB962C8B-B14F-4D97-AF65-F5344CB8AC3E}">
        <p14:creationId xmlns:p14="http://schemas.microsoft.com/office/powerpoint/2010/main" val="26231088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1386</Words>
  <Application>Microsoft Office PowerPoint</Application>
  <PresentationFormat>Widescreen</PresentationFormat>
  <Paragraphs>145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202</cp:revision>
  <dcterms:created xsi:type="dcterms:W3CDTF">2021-01-03T13:56:02Z</dcterms:created>
  <dcterms:modified xsi:type="dcterms:W3CDTF">2021-01-04T17:02:49Z</dcterms:modified>
</cp:coreProperties>
</file>