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56" r:id="rId3"/>
    <p:sldId id="257" r:id="rId4"/>
    <p:sldId id="274" r:id="rId5"/>
    <p:sldId id="277" r:id="rId6"/>
    <p:sldId id="270" r:id="rId7"/>
    <p:sldId id="260" r:id="rId8"/>
    <p:sldId id="279" r:id="rId9"/>
    <p:sldId id="272" r:id="rId10"/>
    <p:sldId id="273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0" autoAdjust="0"/>
    <p:restoredTop sz="94660"/>
  </p:normalViewPr>
  <p:slideViewPr>
    <p:cSldViewPr>
      <p:cViewPr>
        <p:scale>
          <a:sx n="60" d="100"/>
          <a:sy n="60" d="100"/>
        </p:scale>
        <p:origin x="-175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B3D4E-BCCB-4C7F-BCC0-A6DFEE267A08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48889-9341-457A-AE60-9CCE5FAFA6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42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1828800"/>
            <a:ext cx="8763000" cy="501080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71600" y="293214"/>
            <a:ext cx="5334000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      </a:t>
            </a:r>
            <a:r>
              <a:rPr lang="en-US" sz="7200" dirty="0" err="1" smtClean="0"/>
              <a:t>স্বাগতম</a:t>
            </a:r>
            <a:r>
              <a:rPr lang="en-US" sz="7200" dirty="0" smtClean="0"/>
              <a:t>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9720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5105400" cy="1173162"/>
          </a:xfrm>
        </p:spPr>
        <p:txBody>
          <a:bodyPr>
            <a:no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দলগত কাজ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0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981200"/>
            <a:ext cx="8077200" cy="193899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# ABC  </a:t>
            </a:r>
            <a:r>
              <a:rPr lang="en-US" sz="4000" dirty="0" err="1" smtClean="0"/>
              <a:t>সমকোনী</a:t>
            </a:r>
            <a:r>
              <a:rPr lang="en-US" sz="4000" dirty="0" smtClean="0"/>
              <a:t> </a:t>
            </a:r>
            <a:r>
              <a:rPr lang="en-US" sz="4000" dirty="0" err="1" smtClean="0"/>
              <a:t>ত্রিভূজের</a:t>
            </a:r>
            <a:r>
              <a:rPr lang="en-US" sz="4000" dirty="0" smtClean="0"/>
              <a:t> &lt;B  </a:t>
            </a:r>
            <a:r>
              <a:rPr lang="en-US" sz="4000" dirty="0" err="1" smtClean="0"/>
              <a:t>কোণটি</a:t>
            </a:r>
            <a:r>
              <a:rPr lang="en-US" sz="4000" dirty="0" smtClean="0"/>
              <a:t>  </a:t>
            </a:r>
            <a:r>
              <a:rPr lang="en-US" sz="4000" dirty="0" err="1" smtClean="0"/>
              <a:t>সমকোণ</a:t>
            </a:r>
            <a:r>
              <a:rPr lang="en-US" sz="4000" dirty="0" smtClean="0"/>
              <a:t> । tan A= 1  </a:t>
            </a:r>
            <a:r>
              <a:rPr lang="en-US" sz="4000" dirty="0" err="1" smtClean="0"/>
              <a:t>হলে</a:t>
            </a:r>
            <a:r>
              <a:rPr lang="en-US" sz="4000" dirty="0" smtClean="0"/>
              <a:t> 2SinAcos A = 1 </a:t>
            </a:r>
            <a:r>
              <a:rPr lang="en-US" sz="4000" dirty="0" err="1" smtClean="0"/>
              <a:t>এর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সত্যতা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যাচাই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en-US" sz="4000" dirty="0" smtClean="0"/>
              <a:t> 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2742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4495800" cy="11430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bn-BD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524000"/>
                <a:ext cx="8686800" cy="5333999"/>
              </a:xfrm>
              <a:ln>
                <a:solidFill>
                  <a:srgbClr val="002060"/>
                </a:solidFill>
              </a:ln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4400" dirty="0" smtClean="0">
                    <a:latin typeface="NikoshBAN" pitchFamily="2" charset="0"/>
                    <a:cs typeface="NikoshBAN" pitchFamily="2" charset="0"/>
                  </a:rPr>
                  <a:t>A=</a:t>
                </a:r>
                <a:r>
                  <a:rPr lang="en-US" sz="4400" dirty="0" smtClean="0">
                    <a:cs typeface="NikoshBAN" pitchFamily="2" charset="0"/>
                  </a:rPr>
                  <a:t>1+SinA, B=1-SinA, C=</a:t>
                </a:r>
                <a:r>
                  <a:rPr lang="en-US" sz="4400" dirty="0" err="1" smtClean="0">
                    <a:cs typeface="NikoshBAN" pitchFamily="2" charset="0"/>
                  </a:rPr>
                  <a:t>secA</a:t>
                </a:r>
                <a:r>
                  <a:rPr lang="en-US" sz="4400" dirty="0" smtClean="0">
                    <a:cs typeface="NikoshBAN" pitchFamily="2" charset="0"/>
                  </a:rPr>
                  <a:t>, D=</a:t>
                </a:r>
                <a:r>
                  <a:rPr lang="en-US" sz="4400" dirty="0" err="1" smtClean="0">
                    <a:cs typeface="NikoshBAN" pitchFamily="2" charset="0"/>
                  </a:rPr>
                  <a:t>tanA</a:t>
                </a:r>
                <a:r>
                  <a:rPr lang="bn-BD" sz="4400" dirty="0" smtClean="0">
                    <a:cs typeface="NikoshBAN" pitchFamily="2" charset="0"/>
                  </a:rPr>
                  <a:t>হলে</a:t>
                </a:r>
                <a:endParaRPr lang="en-US" sz="4400" dirty="0" smtClean="0">
                  <a:cs typeface="NikoshBAN" pitchFamily="2" charset="0"/>
                </a:endParaRPr>
              </a:p>
              <a:p>
                <a:pPr marL="0" indent="0">
                  <a:buNone/>
                </a:pPr>
                <a:endParaRPr lang="en-US" sz="4400" dirty="0" smtClean="0"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en-US" sz="4400" dirty="0" smtClean="0">
                    <a:latin typeface="NikoshBAN" pitchFamily="2" charset="0"/>
                    <a:cs typeface="NikoshBAN" pitchFamily="2" charset="0"/>
                  </a:rPr>
                  <a:t>a)</a:t>
                </a:r>
                <a:r>
                  <a:rPr lang="bn-BD" sz="4400" dirty="0" smtClean="0">
                    <a:latin typeface="NikoshBAN" pitchFamily="2" charset="0"/>
                    <a:cs typeface="NikoshBAN" pitchFamily="2" charset="0"/>
                  </a:rPr>
                  <a:t>ত্রিকোণমিতিক অনুপাত কাকে বলে?</a:t>
                </a:r>
              </a:p>
              <a:p>
                <a:pPr marL="0" indent="0">
                  <a:buNone/>
                </a:pPr>
                <a:r>
                  <a:rPr lang="en-US" sz="4400" dirty="0" smtClean="0">
                    <a:cs typeface="NikoshBAN" pitchFamily="2" charset="0"/>
                  </a:rPr>
                  <a:t>b)</a:t>
                </a:r>
                <a:r>
                  <a:rPr lang="bn-BD" sz="4400" dirty="0" smtClean="0">
                    <a:cs typeface="NikoshBAN" pitchFamily="2" charset="0"/>
                  </a:rPr>
                  <a:t> দেখাও যে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  <a:cs typeface="NikoshBAN" pitchFamily="2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/>
                            <a:cs typeface="NikoshBAN" pitchFamily="2" charset="0"/>
                          </a:rPr>
                          <m:t>𝐵</m:t>
                        </m:r>
                      </m:den>
                    </m:f>
                  </m:oMath>
                </a14:m>
                <a:r>
                  <a:rPr lang="bn-BD" sz="44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4400" dirty="0">
                    <a:latin typeface="NikoshBAN" pitchFamily="2" charset="0"/>
                    <a:cs typeface="NikoshBAN" pitchFamily="2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  <a:cs typeface="NikoshBAN" pitchFamily="2" charset="0"/>
                          </a:rPr>
                          <m:t>𝐶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400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24000"/>
                <a:ext cx="8686800" cy="5333999"/>
              </a:xfrm>
              <a:blipFill rotWithShape="1">
                <a:blip r:embed="rId2"/>
                <a:stretch>
                  <a:fillRect l="-2733" t="-2623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734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981199"/>
                <a:ext cx="9144000" cy="3352801"/>
              </a:xfrm>
              <a:ln>
                <a:solidFill>
                  <a:srgbClr val="00B050"/>
                </a:solidFill>
              </a:ln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4000" dirty="0" smtClean="0"/>
                  <a:t>                                                                        ABC </a:t>
                </a:r>
                <a:r>
                  <a:rPr lang="bn-BD" sz="4000" dirty="0" smtClean="0"/>
                  <a:t>সমকোণী </a:t>
                </a:r>
                <a:r>
                  <a:rPr lang="bn-BD" sz="4000" dirty="0" smtClean="0"/>
                  <a:t>ত্রিভুজে</a:t>
                </a:r>
                <a:r>
                  <a:rPr lang="en-US" sz="4000" dirty="0" smtClean="0"/>
                  <a:t>র </a:t>
                </a:r>
                <a:r>
                  <a:rPr lang="bn-BD" sz="4000" dirty="0" smtClean="0"/>
                  <a:t>&lt;</a:t>
                </a:r>
                <a:r>
                  <a:rPr lang="en-US" sz="4000" dirty="0" smtClean="0"/>
                  <a:t>C</a:t>
                </a:r>
                <a:r>
                  <a:rPr lang="bn-BD" sz="4000" dirty="0" smtClean="0"/>
                  <a:t>সমকোণ,</a:t>
                </a:r>
                <a:r>
                  <a:rPr lang="en-US" sz="4000" dirty="0" smtClean="0"/>
                  <a:t>AB=20</a:t>
                </a:r>
                <a:r>
                  <a:rPr lang="bn-BD" sz="4000" dirty="0" smtClean="0"/>
                  <a:t>সেমি</a:t>
                </a:r>
                <a:r>
                  <a:rPr lang="en-US" sz="4000" dirty="0" smtClean="0"/>
                  <a:t> BC=12  </a:t>
                </a:r>
                <a:r>
                  <a:rPr lang="bn-BD" sz="4000" dirty="0" smtClean="0"/>
                  <a:t>সেমি</a:t>
                </a:r>
                <a:r>
                  <a:rPr lang="en-US" sz="4000" dirty="0" smtClean="0"/>
                  <a:t>  </a:t>
                </a:r>
                <a:r>
                  <a:rPr lang="bn-BD" sz="4000" dirty="0" smtClean="0"/>
                  <a:t>এবং</a:t>
                </a:r>
                <a:r>
                  <a:rPr lang="en-US" sz="4000" dirty="0" smtClean="0"/>
                  <a:t> &lt;</a:t>
                </a:r>
                <a:r>
                  <a:rPr lang="en-US" sz="4000" dirty="0" smtClean="0"/>
                  <a:t>ABC=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bn-BD" sz="4000" dirty="0" smtClean="0"/>
                  <a:t>হলে</a:t>
                </a:r>
                <a:r>
                  <a:rPr lang="en-US" sz="40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dirty="0" smtClean="0"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sz="400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 dirty="0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4000" i="1" dirty="0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sz="400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000" b="0" i="1" dirty="0" smtClean="0">
                            <a:latin typeface="Cambria Math"/>
                            <a:ea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400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4000" i="1" dirty="0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bn-BD" sz="4000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4000" b="0" i="1" dirty="0" smtClean="0">
                        <a:latin typeface="Cambria Math"/>
                        <a:ea typeface="Cambria Math"/>
                      </a:rPr>
                      <m:t>এর</m:t>
                    </m:r>
                    <m:r>
                      <a:rPr lang="bn-BD" sz="4000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4000" b="0" i="1" dirty="0" smtClean="0">
                        <a:latin typeface="Cambria Math"/>
                        <a:ea typeface="Cambria Math"/>
                      </a:rPr>
                      <m:t>মান</m:t>
                    </m:r>
                    <m:r>
                      <a:rPr lang="bn-BD" sz="4000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4000" b="0" i="1" dirty="0" smtClean="0">
                        <a:latin typeface="Cambria Math"/>
                        <a:ea typeface="Cambria Math"/>
                      </a:rPr>
                      <m:t>বের।</m:t>
                    </m:r>
                    <m:r>
                      <a:rPr lang="en-US" sz="4000" b="0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981199"/>
                <a:ext cx="9144000" cy="3352801"/>
              </a:xfrm>
              <a:blipFill rotWithShape="1">
                <a:blip r:embed="rId2"/>
                <a:stretch>
                  <a:fillRect l="-2264" r="-1132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>
          <a:xfrm>
            <a:off x="3104169" y="457200"/>
            <a:ext cx="2590800" cy="1447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35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228600"/>
            <a:ext cx="3810000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    </a:t>
            </a:r>
            <a:r>
              <a:rPr lang="bn-BD" sz="60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6000" dirty="0" smtClean="0"/>
              <a:t> </a:t>
            </a:r>
            <a:endParaRPr lang="en-US" sz="6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74" y="2133600"/>
            <a:ext cx="534352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88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Callout 7"/>
          <p:cNvSpPr/>
          <p:nvPr/>
        </p:nvSpPr>
        <p:spPr>
          <a:xfrm>
            <a:off x="2667000" y="325357"/>
            <a:ext cx="3352800" cy="1752600"/>
          </a:xfrm>
          <a:prstGeom prst="wedgeEllipse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পরিচিতি</a:t>
            </a:r>
            <a:endParaRPr lang="en-US" sz="6000" dirty="0">
              <a:solidFill>
                <a:srgbClr val="00B050"/>
              </a:solidFill>
              <a:latin typeface="NikoshBAN" pitchFamily="2" charset="0"/>
              <a:ea typeface="Batang" pitchFamily="18" charset="-127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362200"/>
            <a:ext cx="9144000" cy="507831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     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মোঃ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শাহজাহান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 </a:t>
            </a:r>
            <a:endParaRPr lang="bn-BD" sz="5400" dirty="0" smtClean="0">
              <a:solidFill>
                <a:srgbClr val="002060"/>
              </a:solidFill>
              <a:latin typeface="NikoshBAN" pitchFamily="2" charset="0"/>
              <a:ea typeface="Batang" pitchFamily="18" charset="-127"/>
              <a:cs typeface="NikoshBAN" pitchFamily="2" charset="0"/>
            </a:endParaRPr>
          </a:p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      সহকারী শিক্ষক(গণিত)</a:t>
            </a:r>
          </a:p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   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কাসিম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আলী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সরকারি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মডেল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 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উচ্চ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বিদ্যালয়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 </a:t>
            </a:r>
            <a:endParaRPr lang="bn-BD" sz="5400" dirty="0" smtClean="0">
              <a:solidFill>
                <a:srgbClr val="002060"/>
              </a:solidFill>
              <a:latin typeface="NikoshBAN" pitchFamily="2" charset="0"/>
              <a:ea typeface="Batang" pitchFamily="18" charset="-127"/>
              <a:cs typeface="NikoshBAN" pitchFamily="2" charset="0"/>
            </a:endParaRPr>
          </a:p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   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ফেঞ্চুগঞ্জ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,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সিলেট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 । </a:t>
            </a:r>
            <a:endParaRPr lang="bn-BD" sz="5400" dirty="0" smtClean="0">
              <a:solidFill>
                <a:srgbClr val="002060"/>
              </a:solidFill>
              <a:latin typeface="NikoshBAN" pitchFamily="2" charset="0"/>
              <a:ea typeface="Batang" pitchFamily="18" charset="-127"/>
              <a:cs typeface="NikoshBAN" pitchFamily="2" charset="0"/>
            </a:endParaRPr>
          </a:p>
          <a:p>
            <a:r>
              <a:rPr lang="bn-BD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ea typeface="Batang" pitchFamily="18" charset="-127"/>
                <a:cs typeface="NikoshBAN" pitchFamily="2" charset="0"/>
              </a:rPr>
              <a:t>     </a:t>
            </a:r>
            <a:endParaRPr lang="en-US" sz="54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ea typeface="Batang" pitchFamily="18" charset="-127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0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2438400" y="233082"/>
            <a:ext cx="3657600" cy="198120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5" y="2286000"/>
            <a:ext cx="8991600" cy="34778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শ্রেণিঃনবম</a:t>
            </a:r>
          </a:p>
          <a:p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বিষয়ঃগণিত</a:t>
            </a:r>
            <a:endParaRPr lang="en-US" sz="44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৯ম </a:t>
            </a:r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আজকের পাঠঃ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ত্রিকোনমিতিক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সময়ঃ৫০ মিনিট        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1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/>
        </p:nvSpPr>
        <p:spPr>
          <a:xfrm>
            <a:off x="2069057" y="1143000"/>
            <a:ext cx="4572000" cy="38100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447800" y="5562600"/>
            <a:ext cx="5814515" cy="76944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ত্রিভুজটির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42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2286000" y="1143000"/>
            <a:ext cx="4533900" cy="4724400"/>
          </a:xfrm>
          <a:prstGeom prst="rt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 flipH="1">
            <a:off x="4147131" y="2667000"/>
            <a:ext cx="2367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অতিভুজ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4758" y="28359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3600" dirty="0" err="1" smtClean="0">
                <a:solidFill>
                  <a:srgbClr val="FF0000"/>
                </a:solidFill>
              </a:rPr>
              <a:t>লম্ব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5867400"/>
            <a:ext cx="1567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ভূমি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18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marL="571500" indent="-571500">
              <a:buFont typeface="Wingdings" pitchFamily="2" charset="2"/>
              <a:buChar char="Ø"/>
            </a:pP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এ অধ্যায় শেষে শিক্ষার্থীরা-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3992563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pPr lvl="1">
              <a:buFont typeface="Wingdings" pitchFamily="2" charset="2"/>
              <a:buChar char="v"/>
            </a:pPr>
            <a:endParaRPr lang="en-US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lvl="1">
              <a:buFont typeface="Wingdings" pitchFamily="2" charset="2"/>
              <a:buChar char="v"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ত্রিকোণমিতিক অনুপাত সংজ্ঞায়িত করতে পারবে। </a:t>
            </a:r>
          </a:p>
          <a:p>
            <a:pPr lvl="1">
              <a:buFont typeface="Wingdings" pitchFamily="2" charset="2"/>
              <a:buChar char="v"/>
            </a:pP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সুক্ষকোণের ত্রিকোণমিতক অনুপাত 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সুক্ষকোণের ত্রিকোণমিতিক অনুপাতগুলোর 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গাণিতিক 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সমস্যা সমধান করতে পারবে।</a:t>
            </a:r>
          </a:p>
          <a:p>
            <a:pPr lvl="1">
              <a:buFont typeface="Wingdings" pitchFamily="2" charset="2"/>
              <a:buChar char="v"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75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4" y="152400"/>
            <a:ext cx="8610600" cy="56044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285642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অতিভুজ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807424" y="5255863"/>
            <a:ext cx="2019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সন্নিহিত বাহু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827292" y="3717162"/>
            <a:ext cx="2156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বিপরীত বাহু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16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8382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16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62484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n-BD" dirty="0" smtClean="0"/>
              <a:t>জোড়ায় কাজ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2357"/>
            <a:ext cx="7924800" cy="484844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11113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188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এ অধ্যায় শেষে শিক্ষার্থীরা-</vt:lpstr>
      <vt:lpstr>PowerPoint Presentation</vt:lpstr>
      <vt:lpstr>PowerPoint Presentation</vt:lpstr>
      <vt:lpstr>জোড়ায় কাজ </vt:lpstr>
      <vt:lpstr>দলগত কাজ   </vt:lpstr>
      <vt:lpstr>মূল্যায়ন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AHS</dc:creator>
  <cp:lastModifiedBy>Dell</cp:lastModifiedBy>
  <cp:revision>81</cp:revision>
  <dcterms:created xsi:type="dcterms:W3CDTF">2006-08-16T00:00:00Z</dcterms:created>
  <dcterms:modified xsi:type="dcterms:W3CDTF">2021-01-04T14:33:47Z</dcterms:modified>
</cp:coreProperties>
</file>