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1"/>
  </p:notesMasterIdLst>
  <p:sldIdLst>
    <p:sldId id="290" r:id="rId3"/>
    <p:sldId id="310" r:id="rId4"/>
    <p:sldId id="294" r:id="rId5"/>
    <p:sldId id="260" r:id="rId6"/>
    <p:sldId id="295" r:id="rId7"/>
    <p:sldId id="296" r:id="rId8"/>
    <p:sldId id="297" r:id="rId9"/>
    <p:sldId id="309" r:id="rId10"/>
    <p:sldId id="289" r:id="rId11"/>
    <p:sldId id="298" r:id="rId12"/>
    <p:sldId id="299" r:id="rId13"/>
    <p:sldId id="300" r:id="rId14"/>
    <p:sldId id="301" r:id="rId15"/>
    <p:sldId id="302" r:id="rId16"/>
    <p:sldId id="303" r:id="rId17"/>
    <p:sldId id="264" r:id="rId18"/>
    <p:sldId id="304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CCCC"/>
    <a:srgbClr val="00FF99"/>
    <a:srgbClr val="CCFF99"/>
    <a:srgbClr val="FFFF66"/>
    <a:srgbClr val="00FFFF"/>
    <a:srgbClr val="FFFFCC"/>
    <a:srgbClr val="000000"/>
    <a:srgbClr val="5DC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15" autoAdjust="0"/>
  </p:normalViewPr>
  <p:slideViewPr>
    <p:cSldViewPr>
      <p:cViewPr>
        <p:scale>
          <a:sx n="77" d="100"/>
          <a:sy n="77" d="100"/>
        </p:scale>
        <p:origin x="-176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FF854-2856-4E7A-8CD4-28A8B14DC0AF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C7DBD-0EF7-44D4-B16D-3BD8478AC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6498-D2D0-406E-AC56-F19DBD8941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7DBD-0EF7-44D4-B16D-3BD8478AC5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6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6498-D2D0-406E-AC56-F19DBD8941A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9CCF3A-B04A-4033-8388-CAB3CC15C7D3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2566"/>
      </p:ext>
    </p:extLst>
  </p:cSld>
  <p:clrMapOvr>
    <a:masterClrMapping/>
  </p:clrMapOvr>
  <p:transition spd="slow" advClick="0" advTm="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CBAE3D-DC9B-4B40-9CE8-4625A9FA8D40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3958"/>
      </p:ext>
    </p:extLst>
  </p:cSld>
  <p:clrMapOvr>
    <a:masterClrMapping/>
  </p:clrMapOvr>
  <p:transition spd="slow" advClick="0" advTm="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634DE7F-543F-417E-A76C-77E5245BE094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32997"/>
      </p:ext>
    </p:extLst>
  </p:cSld>
  <p:clrMapOvr>
    <a:masterClrMapping/>
  </p:clrMapOvr>
  <p:transition spd="slow" advClick="0" advTm="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419767-548A-4564-A5FE-51A2CFACD7CF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33769"/>
      </p:ext>
    </p:extLst>
  </p:cSld>
  <p:clrMapOvr>
    <a:masterClrMapping/>
  </p:clrMapOvr>
  <p:transition spd="slow" advClick="0" advTm="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03CE1C-8C29-4E68-B443-F51402E93BD3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87663"/>
      </p:ext>
    </p:extLst>
  </p:cSld>
  <p:clrMapOvr>
    <a:masterClrMapping/>
  </p:clrMapOvr>
  <p:transition spd="slow" advClick="0" advTm="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60B4F2-AE27-44CB-9785-381CE961E1D6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83539"/>
      </p:ext>
    </p:extLst>
  </p:cSld>
  <p:clrMapOvr>
    <a:masterClrMapping/>
  </p:clrMapOvr>
  <p:transition spd="slow" advClick="0" advTm="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9F13ED-5A68-4095-97D7-7616F7F70B19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97543"/>
      </p:ext>
    </p:extLst>
  </p:cSld>
  <p:clrMapOvr>
    <a:masterClrMapping/>
  </p:clrMapOvr>
  <p:transition spd="slow" advClick="0" advTm="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5A1E0B-D7B2-41FD-8BAD-C528852275D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33143"/>
      </p:ext>
    </p:extLst>
  </p:cSld>
  <p:clrMapOvr>
    <a:masterClrMapping/>
  </p:clrMapOvr>
  <p:transition spd="slow" advClick="0" advTm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82F6AA-4847-4CFC-A60C-332401E0284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86146"/>
      </p:ext>
    </p:extLst>
  </p:cSld>
  <p:clrMapOvr>
    <a:masterClrMapping/>
  </p:clrMapOvr>
  <p:transition spd="slow" advClick="0" advTm="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D44EFD-BE71-4752-B59E-38593BA6DB12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69291"/>
      </p:ext>
    </p:extLst>
  </p:cSld>
  <p:clrMapOvr>
    <a:masterClrMapping/>
  </p:clrMapOvr>
  <p:transition spd="slow" advClick="0" advTm="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CBB4F6-B0BD-4B93-A4EF-3A6309D10499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3053"/>
      </p:ext>
    </p:extLst>
  </p:cSld>
  <p:clrMapOvr>
    <a:masterClrMapping/>
  </p:clrMapOvr>
  <p:transition spd="slow" advClick="0" advTm="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B35604-BD4E-4B82-B1E6-FA7093B9530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3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0"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92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750004"/>
            <a:ext cx="51156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514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740243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>
                    <a:solidFill>
                      <a:schemeClr val="bg1"/>
                    </a:solidFill>
                  </a:rPr>
                  <a:t>বস্তুটির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আদি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সরণ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SG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এবং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SG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।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বস্তুটির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উপর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শুধুমাত্র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অভিকর্ষজ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ত্বরণ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 g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খাড়া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নিচের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দিকে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ক্রিয়া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করে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,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সুতরাং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SG" sz="28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এবং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। t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সময়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পরে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বস্তুটির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স্থানাংক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 P(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x,y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)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হলে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, 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                   x 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 err="1">
                    <a:solidFill>
                      <a:schemeClr val="bg1"/>
                    </a:solidFill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 smtClean="0">
                    <a:solidFill>
                      <a:schemeClr val="bg1"/>
                    </a:solidFill>
                  </a:rPr>
                  <a:t>)t…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en-SG" sz="2800" dirty="0" smtClean="0">
                    <a:solidFill>
                      <a:schemeClr val="bg1"/>
                    </a:solidFill>
                  </a:rPr>
                  <a:t>……………….3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                   y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 smtClean="0">
                    <a:solidFill>
                      <a:schemeClr val="bg1"/>
                    </a:solidFill>
                  </a:rPr>
                  <a:t>)t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2800" dirty="0" smtClean="0">
                    <a:solidFill>
                      <a:schemeClr val="bg1"/>
                    </a:solidFill>
                  </a:rPr>
                  <a:t>……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.</a:t>
                </a:r>
                <a:r>
                  <a:rPr lang="en-SG" sz="2800" dirty="0" smtClean="0">
                    <a:solidFill>
                      <a:schemeClr val="bg1"/>
                    </a:solidFill>
                  </a:rPr>
                  <a:t>…….4</a:t>
                </a:r>
              </a:p>
              <a:p>
                <a:pPr algn="just"/>
                <a:r>
                  <a:rPr lang="en-US" sz="2800" dirty="0" smtClean="0">
                    <a:solidFill>
                      <a:schemeClr val="bg1"/>
                    </a:solidFill>
                  </a:rPr>
                  <a:t>(3)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নং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সমীকরণ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হত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পাই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,  t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SG" sz="2800" dirty="0" err="1">
                            <a:solidFill>
                              <a:schemeClr val="bg1"/>
                            </a:solidFill>
                          </a:rPr>
                          <m:t>cos</m:t>
                        </m:r>
                        <m:sSub>
                          <m:sSubPr>
                            <m:ctrlP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SG" sz="2800" dirty="0" smtClean="0">
                  <a:solidFill>
                    <a:schemeClr val="bg1"/>
                  </a:solidFill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t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এর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মান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(4)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নং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সমীকরণে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বসিয়ে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পাই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, </a:t>
                </a:r>
              </a:p>
              <a:p>
                <a:pPr lvl="0" algn="just"/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   y =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>
                    <a:solidFill>
                      <a:schemeClr val="bg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SG" sz="2800" dirty="0" err="1">
                            <a:solidFill>
                              <a:schemeClr val="bg1"/>
                            </a:solidFill>
                          </a:rPr>
                          <m:t>cos</m:t>
                        </m:r>
                        <m:sSub>
                          <m:sSubPr>
                            <m:ctrlP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SG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SG" sz="2800" dirty="0">
                    <a:solidFill>
                      <a:schemeClr val="bg1"/>
                    </a:solidFill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(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SG" sz="2800" dirty="0" err="1">
                                <a:solidFill>
                                  <a:schemeClr val="bg1"/>
                                </a:solidFill>
                              </a:rPr>
                              <m:t>cos</m:t>
                            </m:r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SG" sz="2800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SG" sz="2800" dirty="0" smtClean="0">
                  <a:solidFill>
                    <a:schemeClr val="bg1"/>
                  </a:solidFill>
                </a:endParaRPr>
              </a:p>
              <a:p>
                <a:pPr lvl="0" algn="just"/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or y = (tan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 smtClean="0">
                    <a:solidFill>
                      <a:schemeClr val="bg1"/>
                    </a:solidFill>
                  </a:rPr>
                  <a:t>)x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SG" sz="2800" dirty="0" err="1">
                                <a:solidFill>
                                  <a:schemeClr val="bg1"/>
                                </a:solidFill>
                              </a:rPr>
                              <m:t>cos</m:t>
                            </m:r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SG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8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2800" dirty="0" smtClean="0">
                    <a:solidFill>
                      <a:schemeClr val="bg1"/>
                    </a:solidFill>
                  </a:rPr>
                  <a:t> ………………..5</a:t>
                </a:r>
              </a:p>
              <a:p>
                <a:pPr lvl="0" algn="just"/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or y =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bx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– 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…. ….6</a:t>
                </a:r>
                <a:r>
                  <a:rPr lang="en-SG" sz="2800" dirty="0" smtClean="0">
                    <a:solidFill>
                      <a:schemeClr val="bg1"/>
                    </a:solidFill>
                  </a:rPr>
                  <a:t>[</a:t>
                </a:r>
                <a:r>
                  <a:rPr lang="en-US" sz="2800" dirty="0">
                    <a:solidFill>
                      <a:schemeClr val="bg1"/>
                    </a:solidFill>
                  </a:rPr>
                  <a:t>tan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 smtClean="0">
                    <a:solidFill>
                      <a:schemeClr val="bg1"/>
                    </a:solidFill>
                  </a:rPr>
                  <a:t>= b </a:t>
                </a:r>
                <a:r>
                  <a:rPr lang="en-SG" sz="2800" dirty="0" err="1" smtClean="0">
                    <a:solidFill>
                      <a:schemeClr val="bg1"/>
                    </a:solidFill>
                  </a:rPr>
                  <a:t>এব</a:t>
                </a:r>
                <a:r>
                  <a:rPr lang="en-US" sz="2800" dirty="0">
                    <a:solidFill>
                      <a:schemeClr val="bg1"/>
                    </a:solidFill>
                  </a:rPr>
                  <a:t>ং</a:t>
                </a:r>
                <a:r>
                  <a:rPr lang="en-SG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SG" sz="2800" dirty="0" err="1">
                                <a:solidFill>
                                  <a:schemeClr val="bg1"/>
                                </a:solidFill>
                              </a:rPr>
                              <m:t>cos</m:t>
                            </m:r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SG" sz="2800" dirty="0" smtClean="0">
                    <a:solidFill>
                      <a:schemeClr val="bg1"/>
                    </a:solidFill>
                  </a:rPr>
                  <a:t> = c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] </a:t>
                </a:r>
              </a:p>
              <a:p>
                <a:pPr lvl="0" algn="just"/>
                <a:r>
                  <a:rPr lang="en-US" sz="2800" dirty="0" err="1" smtClean="0">
                    <a:solidFill>
                      <a:schemeClr val="bg1"/>
                    </a:solidFill>
                  </a:rPr>
                  <a:t>সমীকরণ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(6)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একটি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পরাবৃত্তের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সমীকরণ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।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অতএব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,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প্রাসের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গতিপথ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একটি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পরাবৃত্ত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।</a:t>
                </a:r>
                <a:endParaRPr lang="en-SG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740243"/>
              </a:xfrm>
              <a:prstGeom prst="rect">
                <a:avLst/>
              </a:prstGeom>
              <a:blipFill rotWithShape="1">
                <a:blip r:embed="rId2"/>
                <a:stretch>
                  <a:fillRect l="-1333" t="-1085" r="-1333" b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1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228600"/>
                <a:ext cx="8915400" cy="680154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7030A0"/>
                    </a:solidFill>
                  </a:rPr>
                  <a:t>সর্বাধিক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উচ্চতা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নির্ণয়ঃ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algn="just"/>
                <a:endParaRPr lang="en-US" sz="3200" dirty="0" smtClean="0">
                  <a:solidFill>
                    <a:srgbClr val="7030A0"/>
                  </a:solidFill>
                </a:endParaRPr>
              </a:p>
              <a:p>
                <a:pPr algn="just"/>
                <a:r>
                  <a:rPr lang="en-US" sz="3200" dirty="0" err="1" smtClean="0">
                    <a:solidFill>
                      <a:srgbClr val="7030A0"/>
                    </a:solidFill>
                  </a:rPr>
                  <a:t>বস্তু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মূল্বিন্দু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থেকে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নিক্ষিপ্ত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হলে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।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বস্তু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সর্বোচ্চ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=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অবস্থানে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পৌছালে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এর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বেগের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উল্লম্ব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উপাংশ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হয়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।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তাহলে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বেগে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উল্লম্ব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উপাংশের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জন্য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লিখতে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পারি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-</a:t>
                </a:r>
              </a:p>
              <a:p>
                <a:pPr algn="just"/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        0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SG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SG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-2g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algn="just"/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   or 0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SG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7030A0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2g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lvl="0" algn="just"/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 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sin</m:t>
                            </m:r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…………………………7</a:t>
                </a:r>
              </a:p>
              <a:p>
                <a:pPr lvl="0" algn="just"/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  </a:t>
                </a:r>
              </a:p>
              <a:p>
                <a:pPr lvl="0" algn="ctr"/>
                <a:r>
                  <a:rPr lang="en-US" sz="2800" dirty="0" smtClean="0">
                    <a:solidFill>
                      <a:srgbClr val="7030A0"/>
                    </a:solidFill>
                  </a:rPr>
                  <a:t> 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ইহাই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নির্ণেয়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রাশিমালা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।</a:t>
                </a:r>
                <a:endParaRPr lang="en-US" sz="3200" dirty="0">
                  <a:solidFill>
                    <a:srgbClr val="7030A0"/>
                  </a:solidFill>
                </a:endParaRPr>
              </a:p>
              <a:p>
                <a:pPr algn="just"/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algn="just"/>
                <a:endParaRPr lang="en-SG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28600"/>
                <a:ext cx="8915400" cy="6801542"/>
              </a:xfrm>
              <a:prstGeom prst="rect">
                <a:avLst/>
              </a:prstGeom>
              <a:blipFill rotWithShape="1">
                <a:blip r:embed="rId2"/>
                <a:stretch>
                  <a:fillRect l="-1778" t="-1345" r="-1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0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1377"/>
                <a:ext cx="9144000" cy="2950423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উত্থানকালঃ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</a:rPr>
                  <a:t>সর্বাধিক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উচ্চতায়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পৌছাতে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2400" dirty="0" err="1" smtClean="0">
                    <a:solidFill>
                      <a:schemeClr val="bg1"/>
                    </a:solidFill>
                  </a:rPr>
                  <a:t>সময়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SG" sz="2400" dirty="0" err="1" smtClean="0">
                    <a:solidFill>
                      <a:schemeClr val="bg1"/>
                    </a:solidFill>
                  </a:rPr>
                  <a:t>লাগে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SG" sz="2400" dirty="0" err="1" smtClean="0">
                    <a:solidFill>
                      <a:schemeClr val="bg1"/>
                    </a:solidFill>
                  </a:rPr>
                  <a:t>তবে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 ,</a:t>
                </a:r>
              </a:p>
              <a:p>
                <a:r>
                  <a:rPr lang="en-SG" sz="2400" dirty="0">
                    <a:solidFill>
                      <a:schemeClr val="bg1"/>
                    </a:solidFill>
                  </a:rPr>
                  <a:t> 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𝑔𝑡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dirty="0" err="1" smtClean="0">
                    <a:solidFill>
                      <a:schemeClr val="bg1"/>
                    </a:solidFill>
                  </a:rPr>
                  <a:t>সমীকরণ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হতে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পাই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,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        0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</a:rPr>
                  <a:t>-g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</a:rPr>
                  <a:t>  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</a:rPr>
                  <a:t> =0  ]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   or </a:t>
                </a:r>
                <a:r>
                  <a:rPr lang="en-SG" sz="2400" dirty="0">
                    <a:solidFill>
                      <a:schemeClr val="bg1"/>
                    </a:solidFill>
                  </a:rPr>
                  <a:t>g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or 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</a:rPr>
                  <a:t>………………………..8 </a:t>
                </a:r>
              </a:p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ইহা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উত্থানকালের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সমীকরণ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। </a:t>
                </a:r>
                <a:endParaRPr lang="en-SG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377"/>
                <a:ext cx="9144000" cy="2950423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860" b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971800"/>
                <a:ext cx="9067800" cy="3718069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400" dirty="0" smtClean="0">
                    <a:solidFill>
                      <a:schemeClr val="bg1"/>
                    </a:solidFill>
                  </a:rPr>
                  <a:t>উড্ডয়নকালঃ</a:t>
                </a:r>
              </a:p>
              <a:p>
                <a:pPr algn="just"/>
                <a:r>
                  <a:rPr lang="bn-IN" sz="2400" dirty="0">
                    <a:solidFill>
                      <a:schemeClr val="bg1"/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bg1"/>
                    </a:solidFill>
                  </a:rPr>
                  <a:t>বস্তুটি সর্বাধিক উচ্চতায় পৌছে পুনরায়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y =0</a:t>
                </a:r>
                <a:r>
                  <a:rPr lang="bn-IN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অবস্থানে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bg1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ফিরে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আসতে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যদি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T 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সময়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লাগে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তবে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সমীকরণ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, </a:t>
                </a:r>
                <a:endParaRPr lang="bn-IN" sz="2400" dirty="0" smtClean="0">
                  <a:solidFill>
                    <a:schemeClr val="bg1"/>
                  </a:solidFill>
                </a:endParaRPr>
              </a:p>
              <a:p>
                <a:pPr algn="just"/>
                <a:r>
                  <a:rPr lang="bn-IN" sz="2400" dirty="0">
                    <a:solidFill>
                      <a:schemeClr val="bg1"/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y </a:t>
                </a:r>
                <a:r>
                  <a:rPr lang="en-US" sz="2400" dirty="0">
                    <a:solidFill>
                      <a:schemeClr val="bg1"/>
                    </a:solidFill>
                  </a:rPr>
                  <a:t>=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𝑦𝑜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chemeClr val="bg1"/>
                    </a:solidFill>
                  </a:rPr>
                  <a:t>t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2400" dirty="0" smtClean="0">
                    <a:solidFill>
                      <a:schemeClr val="bg1"/>
                    </a:solidFill>
                  </a:rPr>
                  <a:t> হতে পাই, </a:t>
                </a:r>
              </a:p>
              <a:p>
                <a:pPr algn="just"/>
                <a:r>
                  <a:rPr lang="bn-IN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or</a:t>
                </a:r>
                <a:r>
                  <a:rPr lang="bn-IN" sz="24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0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chemeClr val="bg1"/>
                    </a:solidFill>
                  </a:rPr>
                  <a:t>)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SG" sz="2400" dirty="0">
                    <a:solidFill>
                      <a:schemeClr val="bg1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SG" sz="2400" dirty="0" smtClean="0">
                  <a:solidFill>
                    <a:schemeClr val="bg1"/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or 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chemeClr val="bg1"/>
                    </a:solidFill>
                  </a:rPr>
                  <a:t>T 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algn="just"/>
                <a:r>
                  <a:rPr lang="en-SG" sz="2400" dirty="0">
                    <a:solidFill>
                      <a:schemeClr val="bg1"/>
                    </a:solidFill>
                  </a:rPr>
                  <a:t> 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 or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</a:rPr>
                  <a:t> ……………….9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ইহাই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হচ্ছে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উত্থান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ও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পতনের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মোট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সময়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। </a:t>
                </a:r>
                <a:endParaRPr lang="en-SG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71800"/>
                <a:ext cx="9067800" cy="3718069"/>
              </a:xfrm>
              <a:prstGeom prst="rect">
                <a:avLst/>
              </a:prstGeom>
              <a:blipFill rotWithShape="1">
                <a:blip r:embed="rId3"/>
                <a:stretch>
                  <a:fillRect l="-1008" t="-1149" r="-941" b="-2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2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-2059"/>
                <a:ext cx="8991600" cy="3168047"/>
              </a:xfrm>
              <a:prstGeom prst="rect">
                <a:avLst/>
              </a:prstGeom>
              <a:solidFill>
                <a:srgbClr val="00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800" u="sng" dirty="0" smtClean="0">
                    <a:solidFill>
                      <a:schemeClr val="bg1"/>
                    </a:solidFill>
                  </a:rPr>
                  <a:t>পতনকালঃ</a:t>
                </a:r>
              </a:p>
              <a:p>
                <a:r>
                  <a:rPr lang="bn-IN" sz="2400" dirty="0" smtClean="0">
                    <a:solidFill>
                      <a:schemeClr val="bg1"/>
                    </a:solidFill>
                  </a:rPr>
                  <a:t>পতনের সময়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হলে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bg1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bn-IN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                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400" dirty="0" smtClean="0">
                    <a:solidFill>
                      <a:schemeClr val="bg1"/>
                    </a:solidFill>
                  </a:rPr>
                  <a:t> =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T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SG" sz="2400" dirty="0" smtClean="0">
                  <a:solidFill>
                    <a:schemeClr val="bg1"/>
                  </a:solidFill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SG" sz="2400" dirty="0">
                    <a:solidFill>
                      <a:schemeClr val="bg1"/>
                    </a:solidFill>
                  </a:rPr>
                  <a:t> 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</a:rPr>
                  <a:t>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SG" sz="2400" dirty="0">
                    <a:solidFill>
                      <a:schemeClr val="bg1"/>
                    </a:solidFill>
                  </a:rPr>
                  <a:t> 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                     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</a:rPr>
                  <a:t>অর্থা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ৎ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নিক্ষিপ্ত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/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প্রাসের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উত্থান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বা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পতনের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সময়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সমান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। </a:t>
                </a:r>
                <a:endParaRPr lang="en-SG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-2059"/>
                <a:ext cx="8991600" cy="3168047"/>
              </a:xfrm>
              <a:prstGeom prst="rect">
                <a:avLst/>
              </a:prstGeom>
              <a:blipFill rotWithShape="1">
                <a:blip r:embed="rId3"/>
                <a:stretch>
                  <a:fillRect l="-1424" t="-1927" b="-3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714" y="3031161"/>
                <a:ext cx="9144000" cy="3882217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অনুভূমিক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পাল্লাঃ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algn="just"/>
                <a:r>
                  <a:rPr lang="en-US" sz="2000" dirty="0" smtClean="0">
                    <a:solidFill>
                      <a:schemeClr val="bg1"/>
                    </a:solidFill>
                  </a:rPr>
                  <a:t>নিক্ষিপ্ত /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প্রক্ষিপ্ত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বস্তু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উড্ডয়ন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কালে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যে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অনুভূমিক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দূরত্ব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অতিক্রম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করে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তাকে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অনুভূমিক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পাল্লা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বলে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।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একে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 R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দ্বারা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প্রকাশ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ক্ররা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হয়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। </a:t>
                </a:r>
                <a:r>
                  <a:rPr lang="bn-IN" sz="2000" dirty="0" smtClean="0">
                    <a:solidFill>
                      <a:schemeClr val="bg1"/>
                    </a:solidFill>
                  </a:rPr>
                  <a:t>অতএব, </a:t>
                </a:r>
                <a:r>
                  <a:rPr lang="en-US" sz="2000" dirty="0">
                    <a:solidFill>
                      <a:schemeClr val="bg1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SG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000" dirty="0" err="1">
                    <a:solidFill>
                      <a:schemeClr val="bg1"/>
                    </a:solidFill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000" dirty="0">
                    <a:solidFill>
                      <a:schemeClr val="bg1"/>
                    </a:solidFill>
                  </a:rPr>
                  <a:t>)</a:t>
                </a:r>
                <a:r>
                  <a:rPr lang="en-SG" sz="2000" dirty="0" smtClean="0">
                    <a:solidFill>
                      <a:schemeClr val="bg1"/>
                    </a:solidFill>
                  </a:rPr>
                  <a:t>t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সমীকরণে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t = T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বসালে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অনুভূমিক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পাল্লা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x = R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পাওয়া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যাবে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।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অতএব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অনুভূমিক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পাল্লা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 </a:t>
                </a:r>
              </a:p>
              <a:p>
                <a:pPr algn="just"/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R =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SG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000" dirty="0" err="1">
                    <a:solidFill>
                      <a:schemeClr val="bg1"/>
                    </a:solidFill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000" dirty="0">
                    <a:solidFill>
                      <a:schemeClr val="bg1"/>
                    </a:solidFill>
                  </a:rPr>
                  <a:t>)</a:t>
                </a:r>
                <a:r>
                  <a:rPr lang="en-SG" sz="2000" dirty="0" smtClean="0">
                    <a:solidFill>
                      <a:schemeClr val="bg1"/>
                    </a:solidFill>
                  </a:rPr>
                  <a:t>T</a:t>
                </a:r>
              </a:p>
              <a:p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    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 err="1">
                    <a:solidFill>
                      <a:schemeClr val="bg1"/>
                    </a:solidFill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>
                    <a:solidFill>
                      <a:schemeClr val="bg1"/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</a:rPr>
                  <a:t>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SG" sz="2800" dirty="0">
                            <a:solidFill>
                              <a:schemeClr val="bg1"/>
                            </a:solidFill>
                          </a:rPr>
                          <m:t>cos</m:t>
                        </m:r>
                        <m:sSub>
                          <m:sSubPr>
                            <m:ctrlP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SG" sz="2400" dirty="0" smtClean="0">
                  <a:solidFill>
                    <a:schemeClr val="bg1"/>
                  </a:solidFill>
                </a:endParaRPr>
              </a:p>
              <a:p>
                <a:r>
                  <a:rPr lang="en-SG" sz="2400" dirty="0">
                    <a:solidFill>
                      <a:schemeClr val="bg1"/>
                    </a:solidFill>
                  </a:rPr>
                  <a:t> 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or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sin</m:t>
                        </m:r>
                        <m:sSub>
                          <m:sSubPr>
                            <m:ctrlP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SG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</a:rPr>
                  <a:t>  ………………..10</a:t>
                </a:r>
              </a:p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ইহা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অনুভূমিক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পাল্লার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সমীকরণ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।</a:t>
                </a:r>
                <a:endParaRPr lang="en-SG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4" y="3031161"/>
                <a:ext cx="9144000" cy="3882217"/>
              </a:xfrm>
              <a:prstGeom prst="rect">
                <a:avLst/>
              </a:prstGeom>
              <a:blipFill rotWithShape="1">
                <a:blip r:embed="rId4"/>
                <a:stretch>
                  <a:fillRect l="-1000" t="-1413" r="-733" b="-2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03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951134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chemeClr val="bg1"/>
                    </a:solidFill>
                  </a:rPr>
                  <a:t>সর্বাধিক  অনুভূমিক পাল্লাঃ</a:t>
                </a:r>
              </a:p>
              <a:p>
                <a:pPr algn="just"/>
                <a:r>
                  <a:rPr lang="bn-IN" sz="3200" dirty="0">
                    <a:solidFill>
                      <a:schemeClr val="bg1"/>
                    </a:solidFill>
                  </a:rPr>
                  <a:t> </a:t>
                </a:r>
                <a:r>
                  <a:rPr lang="bn-IN" sz="3200" dirty="0" smtClean="0">
                    <a:solidFill>
                      <a:schemeClr val="bg1"/>
                    </a:solidFill>
                  </a:rPr>
                  <a:t> </a:t>
                </a:r>
                <a:r>
                  <a:rPr lang="bn-IN" sz="2800" dirty="0" smtClean="0">
                    <a:solidFill>
                      <a:schemeClr val="bg1"/>
                    </a:solidFill>
                  </a:rPr>
                  <a:t>অনুভূমিক পাল্লা নিক্ষেপ কোণ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chemeClr val="bg1"/>
                    </a:solidFill>
                  </a:rPr>
                  <a:t> এর উপর নির্ভর করে।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chemeClr val="bg1"/>
                    </a:solidFill>
                  </a:rPr>
                  <a:t> এর সর্বোচ্চ মান +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1 ,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সুতরাং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R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সর্বাধিক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হবে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,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যখন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chemeClr val="bg1"/>
                    </a:solidFill>
                  </a:rPr>
                  <a:t> =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1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হবে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।</a:t>
                </a:r>
              </a:p>
              <a:p>
                <a:pPr algn="just"/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সুতরাং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800" dirty="0">
                    <a:solidFill>
                      <a:schemeClr val="bg1"/>
                    </a:solidFill>
                  </a:rPr>
                  <a:t> = </a:t>
                </a:r>
                <a:r>
                  <a:rPr lang="en-US" sz="2800" dirty="0">
                    <a:solidFill>
                      <a:schemeClr val="bg1"/>
                    </a:solidFill>
                  </a:rPr>
                  <a:t>1 </a:t>
                </a:r>
                <a:r>
                  <a:rPr lang="bn-IN" sz="2800" dirty="0" smtClean="0">
                    <a:solidFill>
                      <a:schemeClr val="bg1"/>
                    </a:solidFill>
                  </a:rPr>
                  <a:t>  </a:t>
                </a:r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r>
                  <a:rPr lang="bn-IN" sz="2800" dirty="0" smtClean="0">
                    <a:solidFill>
                      <a:schemeClr val="bg1"/>
                    </a:solidFill>
                  </a:rPr>
                  <a:t>             বা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SG" sz="2800" dirty="0" smtClean="0">
                  <a:solidFill>
                    <a:schemeClr val="bg1"/>
                  </a:solidFill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            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বা</a:t>
                </a:r>
                <a:r>
                  <a:rPr lang="en-SG" sz="2800" dirty="0">
                    <a:solidFill>
                      <a:schemeClr val="bg1"/>
                    </a:solidFill>
                  </a:rPr>
                  <a:t> </a:t>
                </a:r>
                <a:r>
                  <a:rPr lang="bn-IN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chemeClr val="bg1"/>
                    </a:solidFill>
                  </a:rPr>
                  <a:t> = </a:t>
                </a:r>
                <a:r>
                  <a:rPr lang="bn-IN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সুতরাং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নিদির্ষ্ট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বেগে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নিক্ষিপ্ত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একটি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বস্তু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সর্বাধিক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অনুভূমিক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দূরত্ব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অতিক্রম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করবে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যখন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তা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অনুভূমিকের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সাথে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bn-IN" sz="2800" dirty="0" smtClean="0">
                    <a:solidFill>
                      <a:schemeClr val="bg1"/>
                    </a:solidFill>
                  </a:rPr>
                  <a:t> কোণে নিক্ষিপ্ত হয় । সর্বাধিক অনুভূমিক পাল্লা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হলে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,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SG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SG" sz="28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</a:rPr>
                          <m:t>sin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90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  </a:t>
                </a:r>
              </a:p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                   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বা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……………….11</a:t>
                </a:r>
              </a:p>
              <a:p>
                <a:pPr algn="ctr"/>
                <a:r>
                  <a:rPr lang="en-US" sz="2800" dirty="0" err="1" smtClean="0">
                    <a:solidFill>
                      <a:schemeClr val="bg1"/>
                    </a:solidFill>
                  </a:rPr>
                  <a:t>ইহা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সর্বাধিক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পাল্লার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সমীকরণ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।    </a:t>
                </a:r>
              </a:p>
              <a:p>
                <a:pPr algn="ctr"/>
                <a:endParaRPr lang="en-SG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951134"/>
              </a:xfrm>
              <a:prstGeom prst="rect">
                <a:avLst/>
              </a:prstGeom>
              <a:blipFill rotWithShape="1">
                <a:blip r:embed="rId2"/>
                <a:stretch>
                  <a:fillRect l="-1667" t="-1140" r="-3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7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654" y="609600"/>
                <a:ext cx="9144000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solidFill>
                      <a:schemeClr val="bg1"/>
                    </a:solidFill>
                  </a:rPr>
                  <a:t>অনুভূমিকের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সাথে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30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SG" sz="24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কোণে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ভূ-পৃষ্ঠ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থেকে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 40m/s </a:t>
                </a:r>
                <a:r>
                  <a:rPr lang="en-SG" sz="2400" dirty="0" err="1" smtClean="0">
                    <a:solidFill>
                      <a:schemeClr val="bg1"/>
                    </a:solidFill>
                  </a:rPr>
                  <a:t>বেগে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SG" sz="2400" dirty="0" err="1" smtClean="0">
                    <a:solidFill>
                      <a:schemeClr val="bg1"/>
                    </a:solidFill>
                  </a:rPr>
                  <a:t>একটি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SG" sz="2400" dirty="0" err="1" smtClean="0">
                    <a:solidFill>
                      <a:schemeClr val="bg1"/>
                    </a:solidFill>
                  </a:rPr>
                  <a:t>বুলেট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SG" sz="2400" dirty="0" err="1" smtClean="0">
                    <a:solidFill>
                      <a:schemeClr val="bg1"/>
                    </a:solidFill>
                  </a:rPr>
                  <a:t>ছো</a:t>
                </a:r>
                <a:r>
                  <a:rPr lang="bn-IN" sz="2400" dirty="0" smtClean="0">
                    <a:solidFill>
                      <a:schemeClr val="bg1"/>
                    </a:solidFill>
                  </a:rPr>
                  <a:t>ঁড়া হল। বুলেটটি 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  20m</a:t>
                </a:r>
                <a:r>
                  <a:rPr lang="bn-IN" sz="2400" dirty="0" smtClean="0">
                    <a:solidFill>
                      <a:schemeClr val="bg1"/>
                    </a:solidFill>
                  </a:rPr>
                  <a:t> দূরে অবস্থিত  একটি দেওয়ালকে কত  উচ্চতায় আঘাত করবে ? </a:t>
                </a:r>
                <a:endParaRPr lang="en-SG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4" y="609600"/>
                <a:ext cx="91440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931" t="-3483" r="-2660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19200" y="-39241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গাণিতিক সমস্যা ও সমাধানঃ </a:t>
            </a:r>
            <a:endParaRPr lang="en-SG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0" y="2147680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</a:rPr>
              <a:t>সমাধান</a:t>
            </a:r>
            <a:endParaRPr lang="en-SG" sz="4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0854" y="1981200"/>
                <a:ext cx="4518454" cy="23083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srgbClr val="FFFF00"/>
                    </a:solidFill>
                  </a:rPr>
                  <a:t>এখানে, </a:t>
                </a:r>
              </a:p>
              <a:p>
                <a:pPr algn="ctr"/>
                <a:r>
                  <a:rPr lang="bn-IN" sz="2400" dirty="0">
                    <a:solidFill>
                      <a:srgbClr val="FFFF00"/>
                    </a:solidFill>
                  </a:rPr>
                  <a:t> </a:t>
                </a:r>
                <a:r>
                  <a:rPr lang="bn-IN" sz="2400" dirty="0" smtClean="0">
                    <a:solidFill>
                      <a:srgbClr val="FFFF00"/>
                    </a:solidFill>
                  </a:rPr>
                  <a:t>     নিক্ষেপ কোণ ,</a:t>
                </a:r>
                <a:r>
                  <a:rPr lang="en-SG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400" dirty="0" smtClean="0">
                    <a:solidFill>
                      <a:srgbClr val="FFFF00"/>
                    </a:solidFill>
                  </a:rPr>
                  <a:t>  =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</a:rPr>
                      <m:t>30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SG" sz="2400" dirty="0">
                    <a:solidFill>
                      <a:srgbClr val="FFFF00"/>
                    </a:solidFill>
                  </a:rPr>
                  <a:t> </a:t>
                </a:r>
                <a:r>
                  <a:rPr lang="bn-IN" sz="240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 algn="ctr"/>
                <a:r>
                  <a:rPr lang="en-US" sz="2400" dirty="0" err="1" smtClean="0">
                    <a:solidFill>
                      <a:srgbClr val="FFFF00"/>
                    </a:solidFill>
                  </a:rPr>
                  <a:t>আদিবেগ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2400" dirty="0" smtClean="0">
                    <a:solidFill>
                      <a:srgbClr val="FFFF00"/>
                    </a:solidFill>
                  </a:rPr>
                  <a:t> =  </a:t>
                </a:r>
                <a:r>
                  <a:rPr lang="en-SG" sz="2400" dirty="0" smtClean="0">
                    <a:solidFill>
                      <a:srgbClr val="FFFF00"/>
                    </a:solidFill>
                  </a:rPr>
                  <a:t>40m/s</a:t>
                </a:r>
                <a:endParaRPr lang="bn-IN" sz="2400" dirty="0" smtClean="0">
                  <a:solidFill>
                    <a:srgbClr val="FFFF00"/>
                  </a:solidFill>
                </a:endParaRPr>
              </a:p>
              <a:p>
                <a:pPr algn="ctr"/>
                <a:r>
                  <a:rPr lang="bn-IN" sz="2400" dirty="0" smtClean="0">
                    <a:solidFill>
                      <a:srgbClr val="FFFF00"/>
                    </a:solidFill>
                  </a:rPr>
                  <a:t>অভিকর্ষজ ত্বরণ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, g = 9.8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rgbClr val="FFFF00"/>
                    </a:solidFill>
                  </a:rPr>
                  <a:t>    </a:t>
                </a:r>
                <a:r>
                  <a:rPr lang="en-US" sz="2400" dirty="0" err="1" smtClean="0">
                    <a:solidFill>
                      <a:srgbClr val="FFFF00"/>
                    </a:solidFill>
                  </a:rPr>
                  <a:t>উচ্চতা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 , y =  ? </a:t>
                </a:r>
              </a:p>
              <a:p>
                <a:pPr algn="ctr"/>
                <a:r>
                  <a:rPr lang="bn-IN" sz="2400" dirty="0" smtClean="0">
                    <a:solidFill>
                      <a:srgbClr val="FF0000"/>
                    </a:solidFill>
                  </a:rPr>
                  <a:t> </a:t>
                </a:r>
                <a:endParaRPr lang="en-SG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854" y="1981200"/>
                <a:ext cx="4518454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2024" t="-1847" b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782" y="3581400"/>
                <a:ext cx="6034218" cy="28925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আমরা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জানি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y = (tan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400" dirty="0">
                    <a:solidFill>
                      <a:schemeClr val="bg1"/>
                    </a:solidFill>
                  </a:rPr>
                  <a:t>)x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SG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SG" sz="2400" dirty="0" err="1">
                                <a:solidFill>
                                  <a:schemeClr val="bg1"/>
                                </a:solidFill>
                              </a:rPr>
                              <m:t>cos</m:t>
                            </m:r>
                            <m:sSub>
                              <m:sSubPr>
                                <m:ctrlPr>
                                  <a:rPr lang="en-SG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SG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SG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SG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2400" dirty="0" smtClean="0">
                    <a:solidFill>
                      <a:schemeClr val="bg1"/>
                    </a:solidFill>
                  </a:rPr>
                  <a:t>   </a:t>
                </a:r>
              </a:p>
              <a:p>
                <a:r>
                  <a:rPr lang="bn-IN" sz="2400" dirty="0">
                    <a:solidFill>
                      <a:schemeClr val="bg1"/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bg1"/>
                    </a:solidFill>
                  </a:rPr>
                  <a:t>     = </a:t>
                </a:r>
                <a:r>
                  <a:rPr lang="en-US" sz="2400" dirty="0">
                    <a:solidFill>
                      <a:schemeClr val="bg1"/>
                    </a:solidFill>
                  </a:rPr>
                  <a:t>(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tan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30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SG" sz="2400" dirty="0">
                    <a:solidFill>
                      <a:schemeClr val="bg1"/>
                    </a:solidFill>
                  </a:rPr>
                  <a:t> 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)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20</a:t>
                </a:r>
                <a:r>
                  <a:rPr lang="en-SG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SG" sz="2400" dirty="0">
                    <a:solidFill>
                      <a:schemeClr val="bg1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40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SG" sz="2400" dirty="0" err="1">
                                <a:solidFill>
                                  <a:schemeClr val="bg1"/>
                                </a:solidFill>
                              </a:rPr>
                              <m:t>cos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30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20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    = 0.57735x20 -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40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0.866025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20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    = 11.55 – 1.63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    = 9.92 m  Ans.</a:t>
                </a:r>
                <a:endParaRPr lang="en-SG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2" y="3581400"/>
                <a:ext cx="6034218" cy="2892523"/>
              </a:xfrm>
              <a:prstGeom prst="rect">
                <a:avLst/>
              </a:prstGeom>
              <a:blipFill rotWithShape="1">
                <a:blip r:embed="rId4"/>
                <a:stretch>
                  <a:fillRect l="-853" t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7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399" y="2045484"/>
            <a:ext cx="6108357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প্রক্ষেপক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IN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প্রাসের গতিপথ কেমন? 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3665" y="5334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</a:rPr>
              <a:t>একক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কাজ</a:t>
            </a:r>
            <a:endParaRPr lang="en-SG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38" y="1219200"/>
            <a:ext cx="9135762" cy="31393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বস্তুকে 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30m/s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উর্ধ্বে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কতক্ষ্ণ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24mউ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ঁচেতে থাকবে ?  </a:t>
            </a:r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286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C000"/>
                </a:solidFill>
              </a:rPr>
              <a:t>বাড়ির কাজ </a:t>
            </a:r>
            <a:endParaRPr lang="en-SG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296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289251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SG" sz="96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423988"/>
            <a:ext cx="69199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kern="0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মোস্তাফিজুর</a:t>
            </a:r>
            <a:r>
              <a:rPr lang="bn-IN" sz="32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 </a:t>
            </a:r>
            <a:endParaRPr lang="en-US" sz="32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নড়া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01712963604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289310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>
              <a:defRPr/>
            </a:pPr>
            <a:r>
              <a:rPr lang="en-US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Diploma in Engineering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bn-BD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732453" y="2112888"/>
            <a:ext cx="1363663" cy="10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4198" y="1680878"/>
            <a:ext cx="1752600" cy="1591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-1659938">
            <a:off x="1933575" y="4784725"/>
            <a:ext cx="4826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428302" y="228600"/>
            <a:ext cx="5886898" cy="99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bn-BD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*শিক্ষক পরিচিতি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2506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9486" cy="1265238"/>
          </a:xfrm>
          <a:gradFill>
            <a:gsLst>
              <a:gs pos="0">
                <a:srgbClr val="825600"/>
              </a:gs>
              <a:gs pos="76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53000">
                <a:srgbClr val="C000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9144000" cy="55626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শ্রেণি-একাদশ</a:t>
            </a:r>
            <a:r>
              <a:rPr lang="en-US" sz="4800" smtClean="0">
                <a:latin typeface="NikoshBAN" pitchFamily="2" charset="0"/>
                <a:cs typeface="NikoshBAN" pitchFamily="2" charset="0"/>
              </a:rPr>
              <a:t> ও Diploma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in Engineering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পর্ব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উচ্চমাধ্যমি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অধ্যায়-তৃতীয়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গতিবিদ্যা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marL="137160" indent="0"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44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048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চিত্রটি লক্ষ্য করঃ  </a:t>
            </a:r>
            <a:endParaRPr lang="en-SG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4241"/>
            <a:ext cx="8458200" cy="5555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14"/>
            <a:ext cx="8229600" cy="965886"/>
          </a:xfr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95400"/>
            <a:ext cx="8991600" cy="50292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bn-IN" sz="4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প্রাস কি ?</a:t>
            </a:r>
          </a:p>
          <a:p>
            <a:pPr algn="l"/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প্রাসের গতিপথের গাণিতিক সমীকরণ ।</a:t>
            </a:r>
          </a:p>
          <a:p>
            <a:pPr algn="l"/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সর্বোচ্চ উচ্চতায় পৌছাতে সময়।</a:t>
            </a:r>
          </a:p>
          <a:p>
            <a:pPr algn="l"/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সর্বোচ্চ উচ্চতা / সর্বাধিক উচ্চতা ।</a:t>
            </a:r>
          </a:p>
          <a:p>
            <a:pPr algn="l"/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বিচরণকাল / উড্ডয়নকাল ।</a:t>
            </a:r>
          </a:p>
          <a:p>
            <a:pPr algn="l"/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অনুভূমিক পাল্লা/ সর্বাধিক অনুভূমিক       পাল্লা ।</a:t>
            </a:r>
          </a:p>
          <a:p>
            <a:pPr marL="571500" indent="-571500" algn="l">
              <a:buFont typeface="Arial" charset="0"/>
              <a:buChar char="•"/>
            </a:pPr>
            <a:endParaRPr lang="bn-IN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charset="0"/>
              <a:buChar char="•"/>
            </a:pP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EFD1"/>
              </a:gs>
              <a:gs pos="78000">
                <a:srgbClr val="F0EBD5"/>
              </a:gs>
              <a:gs pos="51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205343"/>
          </a:xfrm>
          <a:solidFill>
            <a:srgbClr val="CCFF99"/>
          </a:solidFill>
        </p:spPr>
        <p:txBody>
          <a:bodyPr>
            <a:noAutofit/>
          </a:bodyPr>
          <a:lstStyle/>
          <a:p>
            <a:pPr algn="just"/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প্রাস কী তা বলতে পারবে।</a:t>
            </a:r>
          </a:p>
          <a:p>
            <a:pPr algn="just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প্রাসের গতিপথ ব্যাখ্যা করতে পারবে।</a:t>
            </a:r>
          </a:p>
          <a:p>
            <a:pPr algn="just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প্রাসের বিচরণকাল বের 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algn="just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প্রাসের আনুভুমিক পাল্লা বের করতে পারবে।</a:t>
            </a:r>
          </a:p>
          <a:p>
            <a:pPr algn="just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প্রাসের ব্যবহারিক দিক বিশ্লেষণ করতে পারবে।</a:t>
            </a:r>
          </a:p>
          <a:p>
            <a:pPr algn="just"/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8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86" y="1371600"/>
            <a:ext cx="9092514" cy="34778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বস্তুকে অনুভূমিকের সাথে 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তীর্যকভাবে 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স্থানে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নিক্ষেপ করা হলে তাকে প্রক্ষেপক বা প্রাস বলে। এর গতি দ্বিমাত্রিক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তীর্যক 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ভাবে নিক্ষিপ্ত ঢিল,বর্শা,বুলেট ইত্যাদি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bn-IN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8649" y="2286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solidFill>
                  <a:schemeClr val="bg1"/>
                </a:solidFill>
              </a:rPr>
              <a:t>প্রক্ষেপক/প্রাস(</a:t>
            </a:r>
            <a:r>
              <a:rPr lang="en-SG" sz="4400" dirty="0" smtClean="0">
                <a:solidFill>
                  <a:schemeClr val="bg1"/>
                </a:solidFill>
              </a:rPr>
              <a:t>projectile</a:t>
            </a:r>
            <a:r>
              <a:rPr lang="bn-IN" sz="4400" dirty="0" smtClean="0">
                <a:solidFill>
                  <a:schemeClr val="bg1"/>
                </a:solidFill>
              </a:rPr>
              <a:t>)  </a:t>
            </a:r>
            <a:endParaRPr lang="en-SG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83104"/>
            <a:ext cx="8153400" cy="529389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57200" y="4118"/>
            <a:ext cx="8153400" cy="9102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প্রাসের গাণিতিক সমীকরণঃ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6253" y="0"/>
            <a:ext cx="5730347" cy="285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76759" y="2488462"/>
                <a:ext cx="10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dirty="0" err="1" smtClean="0">
                    <a:solidFill>
                      <a:srgbClr val="FF0000"/>
                    </a:solidFill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dirty="0" smtClean="0"/>
                  <a:t>s</a:t>
                </a:r>
                <a:endParaRPr lang="en-S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759" y="2488462"/>
                <a:ext cx="106862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557" r="-397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6200000">
                <a:off x="1129958" y="695752"/>
                <a:ext cx="1210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SG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SG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SG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en-SG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SG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SG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S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29958" y="695752"/>
                <a:ext cx="121096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557" r="-262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2828" y="2971800"/>
                <a:ext cx="9067800" cy="3085845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chemeClr val="bg1"/>
                    </a:solidFill>
                  </a:rPr>
                  <a:t>ধরি,প্রসঙ্গ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কাঠামোর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মূল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বিন্দু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 O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থেকে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অনুভোমিক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 X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অক্ষের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সাথে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schemeClr val="bg1"/>
                    </a:solidFill>
                  </a:rPr>
                  <a:t> কোণে </a:t>
                </a:r>
                <a:r>
                  <a:rPr lang="bn-IN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XY</a:t>
                </a:r>
                <a:r>
                  <a:rPr lang="bn-IN" sz="3200" dirty="0" smtClean="0">
                    <a:solidFill>
                      <a:schemeClr val="bg1"/>
                    </a:solidFill>
                  </a:rPr>
                  <a:t> তলে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schemeClr val="bg1"/>
                    </a:solidFill>
                  </a:rPr>
                  <a:t> বেগে  একটি বস্তু নিক্ষেপ করা হলো।সুতরাং  </a:t>
                </a:r>
                <a:r>
                  <a:rPr lang="en-SG" sz="3200" dirty="0" smtClean="0">
                    <a:solidFill>
                      <a:schemeClr val="bg1"/>
                    </a:solidFill>
                  </a:rPr>
                  <a:t>X</a:t>
                </a:r>
                <a:r>
                  <a:rPr lang="bn-IN" sz="3200" dirty="0" smtClean="0">
                    <a:solidFill>
                      <a:schemeClr val="bg1"/>
                    </a:solidFill>
                  </a:rPr>
                  <a:t> ও </a:t>
                </a:r>
                <a:r>
                  <a:rPr lang="en-SG" sz="3200" dirty="0" smtClean="0">
                    <a:solidFill>
                      <a:schemeClr val="bg1"/>
                    </a:solidFill>
                  </a:rPr>
                  <a:t>Y</a:t>
                </a:r>
                <a:r>
                  <a:rPr lang="bn-IN" sz="3200" dirty="0" smtClean="0">
                    <a:solidFill>
                      <a:schemeClr val="bg1"/>
                    </a:solidFill>
                  </a:rPr>
                  <a:t> অক্ষ বরাবর এর আদিবেগে</a:t>
                </a:r>
                <a:r>
                  <a:rPr lang="en-US" sz="3200" smtClean="0">
                    <a:solidFill>
                      <a:schemeClr val="bg1"/>
                    </a:solidFill>
                  </a:rPr>
                  <a:t>র</a:t>
                </a:r>
                <a:r>
                  <a:rPr lang="bn-IN" sz="3200" smtClean="0">
                    <a:solidFill>
                      <a:schemeClr val="bg1"/>
                    </a:solidFill>
                  </a:rPr>
                  <a:t>  </a:t>
                </a:r>
                <a:r>
                  <a:rPr lang="bn-IN" sz="3200" dirty="0" smtClean="0">
                    <a:solidFill>
                      <a:schemeClr val="bg1"/>
                    </a:solidFill>
                  </a:rPr>
                  <a:t>উপাংশগুলো </a:t>
                </a:r>
              </a:p>
              <a:p>
                <a:pPr algn="just"/>
                <a:r>
                  <a:rPr lang="bn-IN" sz="3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schemeClr val="bg1"/>
                    </a:solidFill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3200" dirty="0" err="1">
                    <a:solidFill>
                      <a:schemeClr val="bg1"/>
                    </a:solidFill>
                  </a:rPr>
                  <a:t>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3200" dirty="0" smtClean="0">
                    <a:solidFill>
                      <a:schemeClr val="bg1"/>
                    </a:solidFill>
                  </a:rPr>
                  <a:t> ……………………..1</a:t>
                </a:r>
              </a:p>
              <a:p>
                <a:pPr algn="just"/>
                <a:r>
                  <a:rPr lang="en-SG" sz="3200" dirty="0" smtClean="0">
                    <a:solidFill>
                      <a:schemeClr val="bg1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IN" sz="3200" dirty="0">
                    <a:solidFill>
                      <a:schemeClr val="bg1"/>
                    </a:solidFill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SG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3200" dirty="0" smtClean="0">
                    <a:solidFill>
                      <a:schemeClr val="bg1"/>
                    </a:solidFill>
                  </a:rPr>
                  <a:t>………………………2</a:t>
                </a:r>
                <a:endParaRPr lang="en-SG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28" y="2971800"/>
                <a:ext cx="9067800" cy="3085845"/>
              </a:xfrm>
              <a:prstGeom prst="rect">
                <a:avLst/>
              </a:prstGeom>
              <a:blipFill rotWithShape="1">
                <a:blip r:embed="rId5"/>
                <a:stretch>
                  <a:fillRect l="-1680" t="-2964" r="-289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>
          <a:blip xmlns:r="http://schemas.openxmlformats.org/officeDocument/2006/relationships" r:embed="rId1"/>
          <a:stretch>
            <a:fillRect b="-12458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</TotalTime>
  <Words>1554</Words>
  <Application>Microsoft Office PowerPoint</Application>
  <PresentationFormat>On-screen Show (4:3)</PresentationFormat>
  <Paragraphs>120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Apex</vt:lpstr>
      <vt:lpstr>5_Office Theme</vt:lpstr>
      <vt:lpstr>PowerPoint Presentation</vt:lpstr>
      <vt:lpstr>PowerPoint Presentation</vt:lpstr>
      <vt:lpstr>পাঠ পরিচিতি </vt:lpstr>
      <vt:lpstr>PowerPoint Presentation</vt:lpstr>
      <vt:lpstr>পাঠ শিরোনাম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Sristidhar Mondal</dc:creator>
  <cp:lastModifiedBy>ismail - [2010]</cp:lastModifiedBy>
  <cp:revision>294</cp:revision>
  <dcterms:created xsi:type="dcterms:W3CDTF">2006-08-16T00:00:00Z</dcterms:created>
  <dcterms:modified xsi:type="dcterms:W3CDTF">2021-01-04T13:33:47Z</dcterms:modified>
</cp:coreProperties>
</file>