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65" r:id="rId3"/>
    <p:sldId id="260" r:id="rId4"/>
    <p:sldId id="271" r:id="rId5"/>
    <p:sldId id="272" r:id="rId6"/>
    <p:sldId id="273" r:id="rId7"/>
    <p:sldId id="261" r:id="rId8"/>
    <p:sldId id="274" r:id="rId9"/>
    <p:sldId id="296" r:id="rId10"/>
    <p:sldId id="285" r:id="rId11"/>
    <p:sldId id="299" r:id="rId12"/>
    <p:sldId id="298" r:id="rId13"/>
    <p:sldId id="270" r:id="rId14"/>
    <p:sldId id="29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FAAC-7FC7-43DC-9C2B-100B2AB7E18A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E7AE-86E7-474E-97A9-3D432D3E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E7AE-86E7-474E-97A9-3D432D3E0F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90599"/>
            <a:ext cx="8040494" cy="543287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1447800"/>
            <a:ext cx="3124200" cy="2590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1981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6934200" cy="1752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যৌতুকের প্রধান প্রধান কয়েকটি কারণ লিখ।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208" y="2207502"/>
            <a:ext cx="2761460" cy="2276636"/>
            <a:chOff x="2902062" y="1749531"/>
            <a:chExt cx="2761460" cy="2276636"/>
          </a:xfrm>
        </p:grpSpPr>
        <p:sp>
          <p:nvSpPr>
            <p:cNvPr id="3" name="Oval 2"/>
            <p:cNvSpPr/>
            <p:nvPr/>
          </p:nvSpPr>
          <p:spPr>
            <a:xfrm>
              <a:off x="2902062" y="1749531"/>
              <a:ext cx="2761460" cy="227663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125654" y="2082936"/>
              <a:ext cx="2286000" cy="16098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যৌতুকের ক্ষতিকর প্রভাবসমূহ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41688" y="2057675"/>
            <a:ext cx="28123" cy="150432"/>
            <a:chOff x="4314542" y="1599704"/>
            <a:chExt cx="28123" cy="150432"/>
          </a:xfrm>
        </p:grpSpPr>
        <p:sp>
          <p:nvSpPr>
            <p:cNvPr id="6" name="Straight Connector 5"/>
            <p:cNvSpPr/>
            <p:nvPr/>
          </p:nvSpPr>
          <p:spPr>
            <a:xfrm rot="16329782">
              <a:off x="4253388" y="1660858"/>
              <a:ext cx="150432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150432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traight Connector 6"/>
            <p:cNvSpPr/>
            <p:nvPr/>
          </p:nvSpPr>
          <p:spPr>
            <a:xfrm rot="16329782">
              <a:off x="4324843" y="1671159"/>
              <a:ext cx="7521" cy="7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sp>
        <p:nvSpPr>
          <p:cNvPr id="8" name="Oval 8"/>
          <p:cNvSpPr/>
          <p:nvPr/>
        </p:nvSpPr>
        <p:spPr>
          <a:xfrm>
            <a:off x="4052494" y="843388"/>
            <a:ext cx="1065909" cy="10063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55475" y="2240036"/>
            <a:ext cx="821525" cy="41076"/>
            <a:chOff x="5143905" y="1782065"/>
            <a:chExt cx="821525" cy="41076"/>
          </a:xfrm>
        </p:grpSpPr>
        <p:sp>
          <p:nvSpPr>
            <p:cNvPr id="10" name="Straight Connector 9"/>
            <p:cNvSpPr/>
            <p:nvPr/>
          </p:nvSpPr>
          <p:spPr>
            <a:xfrm rot="19171624">
              <a:off x="5143905" y="1788542"/>
              <a:ext cx="821525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21525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traight Connector 10"/>
            <p:cNvSpPr/>
            <p:nvPr/>
          </p:nvSpPr>
          <p:spPr>
            <a:xfrm rot="19171624">
              <a:off x="5534130" y="1782065"/>
              <a:ext cx="41076" cy="4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1" y="685800"/>
            <a:ext cx="1600200" cy="1631553"/>
            <a:chOff x="5792655" y="222677"/>
            <a:chExt cx="1600200" cy="1631553"/>
          </a:xfrm>
        </p:grpSpPr>
        <p:sp>
          <p:nvSpPr>
            <p:cNvPr id="13" name="Oval 12"/>
            <p:cNvSpPr/>
            <p:nvPr/>
          </p:nvSpPr>
          <p:spPr>
            <a:xfrm>
              <a:off x="5792655" y="222677"/>
              <a:ext cx="1600200" cy="16315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5868854" y="461612"/>
              <a:ext cx="1524000" cy="1153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৩.স্ত্রী হত্যা</a:t>
              </a:r>
              <a:endParaRPr lang="en-US" sz="2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85921" y="3214909"/>
            <a:ext cx="793509" cy="39675"/>
            <a:chOff x="5658775" y="2756938"/>
            <a:chExt cx="793509" cy="39675"/>
          </a:xfrm>
        </p:grpSpPr>
        <p:sp>
          <p:nvSpPr>
            <p:cNvPr id="16" name="Straight Connector 13"/>
            <p:cNvSpPr/>
            <p:nvPr/>
          </p:nvSpPr>
          <p:spPr>
            <a:xfrm rot="21384885">
              <a:off x="5658775" y="2762714"/>
              <a:ext cx="793509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793509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14"/>
            <p:cNvSpPr/>
            <p:nvPr/>
          </p:nvSpPr>
          <p:spPr>
            <a:xfrm rot="21384885">
              <a:off x="6035692" y="2756938"/>
              <a:ext cx="39675" cy="39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76022" y="2477023"/>
            <a:ext cx="1934578" cy="1359176"/>
            <a:chOff x="6448876" y="2019052"/>
            <a:chExt cx="1707434" cy="1359176"/>
          </a:xfrm>
        </p:grpSpPr>
        <p:sp>
          <p:nvSpPr>
            <p:cNvPr id="19" name="Oval 18"/>
            <p:cNvSpPr/>
            <p:nvPr/>
          </p:nvSpPr>
          <p:spPr>
            <a:xfrm>
              <a:off x="6448876" y="2019052"/>
              <a:ext cx="1707434" cy="13591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20" name="Oval 16"/>
            <p:cNvSpPr/>
            <p:nvPr/>
          </p:nvSpPr>
          <p:spPr>
            <a:xfrm>
              <a:off x="6698924" y="2218099"/>
              <a:ext cx="1207338" cy="961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৪. গণধর্ষণ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8727" y="4231012"/>
            <a:ext cx="614874" cy="30743"/>
            <a:chOff x="5291581" y="3773041"/>
            <a:chExt cx="614874" cy="30743"/>
          </a:xfrm>
        </p:grpSpPr>
        <p:sp>
          <p:nvSpPr>
            <p:cNvPr id="22" name="Straight Connector 17"/>
            <p:cNvSpPr/>
            <p:nvPr/>
          </p:nvSpPr>
          <p:spPr>
            <a:xfrm rot="2062798">
              <a:off x="5291581" y="3774351"/>
              <a:ext cx="614874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614874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18"/>
            <p:cNvSpPr/>
            <p:nvPr/>
          </p:nvSpPr>
          <p:spPr>
            <a:xfrm rot="2062798">
              <a:off x="5583646" y="3773041"/>
              <a:ext cx="30743" cy="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1801" y="4064796"/>
            <a:ext cx="2059199" cy="1726404"/>
            <a:chOff x="5714655" y="3606825"/>
            <a:chExt cx="1603471" cy="1618509"/>
          </a:xfrm>
        </p:grpSpPr>
        <p:sp>
          <p:nvSpPr>
            <p:cNvPr id="25" name="Oval 24"/>
            <p:cNvSpPr/>
            <p:nvPr/>
          </p:nvSpPr>
          <p:spPr>
            <a:xfrm>
              <a:off x="5714655" y="3606825"/>
              <a:ext cx="1603471" cy="161850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6" name="Oval 20"/>
            <p:cNvSpPr/>
            <p:nvPr/>
          </p:nvSpPr>
          <p:spPr>
            <a:xfrm>
              <a:off x="5775392" y="3843850"/>
              <a:ext cx="1424062" cy="1144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>
                  <a:latin typeface="NikoshBAN" pitchFamily="2" charset="0"/>
                  <a:cs typeface="NikoshBAN" pitchFamily="2" charset="0"/>
                </a:rPr>
                <a:t>৫. অসামাজিক কার্যকলাপ</a:t>
              </a:r>
              <a:endParaRPr lang="en-US" sz="28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04608" y="4473631"/>
            <a:ext cx="28123" cy="182577"/>
            <a:chOff x="4077462" y="4015660"/>
            <a:chExt cx="28123" cy="182577"/>
          </a:xfrm>
        </p:grpSpPr>
        <p:sp>
          <p:nvSpPr>
            <p:cNvPr id="28" name="Straight Connector 21"/>
            <p:cNvSpPr/>
            <p:nvPr/>
          </p:nvSpPr>
          <p:spPr>
            <a:xfrm rot="5934997">
              <a:off x="4000235" y="4092887"/>
              <a:ext cx="182577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182577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traight Connector 22"/>
            <p:cNvSpPr/>
            <p:nvPr/>
          </p:nvSpPr>
          <p:spPr>
            <a:xfrm rot="16734997">
              <a:off x="4086959" y="4102384"/>
              <a:ext cx="9128" cy="9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98942" y="4648969"/>
            <a:ext cx="2211258" cy="1574067"/>
            <a:chOff x="2971796" y="4190998"/>
            <a:chExt cx="1966120" cy="1574067"/>
          </a:xfrm>
        </p:grpSpPr>
        <p:sp>
          <p:nvSpPr>
            <p:cNvPr id="31" name="Oval 30"/>
            <p:cNvSpPr/>
            <p:nvPr/>
          </p:nvSpPr>
          <p:spPr>
            <a:xfrm>
              <a:off x="2971796" y="4190998"/>
              <a:ext cx="1966120" cy="15740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24"/>
            <p:cNvSpPr/>
            <p:nvPr/>
          </p:nvSpPr>
          <p:spPr>
            <a:xfrm>
              <a:off x="3259728" y="4421515"/>
              <a:ext cx="1390256" cy="1113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৬.মাদকাসক্ত</a:t>
              </a:r>
              <a:endParaRPr lang="en-US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30331" y="4285284"/>
            <a:ext cx="794047" cy="39702"/>
            <a:chOff x="2503185" y="3827313"/>
            <a:chExt cx="794047" cy="39702"/>
          </a:xfrm>
        </p:grpSpPr>
        <p:sp>
          <p:nvSpPr>
            <p:cNvPr id="34" name="Straight Connector 25"/>
            <p:cNvSpPr/>
            <p:nvPr/>
          </p:nvSpPr>
          <p:spPr>
            <a:xfrm rot="8714692">
              <a:off x="2503185" y="3833103"/>
              <a:ext cx="794047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794047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traight Connector 26"/>
            <p:cNvSpPr/>
            <p:nvPr/>
          </p:nvSpPr>
          <p:spPr>
            <a:xfrm rot="19514692">
              <a:off x="2880358" y="3827313"/>
              <a:ext cx="39702" cy="39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4400" y="4191000"/>
            <a:ext cx="2061751" cy="1752600"/>
            <a:chOff x="1142997" y="3810003"/>
            <a:chExt cx="1606008" cy="1398491"/>
          </a:xfrm>
        </p:grpSpPr>
        <p:sp>
          <p:nvSpPr>
            <p:cNvPr id="37" name="Oval 36"/>
            <p:cNvSpPr/>
            <p:nvPr/>
          </p:nvSpPr>
          <p:spPr>
            <a:xfrm>
              <a:off x="1142997" y="3810003"/>
              <a:ext cx="1606008" cy="13984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28"/>
            <p:cNvSpPr/>
            <p:nvPr/>
          </p:nvSpPr>
          <p:spPr>
            <a:xfrm>
              <a:off x="1220654" y="4014807"/>
              <a:ext cx="1293156" cy="98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৭.অপরাধপ্রবণ</a:t>
              </a:r>
              <a:endParaRPr lang="en-US" sz="28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27124" y="3212833"/>
            <a:ext cx="408388" cy="28123"/>
            <a:chOff x="2499978" y="2754862"/>
            <a:chExt cx="408388" cy="28123"/>
          </a:xfrm>
        </p:grpSpPr>
        <p:sp>
          <p:nvSpPr>
            <p:cNvPr id="40" name="Straight Connector 29"/>
            <p:cNvSpPr/>
            <p:nvPr/>
          </p:nvSpPr>
          <p:spPr>
            <a:xfrm rot="11058495">
              <a:off x="2499978" y="2754862"/>
              <a:ext cx="408388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408388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Straight Connector 30"/>
            <p:cNvSpPr/>
            <p:nvPr/>
          </p:nvSpPr>
          <p:spPr>
            <a:xfrm rot="21858495">
              <a:off x="2693963" y="2758714"/>
              <a:ext cx="20419" cy="2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3401" y="2362968"/>
            <a:ext cx="2198800" cy="1549315"/>
            <a:chOff x="533397" y="1904997"/>
            <a:chExt cx="1971657" cy="1549315"/>
          </a:xfrm>
        </p:grpSpPr>
        <p:sp>
          <p:nvSpPr>
            <p:cNvPr id="43" name="Oval 42"/>
            <p:cNvSpPr/>
            <p:nvPr/>
          </p:nvSpPr>
          <p:spPr>
            <a:xfrm>
              <a:off x="533397" y="1904997"/>
              <a:ext cx="1971657" cy="15493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32"/>
            <p:cNvSpPr/>
            <p:nvPr/>
          </p:nvSpPr>
          <p:spPr>
            <a:xfrm>
              <a:off x="534854" y="2131889"/>
              <a:ext cx="1681457" cy="1095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৮.বাল্যবিবাহ</a:t>
              </a:r>
              <a:endParaRPr lang="en-US" sz="28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29400" y="2209895"/>
            <a:ext cx="847111" cy="42355"/>
            <a:chOff x="2602254" y="1751924"/>
            <a:chExt cx="847111" cy="42355"/>
          </a:xfrm>
        </p:grpSpPr>
        <p:sp>
          <p:nvSpPr>
            <p:cNvPr id="46" name="Straight Connector 33"/>
            <p:cNvSpPr/>
            <p:nvPr/>
          </p:nvSpPr>
          <p:spPr>
            <a:xfrm rot="13294083">
              <a:off x="2602254" y="1759040"/>
              <a:ext cx="847111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47111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34"/>
            <p:cNvSpPr/>
            <p:nvPr/>
          </p:nvSpPr>
          <p:spPr>
            <a:xfrm rot="24094083">
              <a:off x="3004632" y="1751924"/>
              <a:ext cx="42355" cy="42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71600" y="533400"/>
            <a:ext cx="1981199" cy="1651037"/>
            <a:chOff x="1447801" y="304796"/>
            <a:chExt cx="1447783" cy="1421670"/>
          </a:xfrm>
        </p:grpSpPr>
        <p:sp>
          <p:nvSpPr>
            <p:cNvPr id="49" name="Oval 48"/>
            <p:cNvSpPr/>
            <p:nvPr/>
          </p:nvSpPr>
          <p:spPr>
            <a:xfrm>
              <a:off x="1447801" y="304796"/>
              <a:ext cx="1447783" cy="142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36"/>
            <p:cNvSpPr/>
            <p:nvPr/>
          </p:nvSpPr>
          <p:spPr>
            <a:xfrm>
              <a:off x="1659824" y="380229"/>
              <a:ext cx="1173975" cy="1138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১.দাম্পত্য কলহ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33800" y="304800"/>
            <a:ext cx="2209800" cy="1587776"/>
            <a:chOff x="6448876" y="2019052"/>
            <a:chExt cx="1707434" cy="1359176"/>
          </a:xfrm>
        </p:grpSpPr>
        <p:sp>
          <p:nvSpPr>
            <p:cNvPr id="52" name="Oval 51"/>
            <p:cNvSpPr/>
            <p:nvPr/>
          </p:nvSpPr>
          <p:spPr>
            <a:xfrm>
              <a:off x="6448876" y="2019052"/>
              <a:ext cx="1707434" cy="13591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53" name="Oval 16"/>
            <p:cNvSpPr/>
            <p:nvPr/>
          </p:nvSpPr>
          <p:spPr>
            <a:xfrm>
              <a:off x="6743261" y="2279969"/>
              <a:ext cx="1118664" cy="7827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২.নারী নির্যাতন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19812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69342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যৌতুকের কারণে সমাজে কী কী অপরাধ ঘটতে পারে তার একটি তালিকা তৈরি কর।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371600"/>
            <a:ext cx="1600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133600"/>
            <a:ext cx="6781800" cy="1828800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 প্রথা কি?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যৌতুককে সামাজিক ব্যাধি বলা হয় কেন ?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590800"/>
            <a:ext cx="6934200" cy="2895600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এলাকায় যৌতুক প্রথার কুফল সম্পর্কে গণসচেতনতার জন্য তুমি কী কী পদক্ষেপ নিতে পারো তার একটি তালিকা বাড়ি থেকে তৈরি করে নিয়ে আসবে।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505200" y="533400"/>
            <a:ext cx="2667000" cy="19050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59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86000" y="1295400"/>
            <a:ext cx="4114800" cy="403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9093" y="723900"/>
            <a:ext cx="2819400" cy="8382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92" y="3251201"/>
            <a:ext cx="5867400" cy="3200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মনির হোসেন</a:t>
            </a:r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GB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কল্যান)</a:t>
            </a:r>
          </a:p>
          <a:p>
            <a:r>
              <a:rPr lang="en-GB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ঘাটলাবাগ কেশুরবাগ দাখিল মাদ্রাসা</a:t>
            </a:r>
          </a:p>
          <a:p>
            <a:r>
              <a:rPr lang="en-GB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চাটখিলঃ-নোয়াখালী</a:t>
            </a:r>
          </a:p>
          <a:p>
            <a:r>
              <a:rPr lang="en-GB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E-mail-:monir247060@gmail.com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FCF734-ED3C-BA4C-BCCF-10972AE3C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06" y="406400"/>
            <a:ext cx="2844802" cy="284480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3434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3162300" cy="76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6973" y="1524000"/>
            <a:ext cx="3169227" cy="76200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14600"/>
            <a:ext cx="3162300" cy="762000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3162300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9" y="4343400"/>
            <a:ext cx="3155373" cy="914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নাম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1609" y="2514600"/>
            <a:ext cx="3210791" cy="762000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বিঃপঃ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4682" y="3429000"/>
            <a:ext cx="3217718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0047" y="4343400"/>
            <a:ext cx="3328553" cy="914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সামাজিক সমস্যা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5715000"/>
            <a:ext cx="2286000" cy="365125"/>
          </a:xfrm>
          <a:noFill/>
        </p:spPr>
        <p:txBody>
          <a:bodyPr/>
          <a:lstStyle/>
          <a:p>
            <a:r>
              <a:rPr lang="en-US" dirty="0"/>
              <a:t>E</a:t>
            </a:r>
            <a:r>
              <a:rPr lang="bn-IN" dirty="0"/>
              <a:t>-</a:t>
            </a:r>
            <a:r>
              <a:rPr lang="en-US" dirty="0"/>
              <a:t>mail: dp.rubel15@gmail.com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838200"/>
            <a:ext cx="53340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লক্ষ্য করো।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419600"/>
            <a:ext cx="44196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দেখে কী বুঝলে?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jout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8800"/>
            <a:ext cx="3409950" cy="25812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33600" y="1905000"/>
            <a:ext cx="3581400" cy="2971800"/>
          </a:xfrm>
          <a:prstGeom prst="ellipse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যৌতুকের ধারণা, এর কারণ ও প্রভাব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572000" y="457200"/>
            <a:ext cx="2362200" cy="17526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 আমাদের আলোচনার বিষয়-</a:t>
            </a: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শিখনফলঃ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এইপাঠ শেষে শিক্ষার্থীরা-</a:t>
            </a: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যৌতুক কী-তা সংজ্ঞায়িত করতে পারবে;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 যৌতুকের কারণগুলো কী কী তা ব্যাখ্যা করতে পারবে।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 যৌতুকের ক্ষতিকর প্রভাবগুলো সম্পর্কে বর্ণনা করতে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পারবে।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229600" cy="5791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67000"/>
            <a:ext cx="7696200" cy="2362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বিয়ের সময় বর বা কনে বিপরীত পক্ষের কাছ থেকে যে অর্থ বা সম্পত্তি দাবি করে ও গ্রহণ করে তাকেই যৌতুক বলে। যৌতুক একটি সামাজিক কুপ্রথা।এটি আইনত দন্ডনীয় অপরাধ।</a:t>
            </a:r>
          </a:p>
        </p:txBody>
      </p:sp>
      <p:pic>
        <p:nvPicPr>
          <p:cNvPr id="7" name="Picture 6" descr="jout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85800"/>
            <a:ext cx="2590800" cy="196119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743200"/>
            <a:ext cx="5029200" cy="114300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নিজের ভাষায় বল?</a:t>
            </a:r>
          </a:p>
        </p:txBody>
      </p:sp>
      <p:sp>
        <p:nvSpPr>
          <p:cNvPr id="3" name="Oval 2"/>
          <p:cNvSpPr/>
          <p:nvPr/>
        </p:nvSpPr>
        <p:spPr>
          <a:xfrm>
            <a:off x="838200" y="838200"/>
            <a:ext cx="22098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29208" y="2207502"/>
            <a:ext cx="2761460" cy="2276636"/>
            <a:chOff x="2902062" y="1749531"/>
            <a:chExt cx="2761460" cy="2276636"/>
          </a:xfrm>
        </p:grpSpPr>
        <p:sp>
          <p:nvSpPr>
            <p:cNvPr id="65" name="Oval 64"/>
            <p:cNvSpPr/>
            <p:nvPr/>
          </p:nvSpPr>
          <p:spPr>
            <a:xfrm>
              <a:off x="2902062" y="1749531"/>
              <a:ext cx="2761460" cy="227663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6" name="Oval 4"/>
            <p:cNvSpPr/>
            <p:nvPr/>
          </p:nvSpPr>
          <p:spPr>
            <a:xfrm>
              <a:off x="3125654" y="2082936"/>
              <a:ext cx="2286000" cy="16098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যৌতুকের কারণসমূহ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41688" y="2057675"/>
            <a:ext cx="28123" cy="150432"/>
            <a:chOff x="4314542" y="1599704"/>
            <a:chExt cx="28123" cy="150432"/>
          </a:xfrm>
        </p:grpSpPr>
        <p:sp>
          <p:nvSpPr>
            <p:cNvPr id="63" name="Straight Connector 5"/>
            <p:cNvSpPr/>
            <p:nvPr/>
          </p:nvSpPr>
          <p:spPr>
            <a:xfrm rot="16329782">
              <a:off x="4253388" y="1660858"/>
              <a:ext cx="150432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150432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Straight Connector 6"/>
            <p:cNvSpPr/>
            <p:nvPr/>
          </p:nvSpPr>
          <p:spPr>
            <a:xfrm rot="16329782">
              <a:off x="4324843" y="1671159"/>
              <a:ext cx="7521" cy="7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sp>
        <p:nvSpPr>
          <p:cNvPr id="62" name="Oval 8"/>
          <p:cNvSpPr/>
          <p:nvPr/>
        </p:nvSpPr>
        <p:spPr>
          <a:xfrm>
            <a:off x="4052494" y="843388"/>
            <a:ext cx="1065909" cy="10063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71051" y="2240036"/>
            <a:ext cx="821525" cy="41076"/>
            <a:chOff x="5143905" y="1782065"/>
            <a:chExt cx="821525" cy="41076"/>
          </a:xfrm>
        </p:grpSpPr>
        <p:sp>
          <p:nvSpPr>
            <p:cNvPr id="59" name="Straight Connector 9"/>
            <p:cNvSpPr/>
            <p:nvPr/>
          </p:nvSpPr>
          <p:spPr>
            <a:xfrm rot="19171624">
              <a:off x="5143905" y="1788542"/>
              <a:ext cx="821525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21525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Straight Connector 10"/>
            <p:cNvSpPr/>
            <p:nvPr/>
          </p:nvSpPr>
          <p:spPr>
            <a:xfrm rot="19171624">
              <a:off x="5534130" y="1782065"/>
              <a:ext cx="41076" cy="4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1609" y="680648"/>
            <a:ext cx="1471531" cy="1631553"/>
            <a:chOff x="5714463" y="222677"/>
            <a:chExt cx="1471531" cy="1631553"/>
          </a:xfrm>
        </p:grpSpPr>
        <p:sp>
          <p:nvSpPr>
            <p:cNvPr id="57" name="Oval 56"/>
            <p:cNvSpPr/>
            <p:nvPr/>
          </p:nvSpPr>
          <p:spPr>
            <a:xfrm>
              <a:off x="5714463" y="222677"/>
              <a:ext cx="1471531" cy="16315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12"/>
            <p:cNvSpPr/>
            <p:nvPr/>
          </p:nvSpPr>
          <p:spPr>
            <a:xfrm>
              <a:off x="5868854" y="461612"/>
              <a:ext cx="1219200" cy="1153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৩.শিক্ষার অভাব</a:t>
              </a:r>
              <a:endParaRPr lang="en-US" sz="28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85921" y="3214909"/>
            <a:ext cx="793509" cy="39675"/>
            <a:chOff x="5658775" y="2756938"/>
            <a:chExt cx="793509" cy="39675"/>
          </a:xfrm>
        </p:grpSpPr>
        <p:sp>
          <p:nvSpPr>
            <p:cNvPr id="55" name="Straight Connector 13"/>
            <p:cNvSpPr/>
            <p:nvPr/>
          </p:nvSpPr>
          <p:spPr>
            <a:xfrm rot="21384885">
              <a:off x="5658775" y="2762714"/>
              <a:ext cx="793509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793509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Straight Connector 14"/>
            <p:cNvSpPr/>
            <p:nvPr/>
          </p:nvSpPr>
          <p:spPr>
            <a:xfrm rot="21384885">
              <a:off x="6035692" y="2756938"/>
              <a:ext cx="39675" cy="39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76022" y="2477023"/>
            <a:ext cx="1934578" cy="1359176"/>
            <a:chOff x="6448876" y="2019052"/>
            <a:chExt cx="1707434" cy="1359176"/>
          </a:xfrm>
        </p:grpSpPr>
        <p:sp>
          <p:nvSpPr>
            <p:cNvPr id="53" name="Oval 52"/>
            <p:cNvSpPr/>
            <p:nvPr/>
          </p:nvSpPr>
          <p:spPr>
            <a:xfrm>
              <a:off x="6448876" y="2019052"/>
              <a:ext cx="1707434" cy="13591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54" name="Oval 16"/>
            <p:cNvSpPr/>
            <p:nvPr/>
          </p:nvSpPr>
          <p:spPr>
            <a:xfrm>
              <a:off x="6698924" y="2218099"/>
              <a:ext cx="1207338" cy="9610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৪. কুসংস্কার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18727" y="4231012"/>
            <a:ext cx="614874" cy="30743"/>
            <a:chOff x="5291581" y="3773041"/>
            <a:chExt cx="614874" cy="30743"/>
          </a:xfrm>
        </p:grpSpPr>
        <p:sp>
          <p:nvSpPr>
            <p:cNvPr id="51" name="Straight Connector 17"/>
            <p:cNvSpPr/>
            <p:nvPr/>
          </p:nvSpPr>
          <p:spPr>
            <a:xfrm rot="2062798">
              <a:off x="5291581" y="3774351"/>
              <a:ext cx="614874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614874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Straight Connector 18"/>
            <p:cNvSpPr/>
            <p:nvPr/>
          </p:nvSpPr>
          <p:spPr>
            <a:xfrm rot="2062798">
              <a:off x="5583646" y="3773041"/>
              <a:ext cx="30743" cy="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1801" y="4064796"/>
            <a:ext cx="2059199" cy="1726404"/>
            <a:chOff x="5714655" y="3606825"/>
            <a:chExt cx="1603471" cy="1618509"/>
          </a:xfrm>
        </p:grpSpPr>
        <p:sp>
          <p:nvSpPr>
            <p:cNvPr id="49" name="Oval 48"/>
            <p:cNvSpPr/>
            <p:nvPr/>
          </p:nvSpPr>
          <p:spPr>
            <a:xfrm>
              <a:off x="5714655" y="3606825"/>
              <a:ext cx="1603471" cy="161850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Oval 20"/>
            <p:cNvSpPr/>
            <p:nvPr/>
          </p:nvSpPr>
          <p:spPr>
            <a:xfrm>
              <a:off x="5775392" y="3843850"/>
              <a:ext cx="1424062" cy="1144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>
                  <a:latin typeface="NikoshBAN" pitchFamily="2" charset="0"/>
                  <a:cs typeface="NikoshBAN" pitchFamily="2" charset="0"/>
                </a:rPr>
                <a:t>৫. অপসংস্কৃতি</a:t>
              </a:r>
              <a:endParaRPr lang="en-US" sz="28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04608" y="4473631"/>
            <a:ext cx="28123" cy="182577"/>
            <a:chOff x="4077462" y="4015660"/>
            <a:chExt cx="28123" cy="182577"/>
          </a:xfrm>
        </p:grpSpPr>
        <p:sp>
          <p:nvSpPr>
            <p:cNvPr id="47" name="Straight Connector 21"/>
            <p:cNvSpPr/>
            <p:nvPr/>
          </p:nvSpPr>
          <p:spPr>
            <a:xfrm rot="5934997">
              <a:off x="4000235" y="4092887"/>
              <a:ext cx="182577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182577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Straight Connector 22"/>
            <p:cNvSpPr/>
            <p:nvPr/>
          </p:nvSpPr>
          <p:spPr>
            <a:xfrm rot="16734997">
              <a:off x="4086959" y="4102384"/>
              <a:ext cx="9128" cy="9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98942" y="4648969"/>
            <a:ext cx="2211258" cy="1574067"/>
            <a:chOff x="2971796" y="4190998"/>
            <a:chExt cx="1966120" cy="1574067"/>
          </a:xfrm>
        </p:grpSpPr>
        <p:sp>
          <p:nvSpPr>
            <p:cNvPr id="45" name="Oval 44"/>
            <p:cNvSpPr/>
            <p:nvPr/>
          </p:nvSpPr>
          <p:spPr>
            <a:xfrm>
              <a:off x="2971796" y="4190998"/>
              <a:ext cx="1966120" cy="15740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24"/>
            <p:cNvSpPr/>
            <p:nvPr/>
          </p:nvSpPr>
          <p:spPr>
            <a:xfrm>
              <a:off x="3259728" y="4421515"/>
              <a:ext cx="1390256" cy="1113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৬.সচেতনতার অভাব</a:t>
              </a:r>
              <a:endParaRPr lang="en-US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30331" y="4285284"/>
            <a:ext cx="794047" cy="39702"/>
            <a:chOff x="2503185" y="3827313"/>
            <a:chExt cx="794047" cy="39702"/>
          </a:xfrm>
        </p:grpSpPr>
        <p:sp>
          <p:nvSpPr>
            <p:cNvPr id="43" name="Straight Connector 25"/>
            <p:cNvSpPr/>
            <p:nvPr/>
          </p:nvSpPr>
          <p:spPr>
            <a:xfrm rot="8714692">
              <a:off x="2503185" y="3833103"/>
              <a:ext cx="794047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794047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Straight Connector 26"/>
            <p:cNvSpPr/>
            <p:nvPr/>
          </p:nvSpPr>
          <p:spPr>
            <a:xfrm rot="19514692">
              <a:off x="2880358" y="3827313"/>
              <a:ext cx="39702" cy="39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4191000"/>
            <a:ext cx="2061751" cy="1752600"/>
            <a:chOff x="1142997" y="3810003"/>
            <a:chExt cx="1606008" cy="1398491"/>
          </a:xfrm>
        </p:grpSpPr>
        <p:sp>
          <p:nvSpPr>
            <p:cNvPr id="41" name="Oval 40"/>
            <p:cNvSpPr/>
            <p:nvPr/>
          </p:nvSpPr>
          <p:spPr>
            <a:xfrm>
              <a:off x="1142997" y="3810003"/>
              <a:ext cx="1606008" cy="13984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28"/>
            <p:cNvSpPr/>
            <p:nvPr/>
          </p:nvSpPr>
          <p:spPr>
            <a:xfrm>
              <a:off x="1220654" y="4014807"/>
              <a:ext cx="1293156" cy="98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৭. চাকরির অভাব</a:t>
              </a:r>
              <a:endParaRPr lang="en-US" sz="28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27124" y="3212833"/>
            <a:ext cx="408388" cy="28123"/>
            <a:chOff x="2499978" y="2754862"/>
            <a:chExt cx="408388" cy="28123"/>
          </a:xfrm>
        </p:grpSpPr>
        <p:sp>
          <p:nvSpPr>
            <p:cNvPr id="39" name="Straight Connector 29"/>
            <p:cNvSpPr/>
            <p:nvPr/>
          </p:nvSpPr>
          <p:spPr>
            <a:xfrm rot="11058495">
              <a:off x="2499978" y="2754862"/>
              <a:ext cx="408388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408388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Straight Connector 30"/>
            <p:cNvSpPr/>
            <p:nvPr/>
          </p:nvSpPr>
          <p:spPr>
            <a:xfrm rot="21858495">
              <a:off x="2693963" y="2758714"/>
              <a:ext cx="20419" cy="2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0543" y="2362968"/>
            <a:ext cx="1971657" cy="1549315"/>
            <a:chOff x="533397" y="1904997"/>
            <a:chExt cx="1971657" cy="1549315"/>
          </a:xfrm>
        </p:grpSpPr>
        <p:sp>
          <p:nvSpPr>
            <p:cNvPr id="37" name="Oval 36"/>
            <p:cNvSpPr/>
            <p:nvPr/>
          </p:nvSpPr>
          <p:spPr>
            <a:xfrm>
              <a:off x="533397" y="1904997"/>
              <a:ext cx="1971657" cy="15493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2"/>
            <p:cNvSpPr/>
            <p:nvPr/>
          </p:nvSpPr>
          <p:spPr>
            <a:xfrm>
              <a:off x="822140" y="2131889"/>
              <a:ext cx="1394171" cy="1095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৮.কুৎসিত চেহারা</a:t>
              </a:r>
              <a:endParaRPr lang="en-US" sz="32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29400" y="2209895"/>
            <a:ext cx="847111" cy="42355"/>
            <a:chOff x="2602254" y="1751924"/>
            <a:chExt cx="847111" cy="42355"/>
          </a:xfrm>
        </p:grpSpPr>
        <p:sp>
          <p:nvSpPr>
            <p:cNvPr id="35" name="Straight Connector 33"/>
            <p:cNvSpPr/>
            <p:nvPr/>
          </p:nvSpPr>
          <p:spPr>
            <a:xfrm rot="13294083">
              <a:off x="2602254" y="1759040"/>
              <a:ext cx="847111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47111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Straight Connector 34"/>
            <p:cNvSpPr/>
            <p:nvPr/>
          </p:nvSpPr>
          <p:spPr>
            <a:xfrm rot="24094083">
              <a:off x="3004632" y="1751924"/>
              <a:ext cx="42355" cy="42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71600" y="533400"/>
            <a:ext cx="1981199" cy="1651037"/>
            <a:chOff x="1447801" y="304796"/>
            <a:chExt cx="1447783" cy="1421670"/>
          </a:xfrm>
        </p:grpSpPr>
        <p:sp>
          <p:nvSpPr>
            <p:cNvPr id="33" name="Oval 32"/>
            <p:cNvSpPr/>
            <p:nvPr/>
          </p:nvSpPr>
          <p:spPr>
            <a:xfrm>
              <a:off x="1447801" y="304796"/>
              <a:ext cx="1447783" cy="142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36"/>
            <p:cNvSpPr/>
            <p:nvPr/>
          </p:nvSpPr>
          <p:spPr>
            <a:xfrm>
              <a:off x="1659824" y="380229"/>
              <a:ext cx="1173975" cy="1138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১.দরিদ্রতা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33800" y="609600"/>
            <a:ext cx="2057400" cy="1282976"/>
            <a:chOff x="6448876" y="2019052"/>
            <a:chExt cx="1707434" cy="1359176"/>
          </a:xfrm>
        </p:grpSpPr>
        <p:sp>
          <p:nvSpPr>
            <p:cNvPr id="71" name="Oval 70"/>
            <p:cNvSpPr/>
            <p:nvPr/>
          </p:nvSpPr>
          <p:spPr>
            <a:xfrm>
              <a:off x="6448876" y="2019052"/>
              <a:ext cx="1707434" cy="13591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72" name="Oval 16"/>
            <p:cNvSpPr/>
            <p:nvPr/>
          </p:nvSpPr>
          <p:spPr>
            <a:xfrm>
              <a:off x="6743261" y="2279969"/>
              <a:ext cx="1118664" cy="7827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২.মাদকাসক্ততা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1232</TotalTime>
  <Words>268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Rubel</dc:creator>
  <cp:lastModifiedBy>Unknown User</cp:lastModifiedBy>
  <cp:revision>486</cp:revision>
  <dcterms:created xsi:type="dcterms:W3CDTF">2006-08-16T00:00:00Z</dcterms:created>
  <dcterms:modified xsi:type="dcterms:W3CDTF">2021-01-05T17:01:28Z</dcterms:modified>
</cp:coreProperties>
</file>