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81" r:id="rId9"/>
    <p:sldId id="263" r:id="rId10"/>
    <p:sldId id="264" r:id="rId11"/>
    <p:sldId id="265" r:id="rId12"/>
    <p:sldId id="266" r:id="rId13"/>
    <p:sldId id="267" r:id="rId14"/>
    <p:sldId id="268" r:id="rId15"/>
    <p:sldId id="269" r:id="rId16"/>
    <p:sldId id="270" r:id="rId17"/>
    <p:sldId id="274"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8A623-650F-41B4-8EE8-DBEAD5D285E1}"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9E95E-8A02-4F63-B625-B32F8ED8575A}" type="slidenum">
              <a:rPr lang="en-US" smtClean="0"/>
              <a:t>‹#›</a:t>
            </a:fld>
            <a:endParaRPr lang="en-US"/>
          </a:p>
        </p:txBody>
      </p:sp>
    </p:spTree>
    <p:extLst>
      <p:ext uri="{BB962C8B-B14F-4D97-AF65-F5344CB8AC3E}">
        <p14:creationId xmlns:p14="http://schemas.microsoft.com/office/powerpoint/2010/main" val="262856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E9E95E-8A02-4F63-B625-B32F8ED8575A}" type="slidenum">
              <a:rPr lang="en-US" smtClean="0"/>
              <a:t>3</a:t>
            </a:fld>
            <a:endParaRPr lang="en-US"/>
          </a:p>
        </p:txBody>
      </p:sp>
    </p:spTree>
    <p:extLst>
      <p:ext uri="{BB962C8B-B14F-4D97-AF65-F5344CB8AC3E}">
        <p14:creationId xmlns:p14="http://schemas.microsoft.com/office/powerpoint/2010/main" val="312218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E9E95E-8A02-4F63-B625-B32F8ED8575A}" type="slidenum">
              <a:rPr lang="en-US" smtClean="0"/>
              <a:t>5</a:t>
            </a:fld>
            <a:endParaRPr lang="en-US"/>
          </a:p>
        </p:txBody>
      </p:sp>
    </p:spTree>
    <p:extLst>
      <p:ext uri="{BB962C8B-B14F-4D97-AF65-F5344CB8AC3E}">
        <p14:creationId xmlns:p14="http://schemas.microsoft.com/office/powerpoint/2010/main" val="117607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E9E95E-8A02-4F63-B625-B32F8ED8575A}" type="slidenum">
              <a:rPr lang="en-US" smtClean="0"/>
              <a:t>11</a:t>
            </a:fld>
            <a:endParaRPr lang="en-US"/>
          </a:p>
        </p:txBody>
      </p:sp>
    </p:spTree>
    <p:extLst>
      <p:ext uri="{BB962C8B-B14F-4D97-AF65-F5344CB8AC3E}">
        <p14:creationId xmlns:p14="http://schemas.microsoft.com/office/powerpoint/2010/main" val="71282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E9E95E-8A02-4F63-B625-B32F8ED8575A}" type="slidenum">
              <a:rPr lang="en-US" smtClean="0"/>
              <a:t>12</a:t>
            </a:fld>
            <a:endParaRPr lang="en-US"/>
          </a:p>
        </p:txBody>
      </p:sp>
    </p:spTree>
    <p:extLst>
      <p:ext uri="{BB962C8B-B14F-4D97-AF65-F5344CB8AC3E}">
        <p14:creationId xmlns:p14="http://schemas.microsoft.com/office/powerpoint/2010/main" val="2792561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393B-73B7-4093-B93C-AC9683CFE0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4F577F-D805-4F5D-A5F8-8BE23406F9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59CF2E-0261-4AE3-8F6B-0AD31176EFC4}"/>
              </a:ext>
            </a:extLst>
          </p:cNvPr>
          <p:cNvSpPr>
            <a:spLocks noGrp="1"/>
          </p:cNvSpPr>
          <p:nvPr>
            <p:ph type="dt" sz="half" idx="10"/>
          </p:nvPr>
        </p:nvSpPr>
        <p:spPr>
          <a:xfrm>
            <a:off x="838200" y="6356350"/>
            <a:ext cx="2743200" cy="365125"/>
          </a:xfrm>
          <a:prstGeom prst="rect">
            <a:avLst/>
          </a:prstGeom>
        </p:spPr>
        <p:txBody>
          <a:bodyPr/>
          <a:lstStyle/>
          <a:p>
            <a:fld id="{CF21FB36-47CE-4A90-BF8E-AB42E9FBE025}" type="datetimeFigureOut">
              <a:rPr lang="en-US" smtClean="0"/>
              <a:t>1/5/2021</a:t>
            </a:fld>
            <a:endParaRPr lang="en-US"/>
          </a:p>
        </p:txBody>
      </p:sp>
      <p:sp>
        <p:nvSpPr>
          <p:cNvPr id="5" name="Footer Placeholder 4">
            <a:extLst>
              <a:ext uri="{FF2B5EF4-FFF2-40B4-BE49-F238E27FC236}">
                <a16:creationId xmlns:a16="http://schemas.microsoft.com/office/drawing/2014/main" id="{5F185237-E81F-48DA-A834-980D12672E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BC9B7E-D044-4071-931A-0DC3C83202F9}"/>
              </a:ext>
            </a:extLst>
          </p:cNvPr>
          <p:cNvSpPr>
            <a:spLocks noGrp="1"/>
          </p:cNvSpPr>
          <p:nvPr>
            <p:ph type="sldNum" sz="quarter" idx="12"/>
          </p:nvPr>
        </p:nvSpPr>
        <p:spPr>
          <a:xfrm>
            <a:off x="8610600" y="6356350"/>
            <a:ext cx="2743200" cy="365125"/>
          </a:xfrm>
          <a:prstGeom prst="rect">
            <a:avLst/>
          </a:prstGeom>
        </p:spPr>
        <p:txBody>
          <a:bodyPr/>
          <a:lstStyle/>
          <a:p>
            <a:fld id="{CB3026F8-1BA3-403D-A4B3-9010AB267C30}" type="slidenum">
              <a:rPr lang="en-US" smtClean="0"/>
              <a:t>‹#›</a:t>
            </a:fld>
            <a:endParaRPr lang="en-US"/>
          </a:p>
        </p:txBody>
      </p:sp>
    </p:spTree>
    <p:extLst>
      <p:ext uri="{BB962C8B-B14F-4D97-AF65-F5344CB8AC3E}">
        <p14:creationId xmlns:p14="http://schemas.microsoft.com/office/powerpoint/2010/main" val="3078304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0942-8E91-4A5A-AB74-EE4CC353C3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7013BC-F5F4-4A06-AE97-BCF4B45C411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C6D55-8A7C-485A-870B-2D589601C7B3}"/>
              </a:ext>
            </a:extLst>
          </p:cNvPr>
          <p:cNvSpPr>
            <a:spLocks noGrp="1"/>
          </p:cNvSpPr>
          <p:nvPr>
            <p:ph type="dt" sz="half" idx="10"/>
          </p:nvPr>
        </p:nvSpPr>
        <p:spPr>
          <a:xfrm>
            <a:off x="838200" y="6356350"/>
            <a:ext cx="2743200" cy="365125"/>
          </a:xfrm>
          <a:prstGeom prst="rect">
            <a:avLst/>
          </a:prstGeom>
        </p:spPr>
        <p:txBody>
          <a:bodyPr/>
          <a:lstStyle/>
          <a:p>
            <a:fld id="{CF21FB36-47CE-4A90-BF8E-AB42E9FBE025}" type="datetimeFigureOut">
              <a:rPr lang="en-US" smtClean="0"/>
              <a:t>1/5/2021</a:t>
            </a:fld>
            <a:endParaRPr lang="en-US"/>
          </a:p>
        </p:txBody>
      </p:sp>
      <p:sp>
        <p:nvSpPr>
          <p:cNvPr id="5" name="Footer Placeholder 4">
            <a:extLst>
              <a:ext uri="{FF2B5EF4-FFF2-40B4-BE49-F238E27FC236}">
                <a16:creationId xmlns:a16="http://schemas.microsoft.com/office/drawing/2014/main" id="{897206C8-CEDE-44EE-BABD-699E142DB8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FE217B-5453-4588-9D25-B44A97CE4605}"/>
              </a:ext>
            </a:extLst>
          </p:cNvPr>
          <p:cNvSpPr>
            <a:spLocks noGrp="1"/>
          </p:cNvSpPr>
          <p:nvPr>
            <p:ph type="sldNum" sz="quarter" idx="12"/>
          </p:nvPr>
        </p:nvSpPr>
        <p:spPr>
          <a:xfrm>
            <a:off x="8610600" y="6356350"/>
            <a:ext cx="2743200" cy="365125"/>
          </a:xfrm>
          <a:prstGeom prst="rect">
            <a:avLst/>
          </a:prstGeom>
        </p:spPr>
        <p:txBody>
          <a:bodyPr/>
          <a:lstStyle/>
          <a:p>
            <a:fld id="{CB3026F8-1BA3-403D-A4B3-9010AB267C30}" type="slidenum">
              <a:rPr lang="en-US" smtClean="0"/>
              <a:t>‹#›</a:t>
            </a:fld>
            <a:endParaRPr lang="en-US"/>
          </a:p>
        </p:txBody>
      </p:sp>
    </p:spTree>
    <p:extLst>
      <p:ext uri="{BB962C8B-B14F-4D97-AF65-F5344CB8AC3E}">
        <p14:creationId xmlns:p14="http://schemas.microsoft.com/office/powerpoint/2010/main" val="239153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C89E43-75C2-4CFD-944B-F31910B21C1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B08CB0-9F99-486C-BA9F-AE4455724F1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F24B4-0F50-4DD0-92DA-134C88A49C9D}"/>
              </a:ext>
            </a:extLst>
          </p:cNvPr>
          <p:cNvSpPr>
            <a:spLocks noGrp="1"/>
          </p:cNvSpPr>
          <p:nvPr>
            <p:ph type="dt" sz="half" idx="10"/>
          </p:nvPr>
        </p:nvSpPr>
        <p:spPr>
          <a:xfrm>
            <a:off x="838200" y="6356350"/>
            <a:ext cx="2743200" cy="365125"/>
          </a:xfrm>
          <a:prstGeom prst="rect">
            <a:avLst/>
          </a:prstGeom>
        </p:spPr>
        <p:txBody>
          <a:bodyPr/>
          <a:lstStyle/>
          <a:p>
            <a:fld id="{CF21FB36-47CE-4A90-BF8E-AB42E9FBE025}" type="datetimeFigureOut">
              <a:rPr lang="en-US" smtClean="0"/>
              <a:t>1/5/2021</a:t>
            </a:fld>
            <a:endParaRPr lang="en-US"/>
          </a:p>
        </p:txBody>
      </p:sp>
      <p:sp>
        <p:nvSpPr>
          <p:cNvPr id="5" name="Footer Placeholder 4">
            <a:extLst>
              <a:ext uri="{FF2B5EF4-FFF2-40B4-BE49-F238E27FC236}">
                <a16:creationId xmlns:a16="http://schemas.microsoft.com/office/drawing/2014/main" id="{2DFB8377-B04E-4AA5-AA4C-443E589AA7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AB4C93-2310-4CC0-95D1-F2BE3D9A93BE}"/>
              </a:ext>
            </a:extLst>
          </p:cNvPr>
          <p:cNvSpPr>
            <a:spLocks noGrp="1"/>
          </p:cNvSpPr>
          <p:nvPr>
            <p:ph type="sldNum" sz="quarter" idx="12"/>
          </p:nvPr>
        </p:nvSpPr>
        <p:spPr>
          <a:xfrm>
            <a:off x="8610600" y="6356350"/>
            <a:ext cx="2743200" cy="365125"/>
          </a:xfrm>
          <a:prstGeom prst="rect">
            <a:avLst/>
          </a:prstGeom>
        </p:spPr>
        <p:txBody>
          <a:bodyPr/>
          <a:lstStyle/>
          <a:p>
            <a:fld id="{CB3026F8-1BA3-403D-A4B3-9010AB267C30}" type="slidenum">
              <a:rPr lang="en-US" smtClean="0"/>
              <a:t>‹#›</a:t>
            </a:fld>
            <a:endParaRPr lang="en-US"/>
          </a:p>
        </p:txBody>
      </p:sp>
    </p:spTree>
    <p:extLst>
      <p:ext uri="{BB962C8B-B14F-4D97-AF65-F5344CB8AC3E}">
        <p14:creationId xmlns:p14="http://schemas.microsoft.com/office/powerpoint/2010/main" val="104185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1995-7708-4A32-9FCA-B3B04996F56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AAAFA2-F4C4-4BE8-B278-B1F97EE7931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00EC8-4DF7-4790-9781-1AA498C8BEFF}"/>
              </a:ext>
            </a:extLst>
          </p:cNvPr>
          <p:cNvSpPr>
            <a:spLocks noGrp="1"/>
          </p:cNvSpPr>
          <p:nvPr>
            <p:ph type="dt" sz="half" idx="10"/>
          </p:nvPr>
        </p:nvSpPr>
        <p:spPr>
          <a:xfrm>
            <a:off x="838200" y="6356350"/>
            <a:ext cx="2743200" cy="365125"/>
          </a:xfrm>
          <a:prstGeom prst="rect">
            <a:avLst/>
          </a:prstGeom>
        </p:spPr>
        <p:txBody>
          <a:bodyPr/>
          <a:lstStyle/>
          <a:p>
            <a:fld id="{CF21FB36-47CE-4A90-BF8E-AB42E9FBE025}" type="datetimeFigureOut">
              <a:rPr lang="en-US" smtClean="0"/>
              <a:t>1/5/2021</a:t>
            </a:fld>
            <a:endParaRPr lang="en-US"/>
          </a:p>
        </p:txBody>
      </p:sp>
      <p:sp>
        <p:nvSpPr>
          <p:cNvPr id="5" name="Footer Placeholder 4">
            <a:extLst>
              <a:ext uri="{FF2B5EF4-FFF2-40B4-BE49-F238E27FC236}">
                <a16:creationId xmlns:a16="http://schemas.microsoft.com/office/drawing/2014/main" id="{A8658183-26E4-4A77-9035-B5B5520093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31C544-3620-4E0A-A858-74D585341208}"/>
              </a:ext>
            </a:extLst>
          </p:cNvPr>
          <p:cNvSpPr>
            <a:spLocks noGrp="1"/>
          </p:cNvSpPr>
          <p:nvPr>
            <p:ph type="sldNum" sz="quarter" idx="12"/>
          </p:nvPr>
        </p:nvSpPr>
        <p:spPr>
          <a:xfrm>
            <a:off x="8610600" y="6356350"/>
            <a:ext cx="2743200" cy="365125"/>
          </a:xfrm>
          <a:prstGeom prst="rect">
            <a:avLst/>
          </a:prstGeom>
        </p:spPr>
        <p:txBody>
          <a:bodyPr/>
          <a:lstStyle/>
          <a:p>
            <a:fld id="{CB3026F8-1BA3-403D-A4B3-9010AB267C30}" type="slidenum">
              <a:rPr lang="en-US" smtClean="0"/>
              <a:t>‹#›</a:t>
            </a:fld>
            <a:endParaRPr lang="en-US"/>
          </a:p>
        </p:txBody>
      </p:sp>
    </p:spTree>
    <p:extLst>
      <p:ext uri="{BB962C8B-B14F-4D97-AF65-F5344CB8AC3E}">
        <p14:creationId xmlns:p14="http://schemas.microsoft.com/office/powerpoint/2010/main" val="204641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24FE9-5626-4231-956B-9A108724107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BD1D03-0015-4949-9648-8F140F5A69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255B6E-6F7D-4992-A322-2752841F7E27}"/>
              </a:ext>
            </a:extLst>
          </p:cNvPr>
          <p:cNvSpPr>
            <a:spLocks noGrp="1"/>
          </p:cNvSpPr>
          <p:nvPr>
            <p:ph type="dt" sz="half" idx="10"/>
          </p:nvPr>
        </p:nvSpPr>
        <p:spPr>
          <a:xfrm>
            <a:off x="838200" y="6356350"/>
            <a:ext cx="2743200" cy="365125"/>
          </a:xfrm>
          <a:prstGeom prst="rect">
            <a:avLst/>
          </a:prstGeom>
        </p:spPr>
        <p:txBody>
          <a:bodyPr/>
          <a:lstStyle/>
          <a:p>
            <a:fld id="{CF21FB36-47CE-4A90-BF8E-AB42E9FBE025}" type="datetimeFigureOut">
              <a:rPr lang="en-US" smtClean="0"/>
              <a:t>1/5/2021</a:t>
            </a:fld>
            <a:endParaRPr lang="en-US"/>
          </a:p>
        </p:txBody>
      </p:sp>
      <p:sp>
        <p:nvSpPr>
          <p:cNvPr id="5" name="Footer Placeholder 4">
            <a:extLst>
              <a:ext uri="{FF2B5EF4-FFF2-40B4-BE49-F238E27FC236}">
                <a16:creationId xmlns:a16="http://schemas.microsoft.com/office/drawing/2014/main" id="{8A9DDFD8-34FC-437F-BDD1-99845C49C9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0A275E-7606-4CE6-B80F-6777EF2BE88C}"/>
              </a:ext>
            </a:extLst>
          </p:cNvPr>
          <p:cNvSpPr>
            <a:spLocks noGrp="1"/>
          </p:cNvSpPr>
          <p:nvPr>
            <p:ph type="sldNum" sz="quarter" idx="12"/>
          </p:nvPr>
        </p:nvSpPr>
        <p:spPr>
          <a:xfrm>
            <a:off x="8610600" y="6356350"/>
            <a:ext cx="2743200" cy="365125"/>
          </a:xfrm>
          <a:prstGeom prst="rect">
            <a:avLst/>
          </a:prstGeom>
        </p:spPr>
        <p:txBody>
          <a:bodyPr/>
          <a:lstStyle/>
          <a:p>
            <a:fld id="{CB3026F8-1BA3-403D-A4B3-9010AB267C30}" type="slidenum">
              <a:rPr lang="en-US" smtClean="0"/>
              <a:t>‹#›</a:t>
            </a:fld>
            <a:endParaRPr lang="en-US"/>
          </a:p>
        </p:txBody>
      </p:sp>
    </p:spTree>
    <p:extLst>
      <p:ext uri="{BB962C8B-B14F-4D97-AF65-F5344CB8AC3E}">
        <p14:creationId xmlns:p14="http://schemas.microsoft.com/office/powerpoint/2010/main" val="405173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43D6-26D1-4072-A306-313C9CD504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DD648B9-C90D-4F9B-90FF-E332F14870B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314A11-CBD7-4236-81C4-74E48781DD7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B215CD-0EF0-4FD6-B442-4761CDCFE93A}"/>
              </a:ext>
            </a:extLst>
          </p:cNvPr>
          <p:cNvSpPr>
            <a:spLocks noGrp="1"/>
          </p:cNvSpPr>
          <p:nvPr>
            <p:ph type="dt" sz="half" idx="10"/>
          </p:nvPr>
        </p:nvSpPr>
        <p:spPr>
          <a:xfrm>
            <a:off x="838200" y="6356350"/>
            <a:ext cx="2743200" cy="365125"/>
          </a:xfrm>
          <a:prstGeom prst="rect">
            <a:avLst/>
          </a:prstGeom>
        </p:spPr>
        <p:txBody>
          <a:bodyPr/>
          <a:lstStyle/>
          <a:p>
            <a:fld id="{CF21FB36-47CE-4A90-BF8E-AB42E9FBE025}" type="datetimeFigureOut">
              <a:rPr lang="en-US" smtClean="0"/>
              <a:t>1/5/2021</a:t>
            </a:fld>
            <a:endParaRPr lang="en-US"/>
          </a:p>
        </p:txBody>
      </p:sp>
      <p:sp>
        <p:nvSpPr>
          <p:cNvPr id="6" name="Footer Placeholder 5">
            <a:extLst>
              <a:ext uri="{FF2B5EF4-FFF2-40B4-BE49-F238E27FC236}">
                <a16:creationId xmlns:a16="http://schemas.microsoft.com/office/drawing/2014/main" id="{AB85D76D-03C3-483D-A94D-12444837F5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67A953-BD4C-4141-8108-99E31E77FB7D}"/>
              </a:ext>
            </a:extLst>
          </p:cNvPr>
          <p:cNvSpPr>
            <a:spLocks noGrp="1"/>
          </p:cNvSpPr>
          <p:nvPr>
            <p:ph type="sldNum" sz="quarter" idx="12"/>
          </p:nvPr>
        </p:nvSpPr>
        <p:spPr>
          <a:xfrm>
            <a:off x="8610600" y="6356350"/>
            <a:ext cx="2743200" cy="365125"/>
          </a:xfrm>
          <a:prstGeom prst="rect">
            <a:avLst/>
          </a:prstGeom>
        </p:spPr>
        <p:txBody>
          <a:bodyPr/>
          <a:lstStyle/>
          <a:p>
            <a:fld id="{CB3026F8-1BA3-403D-A4B3-9010AB267C30}" type="slidenum">
              <a:rPr lang="en-US" smtClean="0"/>
              <a:t>‹#›</a:t>
            </a:fld>
            <a:endParaRPr lang="en-US"/>
          </a:p>
        </p:txBody>
      </p:sp>
    </p:spTree>
    <p:extLst>
      <p:ext uri="{BB962C8B-B14F-4D97-AF65-F5344CB8AC3E}">
        <p14:creationId xmlns:p14="http://schemas.microsoft.com/office/powerpoint/2010/main" val="388189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75A28-88D1-4F49-B237-21434BB79B5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9C94328-BA6A-4711-87FD-7C01841E3F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FB2BD1-E9A6-42A2-8154-E3973E11DAE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2ECD75-BED8-4C05-A0BE-7478AA732D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73445F-4A49-4F11-847D-C9BABBE3C14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946BE6-1BCC-45DF-A5B2-196B6AD45866}"/>
              </a:ext>
            </a:extLst>
          </p:cNvPr>
          <p:cNvSpPr>
            <a:spLocks noGrp="1"/>
          </p:cNvSpPr>
          <p:nvPr>
            <p:ph type="dt" sz="half" idx="10"/>
          </p:nvPr>
        </p:nvSpPr>
        <p:spPr>
          <a:xfrm>
            <a:off x="838200" y="6356350"/>
            <a:ext cx="2743200" cy="365125"/>
          </a:xfrm>
          <a:prstGeom prst="rect">
            <a:avLst/>
          </a:prstGeom>
        </p:spPr>
        <p:txBody>
          <a:bodyPr/>
          <a:lstStyle/>
          <a:p>
            <a:fld id="{CF21FB36-47CE-4A90-BF8E-AB42E9FBE025}" type="datetimeFigureOut">
              <a:rPr lang="en-US" smtClean="0"/>
              <a:t>1/5/2021</a:t>
            </a:fld>
            <a:endParaRPr lang="en-US"/>
          </a:p>
        </p:txBody>
      </p:sp>
      <p:sp>
        <p:nvSpPr>
          <p:cNvPr id="8" name="Footer Placeholder 7">
            <a:extLst>
              <a:ext uri="{FF2B5EF4-FFF2-40B4-BE49-F238E27FC236}">
                <a16:creationId xmlns:a16="http://schemas.microsoft.com/office/drawing/2014/main" id="{3019C45F-FB72-4D93-86DD-3D5ED4DC8D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3CC5BCD-06E6-45ED-A0A6-EF2DFBC15008}"/>
              </a:ext>
            </a:extLst>
          </p:cNvPr>
          <p:cNvSpPr>
            <a:spLocks noGrp="1"/>
          </p:cNvSpPr>
          <p:nvPr>
            <p:ph type="sldNum" sz="quarter" idx="12"/>
          </p:nvPr>
        </p:nvSpPr>
        <p:spPr>
          <a:xfrm>
            <a:off x="8610600" y="6356350"/>
            <a:ext cx="2743200" cy="365125"/>
          </a:xfrm>
          <a:prstGeom prst="rect">
            <a:avLst/>
          </a:prstGeom>
        </p:spPr>
        <p:txBody>
          <a:bodyPr/>
          <a:lstStyle/>
          <a:p>
            <a:fld id="{CB3026F8-1BA3-403D-A4B3-9010AB267C30}" type="slidenum">
              <a:rPr lang="en-US" smtClean="0"/>
              <a:t>‹#›</a:t>
            </a:fld>
            <a:endParaRPr lang="en-US"/>
          </a:p>
        </p:txBody>
      </p:sp>
    </p:spTree>
    <p:extLst>
      <p:ext uri="{BB962C8B-B14F-4D97-AF65-F5344CB8AC3E}">
        <p14:creationId xmlns:p14="http://schemas.microsoft.com/office/powerpoint/2010/main" val="14310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711B-86F7-4726-B126-C078F44D86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1FF4E35-475D-4888-A02E-7D9E1292BC99}"/>
              </a:ext>
            </a:extLst>
          </p:cNvPr>
          <p:cNvSpPr>
            <a:spLocks noGrp="1"/>
          </p:cNvSpPr>
          <p:nvPr>
            <p:ph type="dt" sz="half" idx="10"/>
          </p:nvPr>
        </p:nvSpPr>
        <p:spPr>
          <a:xfrm>
            <a:off x="838200" y="6356350"/>
            <a:ext cx="2743200" cy="365125"/>
          </a:xfrm>
          <a:prstGeom prst="rect">
            <a:avLst/>
          </a:prstGeom>
        </p:spPr>
        <p:txBody>
          <a:bodyPr/>
          <a:lstStyle/>
          <a:p>
            <a:fld id="{CF21FB36-47CE-4A90-BF8E-AB42E9FBE025}" type="datetimeFigureOut">
              <a:rPr lang="en-US" smtClean="0"/>
              <a:t>1/5/2021</a:t>
            </a:fld>
            <a:endParaRPr lang="en-US"/>
          </a:p>
        </p:txBody>
      </p:sp>
      <p:sp>
        <p:nvSpPr>
          <p:cNvPr id="4" name="Footer Placeholder 3">
            <a:extLst>
              <a:ext uri="{FF2B5EF4-FFF2-40B4-BE49-F238E27FC236}">
                <a16:creationId xmlns:a16="http://schemas.microsoft.com/office/drawing/2014/main" id="{1BC1A9E6-871C-4C54-9A9B-E555C59801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1F60F03-CD98-4885-94C5-E50CA25306D3}"/>
              </a:ext>
            </a:extLst>
          </p:cNvPr>
          <p:cNvSpPr>
            <a:spLocks noGrp="1"/>
          </p:cNvSpPr>
          <p:nvPr>
            <p:ph type="sldNum" sz="quarter" idx="12"/>
          </p:nvPr>
        </p:nvSpPr>
        <p:spPr>
          <a:xfrm>
            <a:off x="8610600" y="6356350"/>
            <a:ext cx="2743200" cy="365125"/>
          </a:xfrm>
          <a:prstGeom prst="rect">
            <a:avLst/>
          </a:prstGeom>
        </p:spPr>
        <p:txBody>
          <a:bodyPr/>
          <a:lstStyle/>
          <a:p>
            <a:fld id="{CB3026F8-1BA3-403D-A4B3-9010AB267C30}" type="slidenum">
              <a:rPr lang="en-US" smtClean="0"/>
              <a:t>‹#›</a:t>
            </a:fld>
            <a:endParaRPr lang="en-US"/>
          </a:p>
        </p:txBody>
      </p:sp>
    </p:spTree>
    <p:extLst>
      <p:ext uri="{BB962C8B-B14F-4D97-AF65-F5344CB8AC3E}">
        <p14:creationId xmlns:p14="http://schemas.microsoft.com/office/powerpoint/2010/main" val="87458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AC4155-50DE-4FE5-B0D4-D0B958B7174C}"/>
              </a:ext>
            </a:extLst>
          </p:cNvPr>
          <p:cNvSpPr>
            <a:spLocks noGrp="1"/>
          </p:cNvSpPr>
          <p:nvPr>
            <p:ph type="dt" sz="half" idx="10"/>
          </p:nvPr>
        </p:nvSpPr>
        <p:spPr>
          <a:xfrm>
            <a:off x="838200" y="6356350"/>
            <a:ext cx="2743200" cy="365125"/>
          </a:xfrm>
          <a:prstGeom prst="rect">
            <a:avLst/>
          </a:prstGeom>
        </p:spPr>
        <p:txBody>
          <a:bodyPr/>
          <a:lstStyle/>
          <a:p>
            <a:fld id="{CF21FB36-47CE-4A90-BF8E-AB42E9FBE025}" type="datetimeFigureOut">
              <a:rPr lang="en-US" smtClean="0"/>
              <a:t>1/5/2021</a:t>
            </a:fld>
            <a:endParaRPr lang="en-US"/>
          </a:p>
        </p:txBody>
      </p:sp>
      <p:sp>
        <p:nvSpPr>
          <p:cNvPr id="3" name="Footer Placeholder 2">
            <a:extLst>
              <a:ext uri="{FF2B5EF4-FFF2-40B4-BE49-F238E27FC236}">
                <a16:creationId xmlns:a16="http://schemas.microsoft.com/office/drawing/2014/main" id="{EEE04B09-F30C-40BB-9740-EFEBF70E59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1D5E1BC-B78B-42AD-BF7D-40C25C187BB6}"/>
              </a:ext>
            </a:extLst>
          </p:cNvPr>
          <p:cNvSpPr>
            <a:spLocks noGrp="1"/>
          </p:cNvSpPr>
          <p:nvPr>
            <p:ph type="sldNum" sz="quarter" idx="12"/>
          </p:nvPr>
        </p:nvSpPr>
        <p:spPr>
          <a:xfrm>
            <a:off x="8610600" y="6356350"/>
            <a:ext cx="2743200" cy="365125"/>
          </a:xfrm>
          <a:prstGeom prst="rect">
            <a:avLst/>
          </a:prstGeom>
        </p:spPr>
        <p:txBody>
          <a:bodyPr/>
          <a:lstStyle/>
          <a:p>
            <a:fld id="{CB3026F8-1BA3-403D-A4B3-9010AB267C30}" type="slidenum">
              <a:rPr lang="en-US" smtClean="0"/>
              <a:t>‹#›</a:t>
            </a:fld>
            <a:endParaRPr lang="en-US"/>
          </a:p>
        </p:txBody>
      </p:sp>
    </p:spTree>
    <p:extLst>
      <p:ext uri="{BB962C8B-B14F-4D97-AF65-F5344CB8AC3E}">
        <p14:creationId xmlns:p14="http://schemas.microsoft.com/office/powerpoint/2010/main" val="179270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B1F4-B165-447E-9EF1-16D52153118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53C03E-723D-4BE9-AFF3-1E2100F8AA5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F78CB5-DC1A-4852-9B4A-26155E73D7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6C07E-C24C-4A15-9CE1-FFE7A6D4668A}"/>
              </a:ext>
            </a:extLst>
          </p:cNvPr>
          <p:cNvSpPr>
            <a:spLocks noGrp="1"/>
          </p:cNvSpPr>
          <p:nvPr>
            <p:ph type="dt" sz="half" idx="10"/>
          </p:nvPr>
        </p:nvSpPr>
        <p:spPr>
          <a:xfrm>
            <a:off x="838200" y="6356350"/>
            <a:ext cx="2743200" cy="365125"/>
          </a:xfrm>
          <a:prstGeom prst="rect">
            <a:avLst/>
          </a:prstGeom>
        </p:spPr>
        <p:txBody>
          <a:bodyPr/>
          <a:lstStyle/>
          <a:p>
            <a:fld id="{CF21FB36-47CE-4A90-BF8E-AB42E9FBE025}" type="datetimeFigureOut">
              <a:rPr lang="en-US" smtClean="0"/>
              <a:t>1/5/2021</a:t>
            </a:fld>
            <a:endParaRPr lang="en-US"/>
          </a:p>
        </p:txBody>
      </p:sp>
      <p:sp>
        <p:nvSpPr>
          <p:cNvPr id="6" name="Footer Placeholder 5">
            <a:extLst>
              <a:ext uri="{FF2B5EF4-FFF2-40B4-BE49-F238E27FC236}">
                <a16:creationId xmlns:a16="http://schemas.microsoft.com/office/drawing/2014/main" id="{C4DC7DCA-14FC-4B18-956D-BDE430D7E3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0F21FC-43D5-4D28-9E02-CBB01C40E549}"/>
              </a:ext>
            </a:extLst>
          </p:cNvPr>
          <p:cNvSpPr>
            <a:spLocks noGrp="1"/>
          </p:cNvSpPr>
          <p:nvPr>
            <p:ph type="sldNum" sz="quarter" idx="12"/>
          </p:nvPr>
        </p:nvSpPr>
        <p:spPr>
          <a:xfrm>
            <a:off x="8610600" y="6356350"/>
            <a:ext cx="2743200" cy="365125"/>
          </a:xfrm>
          <a:prstGeom prst="rect">
            <a:avLst/>
          </a:prstGeom>
        </p:spPr>
        <p:txBody>
          <a:bodyPr/>
          <a:lstStyle/>
          <a:p>
            <a:fld id="{CB3026F8-1BA3-403D-A4B3-9010AB267C30}" type="slidenum">
              <a:rPr lang="en-US" smtClean="0"/>
              <a:t>‹#›</a:t>
            </a:fld>
            <a:endParaRPr lang="en-US"/>
          </a:p>
        </p:txBody>
      </p:sp>
    </p:spTree>
    <p:extLst>
      <p:ext uri="{BB962C8B-B14F-4D97-AF65-F5344CB8AC3E}">
        <p14:creationId xmlns:p14="http://schemas.microsoft.com/office/powerpoint/2010/main" val="248895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4DDD1-CAE2-4A3D-8436-97A3180B8D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E91AD3-9C12-4748-9D14-E51A926D46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E4BAD5-770A-4DA5-8CBF-C56ACFED112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45857-181C-41FA-A965-BB078FC03E59}"/>
              </a:ext>
            </a:extLst>
          </p:cNvPr>
          <p:cNvSpPr>
            <a:spLocks noGrp="1"/>
          </p:cNvSpPr>
          <p:nvPr>
            <p:ph type="dt" sz="half" idx="10"/>
          </p:nvPr>
        </p:nvSpPr>
        <p:spPr>
          <a:xfrm>
            <a:off x="838200" y="6356350"/>
            <a:ext cx="2743200" cy="365125"/>
          </a:xfrm>
          <a:prstGeom prst="rect">
            <a:avLst/>
          </a:prstGeom>
        </p:spPr>
        <p:txBody>
          <a:bodyPr/>
          <a:lstStyle/>
          <a:p>
            <a:fld id="{CF21FB36-47CE-4A90-BF8E-AB42E9FBE025}" type="datetimeFigureOut">
              <a:rPr lang="en-US" smtClean="0"/>
              <a:t>1/5/2021</a:t>
            </a:fld>
            <a:endParaRPr lang="en-US"/>
          </a:p>
        </p:txBody>
      </p:sp>
      <p:sp>
        <p:nvSpPr>
          <p:cNvPr id="6" name="Footer Placeholder 5">
            <a:extLst>
              <a:ext uri="{FF2B5EF4-FFF2-40B4-BE49-F238E27FC236}">
                <a16:creationId xmlns:a16="http://schemas.microsoft.com/office/drawing/2014/main" id="{1603F962-37D8-41F9-9CE7-0BA29BBA85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223974-DE1A-4AB0-AEFA-BE2D0BBB5A5A}"/>
              </a:ext>
            </a:extLst>
          </p:cNvPr>
          <p:cNvSpPr>
            <a:spLocks noGrp="1"/>
          </p:cNvSpPr>
          <p:nvPr>
            <p:ph type="sldNum" sz="quarter" idx="12"/>
          </p:nvPr>
        </p:nvSpPr>
        <p:spPr>
          <a:xfrm>
            <a:off x="8610600" y="6356350"/>
            <a:ext cx="2743200" cy="365125"/>
          </a:xfrm>
          <a:prstGeom prst="rect">
            <a:avLst/>
          </a:prstGeom>
        </p:spPr>
        <p:txBody>
          <a:bodyPr/>
          <a:lstStyle/>
          <a:p>
            <a:fld id="{CB3026F8-1BA3-403D-A4B3-9010AB267C30}" type="slidenum">
              <a:rPr lang="en-US" smtClean="0"/>
              <a:t>‹#›</a:t>
            </a:fld>
            <a:endParaRPr lang="en-US"/>
          </a:p>
        </p:txBody>
      </p:sp>
    </p:spTree>
    <p:extLst>
      <p:ext uri="{BB962C8B-B14F-4D97-AF65-F5344CB8AC3E}">
        <p14:creationId xmlns:p14="http://schemas.microsoft.com/office/powerpoint/2010/main" val="234866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22D04D85-F998-4B1A-BD2F-6B8A85B98A59}"/>
              </a:ext>
            </a:extLst>
          </p:cNvPr>
          <p:cNvSpPr/>
          <p:nvPr userDrawn="1"/>
        </p:nvSpPr>
        <p:spPr>
          <a:xfrm>
            <a:off x="0" y="0"/>
            <a:ext cx="12192000" cy="6858000"/>
          </a:xfrm>
          <a:prstGeom prst="frame">
            <a:avLst>
              <a:gd name="adj1" fmla="val 1116"/>
            </a:avLst>
          </a:prstGeom>
          <a:solidFill>
            <a:schemeClr val="accent3">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8135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0.jp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fif"/><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49E7A0-455A-4A02-A5AF-AC072D7EE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19" y="228600"/>
            <a:ext cx="11475162" cy="6400800"/>
          </a:xfrm>
          <a:prstGeom prst="rect">
            <a:avLst/>
          </a:prstGeom>
          <a:ln w="28575">
            <a:solidFill>
              <a:schemeClr val="tx1"/>
            </a:solidFill>
          </a:ln>
        </p:spPr>
      </p:pic>
      <p:sp>
        <p:nvSpPr>
          <p:cNvPr id="5" name="TextBox 4">
            <a:extLst>
              <a:ext uri="{FF2B5EF4-FFF2-40B4-BE49-F238E27FC236}">
                <a16:creationId xmlns:a16="http://schemas.microsoft.com/office/drawing/2014/main" id="{A62B77E0-0796-47F8-9517-B48C3294B234}"/>
              </a:ext>
            </a:extLst>
          </p:cNvPr>
          <p:cNvSpPr txBox="1"/>
          <p:nvPr/>
        </p:nvSpPr>
        <p:spPr>
          <a:xfrm>
            <a:off x="3992879" y="232296"/>
            <a:ext cx="3536329" cy="646331"/>
          </a:xfrm>
          <a:prstGeom prst="rect">
            <a:avLst/>
          </a:prstGeom>
          <a:noFill/>
          <a:ln w="28575">
            <a:noFill/>
          </a:ln>
        </p:spPr>
        <p:txBody>
          <a:bodyPr wrap="square" rtlCol="0">
            <a:spAutoFit/>
          </a:bodyPr>
          <a:lstStyle/>
          <a:p>
            <a:r>
              <a:rPr lang="en-US" sz="3600" b="1" dirty="0" err="1">
                <a:solidFill>
                  <a:schemeClr val="bg1"/>
                </a:solidFill>
                <a:latin typeface="NikoshBAN" panose="02000000000000000000" pitchFamily="2" charset="0"/>
                <a:cs typeface="NikoshBAN" panose="02000000000000000000" pitchFamily="2" charset="0"/>
              </a:rPr>
              <a:t>আজকের</a:t>
            </a:r>
            <a:r>
              <a:rPr lang="en-US" sz="3600" b="1" dirty="0">
                <a:solidFill>
                  <a:schemeClr val="bg1"/>
                </a:solidFill>
                <a:latin typeface="NikoshBAN" panose="02000000000000000000" pitchFamily="2" charset="0"/>
                <a:cs typeface="NikoshBAN" panose="02000000000000000000" pitchFamily="2" charset="0"/>
              </a:rPr>
              <a:t> </a:t>
            </a:r>
            <a:r>
              <a:rPr lang="en-US" sz="3600" b="1" dirty="0" err="1">
                <a:solidFill>
                  <a:schemeClr val="bg1"/>
                </a:solidFill>
                <a:latin typeface="NikoshBAN" panose="02000000000000000000" pitchFamily="2" charset="0"/>
                <a:cs typeface="NikoshBAN" panose="02000000000000000000" pitchFamily="2" charset="0"/>
              </a:rPr>
              <a:t>ক্লাসে</a:t>
            </a:r>
            <a:r>
              <a:rPr lang="en-US" sz="3600" b="1" dirty="0">
                <a:solidFill>
                  <a:schemeClr val="bg1"/>
                </a:solidFill>
                <a:latin typeface="NikoshBAN" panose="02000000000000000000" pitchFamily="2" charset="0"/>
                <a:cs typeface="NikoshBAN" panose="02000000000000000000" pitchFamily="2" charset="0"/>
              </a:rPr>
              <a:t> </a:t>
            </a:r>
            <a:r>
              <a:rPr lang="en-US" sz="3600" b="1" dirty="0" err="1">
                <a:solidFill>
                  <a:schemeClr val="bg1"/>
                </a:solidFill>
                <a:latin typeface="NikoshBAN" panose="02000000000000000000" pitchFamily="2" charset="0"/>
                <a:cs typeface="NikoshBAN" panose="02000000000000000000" pitchFamily="2" charset="0"/>
              </a:rPr>
              <a:t>স্বাগতম</a:t>
            </a:r>
            <a:endParaRPr lang="en-US" sz="36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0292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DBE931-0160-4AE8-AA4F-F39A54B04F69}"/>
              </a:ext>
            </a:extLst>
          </p:cNvPr>
          <p:cNvSpPr txBox="1"/>
          <p:nvPr/>
        </p:nvSpPr>
        <p:spPr>
          <a:xfrm>
            <a:off x="279662" y="1334842"/>
            <a:ext cx="11632676" cy="4832092"/>
          </a:xfrm>
          <a:prstGeom prst="rect">
            <a:avLst/>
          </a:prstGeom>
          <a:noFill/>
          <a:ln w="12700">
            <a:solidFill>
              <a:schemeClr val="tx1"/>
            </a:solidFill>
          </a:ln>
        </p:spPr>
        <p:txBody>
          <a:bodyPr wrap="square" rtlCol="0">
            <a:spAutoFit/>
          </a:bodyPr>
          <a:lstStyle/>
          <a:p>
            <a:r>
              <a:rPr lang="bn-BD" sz="2800" dirty="0">
                <a:latin typeface="NikoshBAN" pitchFamily="2" charset="0"/>
                <a:cs typeface="NikoshBAN" pitchFamily="2" charset="0"/>
              </a:rPr>
              <a:t>পাবর্ত্য চট্টগ্রামের খাগড়াছড়ি, রামগড়, রাঙামাটি, কাপ্তাই এবং চট্টগ্রাম জেলা, বৃহত্তর কুমিল্লা, নোয়াখালি ও সিলেট অঞ্চলে বসবাসকারী ত্রিপুরা জনগোষ্ঠী মঙ্গোলীয় মহাজাতির অংশ। তাদের ভাষার নাম ‘ককবরক’। ত্রিপুরা সমাজ ব্যবস্থা পিতৃতান্ত্রিক। ছেলেরাই সম্পত্তির উত্তরাধিকারী হয়। ত্রিপুরারা বর্তমানে সাধারণভাবে সনাতন হিন্দু ধর্মাবলম্বী হয়ে কিন্তু তারা এখনও তাদের প্রাচীন লোকজ ধর্মের নানা দেব-দেবীর পূজা অর্চনা এবং বিভিন্ন অনুষ্ঠানাদি করে।</a:t>
            </a:r>
          </a:p>
          <a:p>
            <a:r>
              <a:rPr lang="bn-BD" sz="2800" dirty="0">
                <a:latin typeface="NikoshBAN" pitchFamily="2" charset="0"/>
                <a:cs typeface="NikoshBAN" pitchFamily="2" charset="0"/>
              </a:rPr>
              <a:t>ত্রিপুরা মেয়েরা কাপড় বয়নে খুবই দক্ষ। তারা নিজেদের কাপড় নিজেরাই তাঁতে তৈরি করে। পুরুষরা পরিধান করে </a:t>
            </a:r>
            <a:r>
              <a:rPr lang="en-US" sz="2800" dirty="0" err="1">
                <a:latin typeface="NikoshBAN" pitchFamily="2" charset="0"/>
                <a:cs typeface="NikoshBAN" pitchFamily="2" charset="0"/>
              </a:rPr>
              <a:t>নি</a:t>
            </a:r>
            <a:r>
              <a:rPr lang="bn-BD" sz="2800" dirty="0">
                <a:latin typeface="NikoshBAN" pitchFamily="2" charset="0"/>
                <a:cs typeface="NikoshBAN" pitchFamily="2" charset="0"/>
              </a:rPr>
              <a:t>জেদের তৈরি গামছা ও ধুতি ।ত্রিপুরারা কৃষিজীবী। তারা পাহাড়ে জুম চাষ করে।ত্রিপুরারা সংগীত ও নৃত্য খুবই সমৃদ্ধ।তাদের মধ্যে বিভিন্ন সংগীতের প্রচলন যেমন আছে, তেমনি আছে নানা প্রকারের নৃত্য।ত্রিপুরাদের প্রধান উৎসব নববর্ষ বা বৈসুখ। ত্রিপুরা জনগোষ্ঠীর ‘বৈসুখ’ ,মারমাদের ‘সাংগ্রাই’ ও চাকমাদের ‘বিজু’ উৎসবের প্রথম অক্ষর নিয়ে ‘বৈসাবি’ উৎসব এখন নববর্ষ উপলক্ষে পাবর্ত্য চট্টগ্রামের জাতীয় উৎসব।</a:t>
            </a:r>
            <a:endParaRPr lang="en-US" sz="2800" dirty="0">
              <a:latin typeface="NikoshBAN" pitchFamily="2" charset="0"/>
              <a:cs typeface="NikoshBAN" pitchFamily="2" charset="0"/>
            </a:endParaRPr>
          </a:p>
        </p:txBody>
      </p:sp>
      <p:sp>
        <p:nvSpPr>
          <p:cNvPr id="3" name="TextBox 2">
            <a:extLst>
              <a:ext uri="{FF2B5EF4-FFF2-40B4-BE49-F238E27FC236}">
                <a16:creationId xmlns:a16="http://schemas.microsoft.com/office/drawing/2014/main" id="{492B269D-98A0-4CE6-B5BB-0B2904409638}"/>
              </a:ext>
            </a:extLst>
          </p:cNvPr>
          <p:cNvSpPr txBox="1"/>
          <p:nvPr/>
        </p:nvSpPr>
        <p:spPr>
          <a:xfrm>
            <a:off x="5541783" y="406689"/>
            <a:ext cx="1108435"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a:latin typeface="NikoshBAN" pitchFamily="2" charset="0"/>
                <a:cs typeface="NikoshBAN" pitchFamily="2" charset="0"/>
              </a:rPr>
              <a:t>ত্রিপুরা: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52728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CEA131-217C-4D1E-8B58-CECEADB9B0D2}"/>
              </a:ext>
            </a:extLst>
          </p:cNvPr>
          <p:cNvSpPr txBox="1"/>
          <p:nvPr/>
        </p:nvSpPr>
        <p:spPr>
          <a:xfrm>
            <a:off x="4786731" y="294597"/>
            <a:ext cx="2618539" cy="52322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2800" dirty="0">
                <a:latin typeface="NikoshBAN" pitchFamily="2" charset="0"/>
                <a:cs typeface="NikoshBAN" pitchFamily="2" charset="0"/>
              </a:rPr>
              <a:t>ত্রিপুরা সমাজের বসতি</a:t>
            </a:r>
            <a:endParaRPr lang="en-US" sz="2800" dirty="0">
              <a:latin typeface="NikoshBAN" pitchFamily="2" charset="0"/>
              <a:cs typeface="NikoshBAN" pitchFamily="2" charset="0"/>
            </a:endParaRPr>
          </a:p>
        </p:txBody>
      </p:sp>
      <p:pic>
        <p:nvPicPr>
          <p:cNvPr id="5" name="Picture 4">
            <a:extLst>
              <a:ext uri="{FF2B5EF4-FFF2-40B4-BE49-F238E27FC236}">
                <a16:creationId xmlns:a16="http://schemas.microsoft.com/office/drawing/2014/main" id="{94B93FB8-9E9B-4FE2-84F9-BA306F772E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267" y="1099979"/>
            <a:ext cx="2926080" cy="1828800"/>
          </a:xfrm>
          <a:prstGeom prst="rect">
            <a:avLst/>
          </a:prstGeom>
          <a:ln w="28575">
            <a:solidFill>
              <a:schemeClr val="tx1"/>
            </a:solidFill>
          </a:ln>
        </p:spPr>
      </p:pic>
      <p:sp>
        <p:nvSpPr>
          <p:cNvPr id="6" name="TextBox 5">
            <a:extLst>
              <a:ext uri="{FF2B5EF4-FFF2-40B4-BE49-F238E27FC236}">
                <a16:creationId xmlns:a16="http://schemas.microsoft.com/office/drawing/2014/main" id="{854FBD4B-C6AF-48B3-82C9-8C3D6982E848}"/>
              </a:ext>
            </a:extLst>
          </p:cNvPr>
          <p:cNvSpPr txBox="1"/>
          <p:nvPr/>
        </p:nvSpPr>
        <p:spPr>
          <a:xfrm>
            <a:off x="1327295" y="2996107"/>
            <a:ext cx="2006024" cy="461665"/>
          </a:xfrm>
          <a:prstGeom prst="rect">
            <a:avLst/>
          </a:prstGeom>
          <a:noFill/>
          <a:ln w="28575">
            <a:solidFill>
              <a:schemeClr val="tx1"/>
            </a:solidFill>
          </a:ln>
        </p:spPr>
        <p:txBody>
          <a:bodyPr wrap="square" rtlCol="0">
            <a:spAutoFit/>
          </a:bodyPr>
          <a:lstStyle/>
          <a:p>
            <a:r>
              <a:rPr lang="bn-BD" sz="2400" dirty="0">
                <a:latin typeface="NikoshBAN" pitchFamily="2" charset="0"/>
                <a:cs typeface="NikoshBAN" pitchFamily="2" charset="0"/>
              </a:rPr>
              <a:t>খাগড়াছড়ি(সাজেক)</a:t>
            </a:r>
            <a:endParaRPr lang="en-US" sz="2400" dirty="0">
              <a:latin typeface="NikoshBAN" pitchFamily="2" charset="0"/>
              <a:cs typeface="NikoshBAN" pitchFamily="2" charset="0"/>
            </a:endParaRPr>
          </a:p>
        </p:txBody>
      </p:sp>
      <p:pic>
        <p:nvPicPr>
          <p:cNvPr id="8" name="Picture 7">
            <a:extLst>
              <a:ext uri="{FF2B5EF4-FFF2-40B4-BE49-F238E27FC236}">
                <a16:creationId xmlns:a16="http://schemas.microsoft.com/office/drawing/2014/main" id="{06B6F4DF-C70A-4063-A0C4-1D35B9ABF7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533" y="1099979"/>
            <a:ext cx="2926080" cy="1828800"/>
          </a:xfrm>
          <a:prstGeom prst="rect">
            <a:avLst/>
          </a:prstGeom>
          <a:ln w="28575">
            <a:solidFill>
              <a:schemeClr val="tx1"/>
            </a:solidFill>
          </a:ln>
        </p:spPr>
      </p:pic>
      <p:pic>
        <p:nvPicPr>
          <p:cNvPr id="9" name="Picture 8">
            <a:extLst>
              <a:ext uri="{FF2B5EF4-FFF2-40B4-BE49-F238E27FC236}">
                <a16:creationId xmlns:a16="http://schemas.microsoft.com/office/drawing/2014/main" id="{69153A85-C729-4731-BF5A-E77FE743C8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9799" y="1099979"/>
            <a:ext cx="2926081" cy="1828800"/>
          </a:xfrm>
          <a:prstGeom prst="rect">
            <a:avLst/>
          </a:prstGeom>
          <a:ln w="28575">
            <a:solidFill>
              <a:schemeClr val="tx1"/>
            </a:solidFill>
          </a:ln>
        </p:spPr>
      </p:pic>
      <p:sp>
        <p:nvSpPr>
          <p:cNvPr id="10" name="TextBox 9">
            <a:extLst>
              <a:ext uri="{FF2B5EF4-FFF2-40B4-BE49-F238E27FC236}">
                <a16:creationId xmlns:a16="http://schemas.microsoft.com/office/drawing/2014/main" id="{866CA399-853F-4FD1-AE3F-EC8116CE4628}"/>
              </a:ext>
            </a:extLst>
          </p:cNvPr>
          <p:cNvSpPr txBox="1"/>
          <p:nvPr/>
        </p:nvSpPr>
        <p:spPr>
          <a:xfrm>
            <a:off x="9421517" y="2991418"/>
            <a:ext cx="1012127" cy="461665"/>
          </a:xfrm>
          <a:prstGeom prst="rect">
            <a:avLst/>
          </a:prstGeom>
          <a:noFill/>
          <a:ln w="28575">
            <a:solidFill>
              <a:schemeClr val="tx1"/>
            </a:solidFill>
          </a:ln>
        </p:spPr>
        <p:txBody>
          <a:bodyPr wrap="square" rtlCol="0">
            <a:spAutoFit/>
          </a:bodyPr>
          <a:lstStyle/>
          <a:p>
            <a:r>
              <a:rPr lang="bn-BD" sz="2400" dirty="0">
                <a:latin typeface="NikoshBAN" pitchFamily="2" charset="0"/>
                <a:cs typeface="NikoshBAN" pitchFamily="2" charset="0"/>
              </a:rPr>
              <a:t>রাঙামাটি</a:t>
            </a:r>
            <a:endParaRPr lang="en-US" sz="2400" dirty="0">
              <a:latin typeface="NikoshBAN" pitchFamily="2" charset="0"/>
              <a:cs typeface="NikoshBAN" pitchFamily="2" charset="0"/>
            </a:endParaRPr>
          </a:p>
        </p:txBody>
      </p:sp>
      <p:pic>
        <p:nvPicPr>
          <p:cNvPr id="14" name="Picture 13">
            <a:extLst>
              <a:ext uri="{FF2B5EF4-FFF2-40B4-BE49-F238E27FC236}">
                <a16:creationId xmlns:a16="http://schemas.microsoft.com/office/drawing/2014/main" id="{6B8EB699-44D2-4B31-ABE3-2F76CDDEB0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267" y="3795132"/>
            <a:ext cx="2926080" cy="1828800"/>
          </a:xfrm>
          <a:prstGeom prst="rect">
            <a:avLst/>
          </a:prstGeom>
          <a:ln w="28575">
            <a:solidFill>
              <a:schemeClr val="tx1"/>
            </a:solidFill>
          </a:ln>
        </p:spPr>
      </p:pic>
      <p:sp>
        <p:nvSpPr>
          <p:cNvPr id="15" name="TextBox 14">
            <a:extLst>
              <a:ext uri="{FF2B5EF4-FFF2-40B4-BE49-F238E27FC236}">
                <a16:creationId xmlns:a16="http://schemas.microsoft.com/office/drawing/2014/main" id="{9DC83972-6FFF-4C5F-AEB3-7E73DFB3732B}"/>
              </a:ext>
            </a:extLst>
          </p:cNvPr>
          <p:cNvSpPr txBox="1"/>
          <p:nvPr/>
        </p:nvSpPr>
        <p:spPr>
          <a:xfrm>
            <a:off x="867267" y="5711777"/>
            <a:ext cx="2926080" cy="461665"/>
          </a:xfrm>
          <a:prstGeom prst="rect">
            <a:avLst/>
          </a:prstGeom>
          <a:noFill/>
          <a:ln w="28575">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নোয়াখালি (ড্রিম ওয়ার্ল্ড পার্ক)</a:t>
            </a:r>
            <a:endParaRPr lang="en-US" sz="2400" dirty="0">
              <a:latin typeface="NikoshBAN" panose="02000000000000000000" pitchFamily="2" charset="0"/>
              <a:cs typeface="NikoshBAN" panose="02000000000000000000" pitchFamily="2" charset="0"/>
            </a:endParaRPr>
          </a:p>
        </p:txBody>
      </p:sp>
      <p:pic>
        <p:nvPicPr>
          <p:cNvPr id="17" name="Picture 16">
            <a:extLst>
              <a:ext uri="{FF2B5EF4-FFF2-40B4-BE49-F238E27FC236}">
                <a16:creationId xmlns:a16="http://schemas.microsoft.com/office/drawing/2014/main" id="{4BAF7A29-1D40-40B1-81F4-5C3CACC6EE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2960" y="3795132"/>
            <a:ext cx="2926080" cy="1828800"/>
          </a:xfrm>
          <a:prstGeom prst="rect">
            <a:avLst/>
          </a:prstGeom>
          <a:ln w="28575">
            <a:solidFill>
              <a:schemeClr val="tx1"/>
            </a:solidFill>
          </a:ln>
        </p:spPr>
      </p:pic>
      <p:sp>
        <p:nvSpPr>
          <p:cNvPr id="21" name="TextBox 20">
            <a:extLst>
              <a:ext uri="{FF2B5EF4-FFF2-40B4-BE49-F238E27FC236}">
                <a16:creationId xmlns:a16="http://schemas.microsoft.com/office/drawing/2014/main" id="{79C10E15-6467-4C82-82D2-9E2FCFC57D86}"/>
              </a:ext>
            </a:extLst>
          </p:cNvPr>
          <p:cNvSpPr txBox="1"/>
          <p:nvPr/>
        </p:nvSpPr>
        <p:spPr>
          <a:xfrm>
            <a:off x="5655434" y="2991419"/>
            <a:ext cx="914400" cy="461665"/>
          </a:xfrm>
          <a:prstGeom prst="rect">
            <a:avLst/>
          </a:prstGeom>
          <a:noFill/>
          <a:ln w="28575">
            <a:solidFill>
              <a:schemeClr val="tx1"/>
            </a:solidFill>
          </a:ln>
        </p:spPr>
        <p:txBody>
          <a:bodyPr wrap="square" rtlCol="0">
            <a:spAutoFit/>
          </a:bodyPr>
          <a:lstStyle/>
          <a:p>
            <a:r>
              <a:rPr lang="bn-BD" sz="2400" dirty="0">
                <a:latin typeface="NikoshBAN" pitchFamily="2" charset="0"/>
                <a:cs typeface="NikoshBAN" pitchFamily="2" charset="0"/>
              </a:rPr>
              <a:t>রামগড়</a:t>
            </a:r>
            <a:endParaRPr lang="en-US" sz="2400" dirty="0">
              <a:latin typeface="NikoshBAN" pitchFamily="2" charset="0"/>
              <a:cs typeface="NikoshBAN" pitchFamily="2" charset="0"/>
            </a:endParaRPr>
          </a:p>
        </p:txBody>
      </p:sp>
      <p:sp>
        <p:nvSpPr>
          <p:cNvPr id="22" name="TextBox 21">
            <a:extLst>
              <a:ext uri="{FF2B5EF4-FFF2-40B4-BE49-F238E27FC236}">
                <a16:creationId xmlns:a16="http://schemas.microsoft.com/office/drawing/2014/main" id="{2C2D4223-DF62-448F-B5C5-3C7497620A05}"/>
              </a:ext>
            </a:extLst>
          </p:cNvPr>
          <p:cNvSpPr txBox="1"/>
          <p:nvPr/>
        </p:nvSpPr>
        <p:spPr>
          <a:xfrm>
            <a:off x="5674679" y="5699489"/>
            <a:ext cx="842642" cy="461665"/>
          </a:xfrm>
          <a:prstGeom prst="rect">
            <a:avLst/>
          </a:prstGeom>
          <a:noFill/>
          <a:ln w="28575">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সিলেট</a:t>
            </a:r>
            <a:endParaRPr lang="en-US" sz="2400" dirty="0">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5BA91507-B340-4298-B5DC-8E4B91053BB3}"/>
              </a:ext>
            </a:extLst>
          </p:cNvPr>
          <p:cNvSpPr txBox="1"/>
          <p:nvPr/>
        </p:nvSpPr>
        <p:spPr>
          <a:xfrm>
            <a:off x="9421517" y="5735191"/>
            <a:ext cx="842642" cy="461665"/>
          </a:xfrm>
          <a:prstGeom prst="rect">
            <a:avLst/>
          </a:prstGeom>
          <a:noFill/>
          <a:ln w="28575">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কাপ্তাই</a:t>
            </a:r>
            <a:endParaRPr lang="en-US" sz="2400" dirty="0">
              <a:latin typeface="NikoshBAN" panose="02000000000000000000" pitchFamily="2" charset="0"/>
              <a:cs typeface="NikoshBAN" panose="02000000000000000000" pitchFamily="2" charset="0"/>
            </a:endParaRPr>
          </a:p>
        </p:txBody>
      </p:sp>
      <p:pic>
        <p:nvPicPr>
          <p:cNvPr id="25" name="Picture 24">
            <a:extLst>
              <a:ext uri="{FF2B5EF4-FFF2-40B4-BE49-F238E27FC236}">
                <a16:creationId xmlns:a16="http://schemas.microsoft.com/office/drawing/2014/main" id="{1FB2286D-E3D3-414C-8B82-C771C636CF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8653" y="3795132"/>
            <a:ext cx="2935507" cy="1828800"/>
          </a:xfrm>
          <a:prstGeom prst="rect">
            <a:avLst/>
          </a:prstGeom>
          <a:ln w="28575">
            <a:solidFill>
              <a:schemeClr val="tx1"/>
            </a:solidFill>
          </a:ln>
        </p:spPr>
      </p:pic>
    </p:spTree>
    <p:extLst>
      <p:ext uri="{BB962C8B-B14F-4D97-AF65-F5344CB8AC3E}">
        <p14:creationId xmlns:p14="http://schemas.microsoft.com/office/powerpoint/2010/main" val="2495546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5"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8DF1B-986A-43E1-B8F4-2B672D32E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27" y="1003266"/>
            <a:ext cx="3241590" cy="1828800"/>
          </a:xfrm>
          <a:prstGeom prst="rect">
            <a:avLst/>
          </a:prstGeom>
          <a:ln w="28575">
            <a:solidFill>
              <a:schemeClr val="tx1"/>
            </a:solidFill>
          </a:ln>
        </p:spPr>
      </p:pic>
      <p:sp>
        <p:nvSpPr>
          <p:cNvPr id="4" name="TextBox 3">
            <a:extLst>
              <a:ext uri="{FF2B5EF4-FFF2-40B4-BE49-F238E27FC236}">
                <a16:creationId xmlns:a16="http://schemas.microsoft.com/office/drawing/2014/main" id="{B882E195-8B86-40A7-B266-0A78463918DE}"/>
              </a:ext>
            </a:extLst>
          </p:cNvPr>
          <p:cNvSpPr txBox="1"/>
          <p:nvPr/>
        </p:nvSpPr>
        <p:spPr>
          <a:xfrm>
            <a:off x="4433251" y="304026"/>
            <a:ext cx="3325499"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800" dirty="0">
                <a:latin typeface="NikoshBAN" pitchFamily="2" charset="0"/>
                <a:cs typeface="NikoshBAN" pitchFamily="2" charset="0"/>
              </a:rPr>
              <a:t>ত্রিপুরা সমাজের জীবন বৈচিত্র </a:t>
            </a:r>
            <a:endParaRPr lang="en-US" sz="2800" dirty="0">
              <a:latin typeface="NikoshBAN" pitchFamily="2" charset="0"/>
              <a:cs typeface="NikoshBAN" pitchFamily="2" charset="0"/>
            </a:endParaRPr>
          </a:p>
        </p:txBody>
      </p:sp>
      <p:pic>
        <p:nvPicPr>
          <p:cNvPr id="6" name="Picture 5">
            <a:extLst>
              <a:ext uri="{FF2B5EF4-FFF2-40B4-BE49-F238E27FC236}">
                <a16:creationId xmlns:a16="http://schemas.microsoft.com/office/drawing/2014/main" id="{BBC06E50-E7C4-4B27-9D87-814A77400A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699" y="1028354"/>
            <a:ext cx="3241589" cy="1828800"/>
          </a:xfrm>
          <a:prstGeom prst="rect">
            <a:avLst/>
          </a:prstGeom>
          <a:ln w="28575">
            <a:solidFill>
              <a:schemeClr val="tx1"/>
            </a:solidFill>
          </a:ln>
        </p:spPr>
      </p:pic>
      <p:pic>
        <p:nvPicPr>
          <p:cNvPr id="8" name="Picture 7">
            <a:extLst>
              <a:ext uri="{FF2B5EF4-FFF2-40B4-BE49-F238E27FC236}">
                <a16:creationId xmlns:a16="http://schemas.microsoft.com/office/drawing/2014/main" id="{D0208675-5003-4610-BD39-C7C1899B1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0407" y="1043576"/>
            <a:ext cx="3241589" cy="1847850"/>
          </a:xfrm>
          <a:prstGeom prst="rect">
            <a:avLst/>
          </a:prstGeom>
          <a:ln w="28575">
            <a:solidFill>
              <a:schemeClr val="tx1"/>
            </a:solidFill>
          </a:ln>
        </p:spPr>
      </p:pic>
      <p:pic>
        <p:nvPicPr>
          <p:cNvPr id="10" name="Picture 9">
            <a:extLst>
              <a:ext uri="{FF2B5EF4-FFF2-40B4-BE49-F238E27FC236}">
                <a16:creationId xmlns:a16="http://schemas.microsoft.com/office/drawing/2014/main" id="{41FC32B9-F4C9-4EF2-94E1-6733415D62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527" y="3891160"/>
            <a:ext cx="3241589" cy="1828800"/>
          </a:xfrm>
          <a:prstGeom prst="rect">
            <a:avLst/>
          </a:prstGeom>
          <a:ln w="28575">
            <a:solidFill>
              <a:schemeClr val="tx1"/>
            </a:solidFill>
          </a:ln>
        </p:spPr>
      </p:pic>
      <p:pic>
        <p:nvPicPr>
          <p:cNvPr id="12" name="Picture 11">
            <a:extLst>
              <a:ext uri="{FF2B5EF4-FFF2-40B4-BE49-F238E27FC236}">
                <a16:creationId xmlns:a16="http://schemas.microsoft.com/office/drawing/2014/main" id="{A0B0F531-B191-470B-B914-6544E933BD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0407" y="3910210"/>
            <a:ext cx="3325499" cy="1828800"/>
          </a:xfrm>
          <a:prstGeom prst="rect">
            <a:avLst/>
          </a:prstGeom>
          <a:ln w="28575">
            <a:solidFill>
              <a:schemeClr val="tx1"/>
            </a:solidFill>
          </a:ln>
        </p:spPr>
      </p:pic>
      <p:pic>
        <p:nvPicPr>
          <p:cNvPr id="14" name="Picture 13">
            <a:extLst>
              <a:ext uri="{FF2B5EF4-FFF2-40B4-BE49-F238E27FC236}">
                <a16:creationId xmlns:a16="http://schemas.microsoft.com/office/drawing/2014/main" id="{56D29586-51E7-4A51-98F2-D71D7E6648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83699" y="3910210"/>
            <a:ext cx="3241588" cy="1828800"/>
          </a:xfrm>
          <a:prstGeom prst="rect">
            <a:avLst/>
          </a:prstGeom>
          <a:ln w="28575">
            <a:solidFill>
              <a:schemeClr val="tx1"/>
            </a:solidFill>
          </a:ln>
        </p:spPr>
      </p:pic>
      <p:sp>
        <p:nvSpPr>
          <p:cNvPr id="15" name="TextBox 14">
            <a:extLst>
              <a:ext uri="{FF2B5EF4-FFF2-40B4-BE49-F238E27FC236}">
                <a16:creationId xmlns:a16="http://schemas.microsoft.com/office/drawing/2014/main" id="{FD86C661-0104-45C0-91AE-DCA5A414FBBC}"/>
              </a:ext>
            </a:extLst>
          </p:cNvPr>
          <p:cNvSpPr txBox="1"/>
          <p:nvPr/>
        </p:nvSpPr>
        <p:spPr>
          <a:xfrm>
            <a:off x="1596445" y="2899947"/>
            <a:ext cx="1319753" cy="461665"/>
          </a:xfrm>
          <a:prstGeom prst="rect">
            <a:avLst/>
          </a:prstGeom>
          <a:noFill/>
          <a:ln w="28575">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কাপড় বোনা</a:t>
            </a:r>
            <a:endParaRPr lang="en-US" sz="24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747A1DAA-0E84-43FF-9003-F6C550A69E4D}"/>
              </a:ext>
            </a:extLst>
          </p:cNvPr>
          <p:cNvSpPr txBox="1"/>
          <p:nvPr/>
        </p:nvSpPr>
        <p:spPr>
          <a:xfrm>
            <a:off x="4945402" y="2946798"/>
            <a:ext cx="1918182" cy="461665"/>
          </a:xfrm>
          <a:prstGeom prst="rect">
            <a:avLst/>
          </a:prstGeom>
          <a:noFill/>
          <a:ln w="28575">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ত্রিপুরাদের পোশাক</a:t>
            </a:r>
            <a:endParaRPr lang="en-US" sz="24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0F182EF7-D227-4A10-8A21-F1CC487E7E4A}"/>
              </a:ext>
            </a:extLst>
          </p:cNvPr>
          <p:cNvSpPr txBox="1"/>
          <p:nvPr/>
        </p:nvSpPr>
        <p:spPr>
          <a:xfrm>
            <a:off x="8657313" y="2967335"/>
            <a:ext cx="2131685" cy="461665"/>
          </a:xfrm>
          <a:prstGeom prst="rect">
            <a:avLst/>
          </a:prstGeom>
          <a:noFill/>
          <a:ln w="28575">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ত্রিপুরাদের কৃষিকাজ</a:t>
            </a:r>
            <a:endParaRPr lang="en-US" sz="24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5A858EAF-9663-46B1-96FB-CA3D1E1E46DE}"/>
              </a:ext>
            </a:extLst>
          </p:cNvPr>
          <p:cNvSpPr txBox="1"/>
          <p:nvPr/>
        </p:nvSpPr>
        <p:spPr>
          <a:xfrm>
            <a:off x="1455044" y="5793874"/>
            <a:ext cx="1602556" cy="461665"/>
          </a:xfrm>
          <a:prstGeom prst="rect">
            <a:avLst/>
          </a:prstGeom>
          <a:noFill/>
          <a:ln w="28575">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ত্রিপুরাদের নৃত্য</a:t>
            </a:r>
            <a:endParaRPr lang="en-US" sz="2400"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11EC34BF-03FA-40FD-A654-631D9C4C374E}"/>
              </a:ext>
            </a:extLst>
          </p:cNvPr>
          <p:cNvSpPr txBox="1"/>
          <p:nvPr/>
        </p:nvSpPr>
        <p:spPr>
          <a:xfrm>
            <a:off x="5021252" y="5853798"/>
            <a:ext cx="1766482" cy="461665"/>
          </a:xfrm>
          <a:prstGeom prst="rect">
            <a:avLst/>
          </a:prstGeom>
          <a:noFill/>
          <a:ln w="28575">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ত্রিপুরাদের উৎসব</a:t>
            </a:r>
            <a:endParaRPr lang="en-US" sz="2400"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5D686B6A-BB12-4731-B6DC-EF36D337858B}"/>
              </a:ext>
            </a:extLst>
          </p:cNvPr>
          <p:cNvSpPr txBox="1"/>
          <p:nvPr/>
        </p:nvSpPr>
        <p:spPr>
          <a:xfrm>
            <a:off x="8839915" y="5872404"/>
            <a:ext cx="1766482" cy="461665"/>
          </a:xfrm>
          <a:prstGeom prst="rect">
            <a:avLst/>
          </a:prstGeom>
          <a:noFill/>
          <a:ln w="28575">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ত্রিপুরাদের উৎসব</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532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255450-4C68-4F91-AA27-C4D7BCD29366}"/>
              </a:ext>
            </a:extLst>
          </p:cNvPr>
          <p:cNvSpPr txBox="1"/>
          <p:nvPr/>
        </p:nvSpPr>
        <p:spPr>
          <a:xfrm>
            <a:off x="4965220" y="243401"/>
            <a:ext cx="1888067" cy="584775"/>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জোড়ায় কাজ</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789E53C4-F1D5-4640-8D7B-FB980956369C}"/>
              </a:ext>
            </a:extLst>
          </p:cNvPr>
          <p:cNvSpPr txBox="1"/>
          <p:nvPr/>
        </p:nvSpPr>
        <p:spPr>
          <a:xfrm>
            <a:off x="10051735" y="243401"/>
            <a:ext cx="1524000"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400" dirty="0">
                <a:latin typeface="NikoshBAN" pitchFamily="2" charset="0"/>
                <a:cs typeface="NikoshBAN" pitchFamily="2" charset="0"/>
              </a:rPr>
              <a:t>সময়-২ মিনিট</a:t>
            </a:r>
            <a:endParaRPr lang="en-US" sz="2400" dirty="0">
              <a:latin typeface="NikoshBAN" pitchFamily="2" charset="0"/>
              <a:cs typeface="NikoshBAN" pitchFamily="2" charset="0"/>
            </a:endParaRPr>
          </a:p>
        </p:txBody>
      </p:sp>
      <p:pic>
        <p:nvPicPr>
          <p:cNvPr id="4" name="Picture 3">
            <a:extLst>
              <a:ext uri="{FF2B5EF4-FFF2-40B4-BE49-F238E27FC236}">
                <a16:creationId xmlns:a16="http://schemas.microsoft.com/office/drawing/2014/main" id="{EC0E5D02-1487-4558-A7CB-A57DF99BBC3E}"/>
              </a:ext>
            </a:extLst>
          </p:cNvPr>
          <p:cNvPicPr>
            <a:picLocks noChangeAspect="1"/>
          </p:cNvPicPr>
          <p:nvPr/>
        </p:nvPicPr>
        <p:blipFill rotWithShape="1">
          <a:blip r:embed="rId2">
            <a:extLst>
              <a:ext uri="{28A0092B-C50C-407E-A947-70E740481C1C}">
                <a14:useLocalDpi xmlns:a14="http://schemas.microsoft.com/office/drawing/2010/main" val="0"/>
              </a:ext>
            </a:extLst>
          </a:blip>
          <a:srcRect l="2283" t="1940" r="4134" b="4266"/>
          <a:stretch/>
        </p:blipFill>
        <p:spPr>
          <a:xfrm>
            <a:off x="2678784" y="1241982"/>
            <a:ext cx="6834433" cy="4374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7595459D-5DFF-40EE-BB9B-7A6EAACD56A2}"/>
              </a:ext>
            </a:extLst>
          </p:cNvPr>
          <p:cNvSpPr txBox="1"/>
          <p:nvPr/>
        </p:nvSpPr>
        <p:spPr>
          <a:xfrm>
            <a:off x="3593760" y="6005125"/>
            <a:ext cx="5004480"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গারো জনগোষ্ঠী সম্পর্কে ৫ বাক্যে লিখ।</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1724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4B40FC-1ABD-444C-BDE7-1061BD6760F4}"/>
              </a:ext>
            </a:extLst>
          </p:cNvPr>
          <p:cNvSpPr txBox="1"/>
          <p:nvPr/>
        </p:nvSpPr>
        <p:spPr>
          <a:xfrm>
            <a:off x="490194" y="1272619"/>
            <a:ext cx="11255603" cy="5016758"/>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সাঁওতাল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জনগোষ্ঠীর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প্রধানত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উত্তরবঙ্গ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সিলেটের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বাগানে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বসবাস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তাদের</a:t>
            </a:r>
            <a:r>
              <a:rPr lang="en-US"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ভাষা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অষ্ট্রিক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পরিবারের</a:t>
            </a:r>
            <a:r>
              <a:rPr lang="en-US" sz="3200" dirty="0">
                <a:latin typeface="NikoshBAN" panose="02000000000000000000" pitchFamily="2" charset="0"/>
                <a:cs typeface="NikoshBAN" panose="02000000000000000000" pitchFamily="2" charset="0"/>
              </a:rPr>
              <a:t>।</a:t>
            </a:r>
            <a:r>
              <a:rPr lang="bn-BD"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সাঁওতাল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পিতৃতান্ত্রিক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সম্পত্তির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মালিকানায়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সমাজ</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পরিবারে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পুরুষরাই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সাঁওতালদের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নিজস্ব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ধর্মগ্রন্থ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পেশার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সাঁওতালরা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প্রধানত</a:t>
            </a:r>
            <a:r>
              <a:rPr lang="en-US" sz="3200" dirty="0">
                <a:latin typeface="NikoshBAN" panose="02000000000000000000" pitchFamily="2" charset="0"/>
                <a:cs typeface="NikoshBAN" panose="02000000000000000000" pitchFamily="2" charset="0"/>
              </a:rPr>
              <a:t> ২ </a:t>
            </a:r>
            <a:r>
              <a:rPr lang="en-US" sz="3200" dirty="0" err="1">
                <a:latin typeface="NikoshBAN" panose="02000000000000000000" pitchFamily="2" charset="0"/>
                <a:cs typeface="NikoshBAN" panose="02000000000000000000" pitchFamily="2" charset="0"/>
              </a:rPr>
              <a:t>ভাগে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বিভক্ত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কৃষক</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শ্রমিক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জীবিকা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শ্রমিক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হিসেবে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বিভিন্ন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জায়গায়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a:t>
            </a:r>
          </a:p>
          <a:p>
            <a:r>
              <a:rPr lang="en-US" sz="3200" dirty="0" err="1">
                <a:latin typeface="NikoshBAN" panose="02000000000000000000" pitchFamily="2" charset="0"/>
                <a:cs typeface="NikoshBAN" panose="02000000000000000000" pitchFamily="2" charset="0"/>
              </a:rPr>
              <a:t>সাঁওতালরা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খুবই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পরিষ্কার-পরিচ্ছন্ন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বাড়িঘর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মেপে</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পরিষ্কার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রাখা</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দেয়ালে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রঙ</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সোহরাই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হচ্ছে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সাঁওতাল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শ্রেষ্ঠ</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উৎসব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অনেকটা</a:t>
            </a:r>
            <a:r>
              <a:rPr lang="en-US"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পৌষ-পার্বণের মতো। সাঁওতাল নৃত্যে মেয়ে-পুরুষ দলবদ্ধ হয়ে নাচে। তাদের ঝুমুর নাচ খুবই জনপ্রিয়।</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FE3FD57D-AE31-4CE4-ADDE-0A4F5BF1A8DF}"/>
              </a:ext>
            </a:extLst>
          </p:cNvPr>
          <p:cNvSpPr txBox="1"/>
          <p:nvPr/>
        </p:nvSpPr>
        <p:spPr>
          <a:xfrm>
            <a:off x="5487972" y="348792"/>
            <a:ext cx="1216057"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সাঁওতাল</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657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rgbClr val="ED7D31"/>
                                        </p:clrVal>
                                      </p:to>
                                    </p:set>
                                    <p:set>
                                      <p:cBhvr>
                                        <p:cTn id="7" dur="500" fill="hold"/>
                                        <p:tgtEl>
                                          <p:spTgt spid="2"/>
                                        </p:tgtEl>
                                        <p:attrNameLst>
                                          <p:attrName>fillcolor</p:attrName>
                                        </p:attrNameLst>
                                      </p:cBhvr>
                                      <p:to>
                                        <p:clrVal>
                                          <a:srgbClr val="ED7D31"/>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37720D-2E27-4B20-9A93-9B34F2A776C2}"/>
              </a:ext>
            </a:extLst>
          </p:cNvPr>
          <p:cNvSpPr txBox="1"/>
          <p:nvPr/>
        </p:nvSpPr>
        <p:spPr>
          <a:xfrm>
            <a:off x="3844013" y="294597"/>
            <a:ext cx="4503975" cy="52322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err="1">
                <a:latin typeface="NikoshBAN" pitchFamily="2" charset="0"/>
                <a:cs typeface="NikoshBAN" pitchFamily="2" charset="0"/>
              </a:rPr>
              <a:t>সাঁওতাল</a:t>
            </a:r>
            <a:r>
              <a:rPr lang="en-US" sz="2800" dirty="0">
                <a:latin typeface="NikoshBAN" pitchFamily="2" charset="0"/>
                <a:cs typeface="NikoshBAN" pitchFamily="2" charset="0"/>
              </a:rPr>
              <a:t> </a:t>
            </a:r>
            <a:r>
              <a:rPr lang="bn-BD" sz="2800" dirty="0">
                <a:latin typeface="NikoshBAN" pitchFamily="2" charset="0"/>
                <a:cs typeface="NikoshBAN" pitchFamily="2" charset="0"/>
              </a:rPr>
              <a:t>সমাজের বসতি ও জীবন বৈচিত্র</a:t>
            </a:r>
            <a:endParaRPr lang="en-US" sz="2800" dirty="0">
              <a:latin typeface="NikoshBAN" pitchFamily="2" charset="0"/>
              <a:cs typeface="NikoshBAN" pitchFamily="2" charset="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14650" y="1035614"/>
            <a:ext cx="3383280" cy="2011680"/>
          </a:xfrm>
          <a:prstGeom prst="rect">
            <a:avLst/>
          </a:prstGeom>
          <a:ln w="28575">
            <a:solidFill>
              <a:schemeClr val="tx1"/>
            </a:solidFill>
          </a:ln>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4287718" y="1035614"/>
            <a:ext cx="3383280" cy="2011680"/>
          </a:xfrm>
          <a:prstGeom prst="rect">
            <a:avLst/>
          </a:prstGeom>
          <a:ln w="28575">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848" y="1035614"/>
            <a:ext cx="3383280" cy="2011680"/>
          </a:xfrm>
          <a:prstGeom prst="rect">
            <a:avLst/>
          </a:prstGeom>
          <a:ln w="28575">
            <a:solidFill>
              <a:schemeClr val="tx1"/>
            </a:solidFill>
          </a:ln>
        </p:spPr>
      </p:pic>
      <p:sp>
        <p:nvSpPr>
          <p:cNvPr id="6" name="TextBox 5"/>
          <p:cNvSpPr txBox="1"/>
          <p:nvPr/>
        </p:nvSpPr>
        <p:spPr>
          <a:xfrm>
            <a:off x="1408669" y="3167390"/>
            <a:ext cx="1195242" cy="523220"/>
          </a:xfrm>
          <a:prstGeom prst="rect">
            <a:avLst/>
          </a:prstGeom>
          <a:noFill/>
          <a:ln w="28575">
            <a:solidFill>
              <a:schemeClr val="accent2"/>
            </a:solidFill>
          </a:ln>
        </p:spPr>
        <p:txBody>
          <a:bodyPr wrap="square" rtlCol="0">
            <a:spAutoFit/>
          </a:bodyPr>
          <a:lstStyle/>
          <a:p>
            <a:pPr algn="ctr"/>
            <a:r>
              <a:rPr lang="bn-BD" sz="2800" dirty="0">
                <a:latin typeface="NikoshBAN" pitchFamily="2" charset="0"/>
                <a:cs typeface="NikoshBAN" pitchFamily="2" charset="0"/>
              </a:rPr>
              <a:t>উত্তরবঙ্গ</a:t>
            </a:r>
            <a:endParaRPr lang="en-US" sz="2800" dirty="0">
              <a:latin typeface="NikoshBAN" pitchFamily="2" charset="0"/>
              <a:cs typeface="NikoshBAN" pitchFamily="2" charset="0"/>
            </a:endParaRPr>
          </a:p>
        </p:txBody>
      </p:sp>
      <p:sp>
        <p:nvSpPr>
          <p:cNvPr id="7" name="TextBox 6"/>
          <p:cNvSpPr txBox="1"/>
          <p:nvPr/>
        </p:nvSpPr>
        <p:spPr>
          <a:xfrm>
            <a:off x="4836358" y="3166103"/>
            <a:ext cx="2286000" cy="523220"/>
          </a:xfrm>
          <a:prstGeom prst="rect">
            <a:avLst/>
          </a:prstGeom>
          <a:noFill/>
          <a:ln w="28575">
            <a:solidFill>
              <a:schemeClr val="accent2"/>
            </a:solidFill>
          </a:ln>
        </p:spPr>
        <p:txBody>
          <a:bodyPr wrap="square" rtlCol="0">
            <a:spAutoFit/>
          </a:bodyPr>
          <a:lstStyle/>
          <a:p>
            <a:pPr algn="ctr"/>
            <a:r>
              <a:rPr lang="bn-BD" sz="2800" dirty="0">
                <a:latin typeface="NikoshBAN" pitchFamily="2" charset="0"/>
                <a:cs typeface="NikoshBAN" pitchFamily="2" charset="0"/>
              </a:rPr>
              <a:t>সিলেটের চা বাগান</a:t>
            </a:r>
            <a:endParaRPr lang="en-US" sz="2800" dirty="0">
              <a:latin typeface="NikoshBAN" pitchFamily="2" charset="0"/>
              <a:cs typeface="NikoshBAN" pitchFamily="2" charset="0"/>
            </a:endParaRPr>
          </a:p>
        </p:txBody>
      </p:sp>
      <p:sp>
        <p:nvSpPr>
          <p:cNvPr id="8" name="TextBox 7"/>
          <p:cNvSpPr txBox="1"/>
          <p:nvPr/>
        </p:nvSpPr>
        <p:spPr>
          <a:xfrm>
            <a:off x="9042712" y="3174242"/>
            <a:ext cx="2286000" cy="523220"/>
          </a:xfrm>
          <a:prstGeom prst="rect">
            <a:avLst/>
          </a:prstGeom>
          <a:noFill/>
          <a:ln w="28575">
            <a:solidFill>
              <a:schemeClr val="accent2"/>
            </a:solidFill>
          </a:ln>
        </p:spPr>
        <p:txBody>
          <a:bodyPr wrap="square" rtlCol="0">
            <a:spAutoFit/>
          </a:bodyPr>
          <a:lstStyle/>
          <a:p>
            <a:pPr algn="ctr"/>
            <a:r>
              <a:rPr lang="bn-BD" sz="2800" dirty="0">
                <a:latin typeface="NikoshBAN" pitchFamily="2" charset="0"/>
                <a:cs typeface="NikoshBAN" pitchFamily="2" charset="0"/>
              </a:rPr>
              <a:t>সাওঁতাল জনগোষ্ঠী</a:t>
            </a:r>
            <a:endParaRPr lang="en-US" sz="2800" dirty="0">
              <a:latin typeface="NikoshBAN" pitchFamily="2" charset="0"/>
              <a:cs typeface="NikoshBAN" pitchFamily="2"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50" y="4023034"/>
            <a:ext cx="3383280" cy="2011680"/>
          </a:xfrm>
          <a:prstGeom prst="rect">
            <a:avLst/>
          </a:prstGeom>
          <a:ln w="28575">
            <a:solidFill>
              <a:schemeClr val="tx1"/>
            </a:solidFill>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2848" y="4030578"/>
            <a:ext cx="3383280" cy="2004136"/>
          </a:xfrm>
          <a:prstGeom prst="rect">
            <a:avLst/>
          </a:prstGeom>
          <a:ln w="28575">
            <a:solidFill>
              <a:schemeClr val="tx1"/>
            </a:solidFill>
          </a:ln>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7718" y="4023034"/>
            <a:ext cx="3383280" cy="2011681"/>
          </a:xfrm>
          <a:prstGeom prst="rect">
            <a:avLst/>
          </a:prstGeom>
          <a:ln w="28575">
            <a:solidFill>
              <a:schemeClr val="tx1"/>
            </a:solidFill>
          </a:ln>
        </p:spPr>
      </p:pic>
      <p:sp>
        <p:nvSpPr>
          <p:cNvPr id="13" name="TextBox 12">
            <a:extLst>
              <a:ext uri="{FF2B5EF4-FFF2-40B4-BE49-F238E27FC236}">
                <a16:creationId xmlns:a16="http://schemas.microsoft.com/office/drawing/2014/main" id="{B33014C2-CE74-4262-848A-4C0A34BC2618}"/>
              </a:ext>
            </a:extLst>
          </p:cNvPr>
          <p:cNvSpPr txBox="1"/>
          <p:nvPr/>
        </p:nvSpPr>
        <p:spPr>
          <a:xfrm>
            <a:off x="1079787" y="6105528"/>
            <a:ext cx="1853006" cy="523220"/>
          </a:xfrm>
          <a:prstGeom prst="rect">
            <a:avLst/>
          </a:prstGeom>
          <a:noFill/>
          <a:ln w="28575">
            <a:solidFill>
              <a:schemeClr val="accent2"/>
            </a:solidFill>
          </a:ln>
        </p:spPr>
        <p:txBody>
          <a:bodyPr wrap="square" rtlCol="0">
            <a:spAutoFit/>
          </a:bodyPr>
          <a:lstStyle/>
          <a:p>
            <a:pPr algn="ctr"/>
            <a:r>
              <a:rPr lang="en-US" sz="2800" dirty="0" err="1">
                <a:latin typeface="NikoshBAN" pitchFamily="2" charset="0"/>
                <a:cs typeface="NikoshBAN" pitchFamily="2" charset="0"/>
              </a:rPr>
              <a:t>সোহরাই</a:t>
            </a:r>
            <a:r>
              <a:rPr lang="en-US" sz="2800" dirty="0">
                <a:latin typeface="NikoshBAN" pitchFamily="2" charset="0"/>
                <a:cs typeface="NikoshBAN" pitchFamily="2" charset="0"/>
              </a:rPr>
              <a:t> উ</a:t>
            </a:r>
            <a:r>
              <a:rPr lang="bn-BD" sz="2800" dirty="0">
                <a:latin typeface="NikoshBAN" pitchFamily="2" charset="0"/>
                <a:cs typeface="NikoshBAN" pitchFamily="2" charset="0"/>
              </a:rPr>
              <a:t>ৎসব</a:t>
            </a:r>
            <a:endParaRPr lang="en-US" sz="2800" dirty="0">
              <a:latin typeface="NikoshBAN" pitchFamily="2" charset="0"/>
              <a:cs typeface="NikoshBAN" pitchFamily="2" charset="0"/>
            </a:endParaRPr>
          </a:p>
        </p:txBody>
      </p:sp>
      <p:sp>
        <p:nvSpPr>
          <p:cNvPr id="16" name="TextBox 15">
            <a:extLst>
              <a:ext uri="{FF2B5EF4-FFF2-40B4-BE49-F238E27FC236}">
                <a16:creationId xmlns:a16="http://schemas.microsoft.com/office/drawing/2014/main" id="{FC971531-A140-440F-8C58-04D3612DF944}"/>
              </a:ext>
            </a:extLst>
          </p:cNvPr>
          <p:cNvSpPr txBox="1"/>
          <p:nvPr/>
        </p:nvSpPr>
        <p:spPr>
          <a:xfrm>
            <a:off x="5120763" y="6118365"/>
            <a:ext cx="1950474" cy="523220"/>
          </a:xfrm>
          <a:prstGeom prst="rect">
            <a:avLst/>
          </a:prstGeom>
          <a:noFill/>
          <a:ln w="28575">
            <a:solidFill>
              <a:schemeClr val="accent2"/>
            </a:solidFill>
          </a:ln>
        </p:spPr>
        <p:txBody>
          <a:bodyPr wrap="square" rtlCol="0">
            <a:spAutoFit/>
          </a:bodyPr>
          <a:lstStyle/>
          <a:p>
            <a:pPr algn="ctr"/>
            <a:r>
              <a:rPr lang="bn-BD" sz="2800" dirty="0">
                <a:latin typeface="NikoshBAN" pitchFamily="2" charset="0"/>
                <a:cs typeface="NikoshBAN" pitchFamily="2" charset="0"/>
              </a:rPr>
              <a:t>সাঁওতালদের ঘর</a:t>
            </a:r>
            <a:endParaRPr lang="en-US" sz="2800" dirty="0">
              <a:latin typeface="NikoshBAN" pitchFamily="2" charset="0"/>
              <a:cs typeface="NikoshBAN" pitchFamily="2" charset="0"/>
            </a:endParaRPr>
          </a:p>
        </p:txBody>
      </p:sp>
      <p:sp>
        <p:nvSpPr>
          <p:cNvPr id="17" name="TextBox 16">
            <a:extLst>
              <a:ext uri="{FF2B5EF4-FFF2-40B4-BE49-F238E27FC236}">
                <a16:creationId xmlns:a16="http://schemas.microsoft.com/office/drawing/2014/main" id="{906C7EC1-CBDF-4951-BAD4-80B88DB48D43}"/>
              </a:ext>
            </a:extLst>
          </p:cNvPr>
          <p:cNvSpPr txBox="1"/>
          <p:nvPr/>
        </p:nvSpPr>
        <p:spPr>
          <a:xfrm>
            <a:off x="9154913" y="6105528"/>
            <a:ext cx="2061597" cy="523220"/>
          </a:xfrm>
          <a:prstGeom prst="rect">
            <a:avLst/>
          </a:prstGeom>
          <a:noFill/>
          <a:ln w="28575">
            <a:solidFill>
              <a:schemeClr val="accent2"/>
            </a:solidFill>
          </a:ln>
        </p:spPr>
        <p:txBody>
          <a:bodyPr wrap="square" rtlCol="0">
            <a:spAutoFit/>
          </a:bodyPr>
          <a:lstStyle/>
          <a:p>
            <a:pPr algn="ctr"/>
            <a:r>
              <a:rPr lang="bn-BD" sz="2800" dirty="0">
                <a:latin typeface="NikoshBAN" pitchFamily="2" charset="0"/>
                <a:cs typeface="NikoshBAN" pitchFamily="2" charset="0"/>
              </a:rPr>
              <a:t>সাঁওতালদের নৃত্য</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39078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069C8BF-BC0D-480B-8076-B3A7B2F9AAD7}"/>
              </a:ext>
            </a:extLst>
          </p:cNvPr>
          <p:cNvGraphicFramePr>
            <a:graphicFrameLocks noGrp="1"/>
          </p:cNvGraphicFramePr>
          <p:nvPr>
            <p:extLst>
              <p:ext uri="{D42A27DB-BD31-4B8C-83A1-F6EECF244321}">
                <p14:modId xmlns:p14="http://schemas.microsoft.com/office/powerpoint/2010/main" val="1606473349"/>
              </p:ext>
            </p:extLst>
          </p:nvPr>
        </p:nvGraphicFramePr>
        <p:xfrm>
          <a:off x="1869126" y="2500557"/>
          <a:ext cx="8453748" cy="1589902"/>
        </p:xfrm>
        <a:graphic>
          <a:graphicData uri="http://schemas.openxmlformats.org/drawingml/2006/table">
            <a:tbl>
              <a:tblPr firstRow="1" bandRow="1">
                <a:tableStyleId>{00A15C55-8517-42AA-B614-E9B94910E393}</a:tableStyleId>
              </a:tblPr>
              <a:tblGrid>
                <a:gridCol w="4226874">
                  <a:extLst>
                    <a:ext uri="{9D8B030D-6E8A-4147-A177-3AD203B41FA5}">
                      <a16:colId xmlns:a16="http://schemas.microsoft.com/office/drawing/2014/main" val="792374867"/>
                    </a:ext>
                  </a:extLst>
                </a:gridCol>
                <a:gridCol w="4226874">
                  <a:extLst>
                    <a:ext uri="{9D8B030D-6E8A-4147-A177-3AD203B41FA5}">
                      <a16:colId xmlns:a16="http://schemas.microsoft.com/office/drawing/2014/main" val="3468560970"/>
                    </a:ext>
                  </a:extLst>
                </a:gridCol>
              </a:tblGrid>
              <a:tr h="722636">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4059540884"/>
                  </a:ext>
                </a:extLst>
              </a:tr>
              <a:tr h="867266">
                <a:tc>
                  <a:txBody>
                    <a:bodyPr/>
                    <a:lstStyle/>
                    <a:p>
                      <a:endParaRPr lang="en-US" dirty="0"/>
                    </a:p>
                  </a:txBody>
                  <a:tcPr>
                    <a:solidFill>
                      <a:schemeClr val="accent4">
                        <a:lumMod val="40000"/>
                        <a:lumOff val="60000"/>
                      </a:schemeClr>
                    </a:solidFill>
                  </a:tcPr>
                </a:tc>
                <a:tc>
                  <a:txBody>
                    <a:bodyPr/>
                    <a:lstStyle/>
                    <a:p>
                      <a:endParaRPr lang="en-US" dirty="0"/>
                    </a:p>
                  </a:txBody>
                  <a:tcPr>
                    <a:solidFill>
                      <a:schemeClr val="accent4">
                        <a:lumMod val="40000"/>
                        <a:lumOff val="60000"/>
                      </a:schemeClr>
                    </a:solidFill>
                  </a:tcPr>
                </a:tc>
                <a:extLst>
                  <a:ext uri="{0D108BD9-81ED-4DB2-BD59-A6C34878D82A}">
                    <a16:rowId xmlns:a16="http://schemas.microsoft.com/office/drawing/2014/main" val="4062450609"/>
                  </a:ext>
                </a:extLst>
              </a:tr>
            </a:tbl>
          </a:graphicData>
        </a:graphic>
      </p:graphicFrame>
      <p:sp>
        <p:nvSpPr>
          <p:cNvPr id="9" name="TextBox 8">
            <a:extLst>
              <a:ext uri="{FF2B5EF4-FFF2-40B4-BE49-F238E27FC236}">
                <a16:creationId xmlns:a16="http://schemas.microsoft.com/office/drawing/2014/main" id="{037DDC06-FCB1-4F8F-81CF-F8879B0B5A38}"/>
              </a:ext>
            </a:extLst>
          </p:cNvPr>
          <p:cNvSpPr txBox="1"/>
          <p:nvPr/>
        </p:nvSpPr>
        <p:spPr>
          <a:xfrm>
            <a:off x="3304483" y="2638732"/>
            <a:ext cx="1325714"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দল – ‘ক’</a:t>
            </a:r>
            <a:endParaRPr lang="en-US" sz="2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89E4833B-9076-4A6D-98EA-07066879214B}"/>
              </a:ext>
            </a:extLst>
          </p:cNvPr>
          <p:cNvSpPr txBox="1"/>
          <p:nvPr/>
        </p:nvSpPr>
        <p:spPr>
          <a:xfrm>
            <a:off x="7816392" y="2637710"/>
            <a:ext cx="1121790"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দল – ‘খ’</a:t>
            </a:r>
            <a:endParaRPr lang="en-US" sz="24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46E0AED9-0A4B-4559-81F8-EDCE6E88DD86}"/>
              </a:ext>
            </a:extLst>
          </p:cNvPr>
          <p:cNvSpPr txBox="1"/>
          <p:nvPr/>
        </p:nvSpPr>
        <p:spPr>
          <a:xfrm>
            <a:off x="1898529" y="3267275"/>
            <a:ext cx="4068637"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ত্রিপুরা জনগোষ্ঠী সম্পর্কে ৫ বাক্যে লিখ।</a:t>
            </a:r>
            <a:endParaRPr lang="en-US" sz="24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AB91F745-C991-4CC2-B544-3A488BC61A74}"/>
              </a:ext>
            </a:extLst>
          </p:cNvPr>
          <p:cNvSpPr txBox="1"/>
          <p:nvPr/>
        </p:nvSpPr>
        <p:spPr>
          <a:xfrm>
            <a:off x="6096000" y="3295508"/>
            <a:ext cx="4256277"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সাঁওতাল জনগোষ্ঠী সম্পর্কে ৫ বাক্যে লিখ।</a:t>
            </a:r>
            <a:endParaRPr lang="en-US" sz="24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8F39C2D9-BBAE-4254-9406-BD1D95FE3571}"/>
              </a:ext>
            </a:extLst>
          </p:cNvPr>
          <p:cNvSpPr txBox="1"/>
          <p:nvPr/>
        </p:nvSpPr>
        <p:spPr>
          <a:xfrm>
            <a:off x="5330190" y="289560"/>
            <a:ext cx="153162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দলগত কাজ</a:t>
            </a:r>
            <a:endParaRPr lang="en-US" sz="28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51A5AFC8-B09D-41B2-8155-27ADE837875E}"/>
              </a:ext>
            </a:extLst>
          </p:cNvPr>
          <p:cNvSpPr txBox="1"/>
          <p:nvPr/>
        </p:nvSpPr>
        <p:spPr>
          <a:xfrm>
            <a:off x="10096109" y="243401"/>
            <a:ext cx="1524000"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400" dirty="0">
                <a:latin typeface="NikoshBAN" pitchFamily="2" charset="0"/>
                <a:cs typeface="NikoshBAN" pitchFamily="2" charset="0"/>
              </a:rPr>
              <a:t>সময়-২ মিনিট</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667371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0F29F-2959-4152-B91C-B7456A5EF7BA}"/>
              </a:ext>
            </a:extLst>
          </p:cNvPr>
          <p:cNvSpPr txBox="1"/>
          <p:nvPr/>
        </p:nvSpPr>
        <p:spPr>
          <a:xfrm>
            <a:off x="5473831" y="263951"/>
            <a:ext cx="124433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মূল্যায়ন</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4E5746CA-7BF7-476C-8EEC-B5A49496D761}"/>
              </a:ext>
            </a:extLst>
          </p:cNvPr>
          <p:cNvSpPr txBox="1"/>
          <p:nvPr/>
        </p:nvSpPr>
        <p:spPr>
          <a:xfrm>
            <a:off x="735290" y="1310326"/>
            <a:ext cx="3374797"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১।ত্রিপুরাদের ভাষার নাম কি?</a:t>
            </a:r>
            <a:endParaRPr lang="en-US" sz="2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D03E42B2-9853-4916-A921-41D617822645}"/>
              </a:ext>
            </a:extLst>
          </p:cNvPr>
          <p:cNvSpPr txBox="1"/>
          <p:nvPr/>
        </p:nvSpPr>
        <p:spPr>
          <a:xfrm>
            <a:off x="735290" y="1715677"/>
            <a:ext cx="838985"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উত্তর:</a:t>
            </a:r>
            <a:endParaRPr lang="en-US" sz="28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BB17A533-826F-4512-9FFF-F50BD7ACB28C}"/>
              </a:ext>
            </a:extLst>
          </p:cNvPr>
          <p:cNvSpPr txBox="1"/>
          <p:nvPr/>
        </p:nvSpPr>
        <p:spPr>
          <a:xfrm>
            <a:off x="1513001" y="1715677"/>
            <a:ext cx="1329180"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ককবরক</a:t>
            </a:r>
            <a:r>
              <a:rPr lang="bn-BD" sz="2800" dirty="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5E8B400F-2173-4F54-B40F-E1B6DE297384}"/>
              </a:ext>
            </a:extLst>
          </p:cNvPr>
          <p:cNvSpPr txBox="1"/>
          <p:nvPr/>
        </p:nvSpPr>
        <p:spPr>
          <a:xfrm>
            <a:off x="735290" y="2237494"/>
            <a:ext cx="3298230"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২।ত্রিপুরারা কোন ধর্মাবলম্বী?</a:t>
            </a:r>
            <a:endParaRPr lang="en-US" sz="28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8018F2A8-B4D1-4673-B142-D6D45A1F7955}"/>
              </a:ext>
            </a:extLst>
          </p:cNvPr>
          <p:cNvSpPr txBox="1"/>
          <p:nvPr/>
        </p:nvSpPr>
        <p:spPr>
          <a:xfrm>
            <a:off x="735290" y="2642845"/>
            <a:ext cx="838985"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উত্তর:</a:t>
            </a:r>
            <a:endParaRPr lang="en-US" sz="28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599C81F4-5C87-4562-A5ED-837A2B5BDD6A}"/>
              </a:ext>
            </a:extLst>
          </p:cNvPr>
          <p:cNvSpPr txBox="1"/>
          <p:nvPr/>
        </p:nvSpPr>
        <p:spPr>
          <a:xfrm>
            <a:off x="1476551" y="2633536"/>
            <a:ext cx="701040"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হিন্দু</a:t>
            </a:r>
            <a:endParaRPr lang="en-US" sz="28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02CDFBCC-E1D5-47D5-8AE4-7B90411518D8}"/>
              </a:ext>
            </a:extLst>
          </p:cNvPr>
          <p:cNvSpPr txBox="1"/>
          <p:nvPr/>
        </p:nvSpPr>
        <p:spPr>
          <a:xfrm>
            <a:off x="735290" y="3167390"/>
            <a:ext cx="4206240"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৩।ত্রিপুরা পুরুষেরা কি পরিধান করে?</a:t>
            </a:r>
            <a:endParaRPr lang="en-US" sz="28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E06C0DE6-CEF6-44CB-ABCB-C7E39DAF0CB3}"/>
              </a:ext>
            </a:extLst>
          </p:cNvPr>
          <p:cNvSpPr txBox="1"/>
          <p:nvPr/>
        </p:nvSpPr>
        <p:spPr>
          <a:xfrm>
            <a:off x="735290" y="3685510"/>
            <a:ext cx="843280"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উত্তর:</a:t>
            </a:r>
            <a:endParaRPr lang="en-US" sz="28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923180C2-958C-4F52-BDE1-2E38F3B6D2B2}"/>
              </a:ext>
            </a:extLst>
          </p:cNvPr>
          <p:cNvSpPr txBox="1"/>
          <p:nvPr/>
        </p:nvSpPr>
        <p:spPr>
          <a:xfrm>
            <a:off x="1513001" y="3701244"/>
            <a:ext cx="3403600"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নিজেদের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গামছা</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ধুতি</a:t>
            </a:r>
            <a:endParaRPr lang="en-US" sz="28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2CB25BAA-4682-4D96-BBC0-6137FDED3159}"/>
              </a:ext>
            </a:extLst>
          </p:cNvPr>
          <p:cNvSpPr txBox="1"/>
          <p:nvPr/>
        </p:nvSpPr>
        <p:spPr>
          <a:xfrm>
            <a:off x="735290" y="4238299"/>
            <a:ext cx="4693920"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৪।সাওতাল </a:t>
            </a:r>
            <a:r>
              <a:rPr lang="en-US" sz="2800" dirty="0" err="1">
                <a:latin typeface="NikoshBAN" panose="02000000000000000000" pitchFamily="2" charset="0"/>
                <a:cs typeface="NikoshBAN" panose="02000000000000000000" pitchFamily="2" charset="0"/>
              </a:rPr>
              <a:t>সমাজের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শ্রেষ্ঠ</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উৎসব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কোনটি</a:t>
            </a:r>
            <a:r>
              <a:rPr lang="en-US" sz="2800" dirty="0">
                <a:latin typeface="NikoshBAN" panose="02000000000000000000" pitchFamily="2" charset="0"/>
                <a:cs typeface="NikoshBAN" panose="02000000000000000000" pitchFamily="2" charset="0"/>
              </a:rPr>
              <a:t>?</a:t>
            </a:r>
          </a:p>
        </p:txBody>
      </p:sp>
      <p:sp>
        <p:nvSpPr>
          <p:cNvPr id="15" name="TextBox 14">
            <a:extLst>
              <a:ext uri="{FF2B5EF4-FFF2-40B4-BE49-F238E27FC236}">
                <a16:creationId xmlns:a16="http://schemas.microsoft.com/office/drawing/2014/main" id="{350E4243-A29C-49AF-84C0-4161A32DA4ED}"/>
              </a:ext>
            </a:extLst>
          </p:cNvPr>
          <p:cNvSpPr txBox="1"/>
          <p:nvPr/>
        </p:nvSpPr>
        <p:spPr>
          <a:xfrm>
            <a:off x="735290" y="4718229"/>
            <a:ext cx="812800"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উত্তর</a:t>
            </a:r>
            <a:r>
              <a:rPr lang="en-US" sz="2800" dirty="0">
                <a:latin typeface="NikoshBAN" panose="02000000000000000000" pitchFamily="2" charset="0"/>
                <a:cs typeface="NikoshBAN" panose="02000000000000000000" pitchFamily="2" charset="0"/>
              </a:rPr>
              <a:t>:</a:t>
            </a:r>
          </a:p>
        </p:txBody>
      </p:sp>
      <p:sp>
        <p:nvSpPr>
          <p:cNvPr id="16" name="TextBox 15">
            <a:extLst>
              <a:ext uri="{FF2B5EF4-FFF2-40B4-BE49-F238E27FC236}">
                <a16:creationId xmlns:a16="http://schemas.microsoft.com/office/drawing/2014/main" id="{CE547FC3-40B0-4B4F-AC09-BEAFEB53DD99}"/>
              </a:ext>
            </a:extLst>
          </p:cNvPr>
          <p:cNvSpPr txBox="1"/>
          <p:nvPr/>
        </p:nvSpPr>
        <p:spPr>
          <a:xfrm>
            <a:off x="1476551" y="4718229"/>
            <a:ext cx="1145461"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সোহরাই</a:t>
            </a:r>
            <a:endParaRPr lang="en-US" sz="28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4AA45242-9F9F-4389-9498-8ECD1B17134F}"/>
              </a:ext>
            </a:extLst>
          </p:cNvPr>
          <p:cNvSpPr txBox="1"/>
          <p:nvPr/>
        </p:nvSpPr>
        <p:spPr>
          <a:xfrm>
            <a:off x="735290" y="5266829"/>
            <a:ext cx="4785360"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৫।সাওতালদের কোন নাচটি খুবই জনপ্রিয়?</a:t>
            </a:r>
            <a:endParaRPr lang="en-US" sz="28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1A108357-BFE5-4010-BA57-DF2603839246}"/>
              </a:ext>
            </a:extLst>
          </p:cNvPr>
          <p:cNvSpPr txBox="1"/>
          <p:nvPr/>
        </p:nvSpPr>
        <p:spPr>
          <a:xfrm>
            <a:off x="735290" y="5716279"/>
            <a:ext cx="838985"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উত্তর:</a:t>
            </a:r>
            <a:endParaRPr lang="en-US" sz="2800"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860E87E3-BF71-493E-BA7D-012570A1E065}"/>
              </a:ext>
            </a:extLst>
          </p:cNvPr>
          <p:cNvSpPr txBox="1"/>
          <p:nvPr/>
        </p:nvSpPr>
        <p:spPr>
          <a:xfrm>
            <a:off x="1504831" y="5716433"/>
            <a:ext cx="1241249"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ঝুমুর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নাচ</a:t>
            </a:r>
            <a:endParaRPr lang="en-US" sz="2800" dirty="0">
              <a:latin typeface="NikoshBAN" panose="02000000000000000000" pitchFamily="2" charset="0"/>
              <a:cs typeface="NikoshBAN" panose="02000000000000000000" pitchFamily="2" charset="0"/>
            </a:endParaRPr>
          </a:p>
        </p:txBody>
      </p:sp>
      <p:sp>
        <p:nvSpPr>
          <p:cNvPr id="20" name="Rounded Rectangle 21">
            <a:extLst>
              <a:ext uri="{FF2B5EF4-FFF2-40B4-BE49-F238E27FC236}">
                <a16:creationId xmlns:a16="http://schemas.microsoft.com/office/drawing/2014/main" id="{40743768-B59A-499C-BD93-DE037343E6C2}"/>
              </a:ext>
            </a:extLst>
          </p:cNvPr>
          <p:cNvSpPr/>
          <p:nvPr/>
        </p:nvSpPr>
        <p:spPr>
          <a:xfrm>
            <a:off x="7484883" y="380606"/>
            <a:ext cx="4316298" cy="468120"/>
          </a:xfrm>
          <a:prstGeom prst="roundRect">
            <a:avLst>
              <a:gd name="adj"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7B74F1F-C4D6-47A3-84C8-A4A21764D857}"/>
              </a:ext>
            </a:extLst>
          </p:cNvPr>
          <p:cNvSpPr txBox="1"/>
          <p:nvPr/>
        </p:nvSpPr>
        <p:spPr>
          <a:xfrm>
            <a:off x="7701176" y="387061"/>
            <a:ext cx="3883711" cy="461665"/>
          </a:xfrm>
          <a:prstGeom prst="rect">
            <a:avLst/>
          </a:prstGeom>
          <a:noFill/>
        </p:spPr>
        <p:txBody>
          <a:bodyPr wrap="square" rtlCol="0">
            <a:spAutoFit/>
          </a:bodyPr>
          <a:lstStyle/>
          <a:p>
            <a:r>
              <a:rPr lang="bn-BD" sz="2400" dirty="0">
                <a:latin typeface="NikoshBAN" pitchFamily="2" charset="0"/>
                <a:cs typeface="NikoshBAN" pitchFamily="2" charset="0"/>
              </a:rPr>
              <a:t>সঠিক উত্তর জানতে (উত্তরে) ক্লিক করুন</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56867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16" presetClass="emph" presetSubtype="0" fill="hold" grpId="1" nodeType="withEffect">
                                  <p:stCondLst>
                                    <p:cond delay="0"/>
                                  </p:stCondLst>
                                  <p:iterate type="lt">
                                    <p:tmPct val="4000"/>
                                  </p:iterate>
                                  <p:childTnLst>
                                    <p:set>
                                      <p:cBhvr override="childStyle">
                                        <p:cTn id="35" dur="500" fill="hold"/>
                                        <p:tgtEl>
                                          <p:spTgt spid="5"/>
                                        </p:tgtEl>
                                        <p:attrNameLst>
                                          <p:attrName>style.color</p:attrName>
                                        </p:attrNameLst>
                                      </p:cBhvr>
                                      <p:to>
                                        <p:clrVal>
                                          <a:schemeClr val="accent2"/>
                                        </p:clrVal>
                                      </p:to>
                                    </p:set>
                                    <p:set>
                                      <p:cBhvr>
                                        <p:cTn id="36" dur="500" fill="hold"/>
                                        <p:tgtEl>
                                          <p:spTgt spid="5"/>
                                        </p:tgtEl>
                                        <p:attrNameLst>
                                          <p:attrName>fillcolor</p:attrName>
                                        </p:attrNameLst>
                                      </p:cBhvr>
                                      <p:to>
                                        <p:clrVal>
                                          <a:schemeClr val="accent2"/>
                                        </p:clrVal>
                                      </p:to>
                                    </p:set>
                                    <p:set>
                                      <p:cBhvr>
                                        <p:cTn id="37" dur="500" fill="hold"/>
                                        <p:tgtEl>
                                          <p:spTgt spid="5"/>
                                        </p:tgtEl>
                                        <p:attrNameLst>
                                          <p:attrName>fill.type</p:attrName>
                                        </p:attrNameLst>
                                      </p:cBhvr>
                                      <p:to>
                                        <p:strVal val="solid"/>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22" presetClass="entr" presetSubtype="8" fill="hold" grpId="0" nodeType="clickEffect">
                                  <p:stCondLst>
                                    <p:cond delay="0"/>
                                  </p:stCondLst>
                                  <p:iterate type="lt">
                                    <p:tmPct val="0"/>
                                  </p:iterate>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16" presetClass="emph" presetSubtype="0" fill="hold" grpId="1" nodeType="withEffect">
                                  <p:stCondLst>
                                    <p:cond delay="0"/>
                                  </p:stCondLst>
                                  <p:iterate type="lt">
                                    <p:tmPct val="4000"/>
                                  </p:iterate>
                                  <p:childTnLst>
                                    <p:set>
                                      <p:cBhvr override="childStyle">
                                        <p:cTn id="45" dur="500" fill="hold"/>
                                        <p:tgtEl>
                                          <p:spTgt spid="8"/>
                                        </p:tgtEl>
                                        <p:attrNameLst>
                                          <p:attrName>style.color</p:attrName>
                                        </p:attrNameLst>
                                      </p:cBhvr>
                                      <p:to>
                                        <p:clrVal>
                                          <a:schemeClr val="accent2"/>
                                        </p:clrVal>
                                      </p:to>
                                    </p:set>
                                    <p:set>
                                      <p:cBhvr>
                                        <p:cTn id="46" dur="500" fill="hold"/>
                                        <p:tgtEl>
                                          <p:spTgt spid="8"/>
                                        </p:tgtEl>
                                        <p:attrNameLst>
                                          <p:attrName>fillcolor</p:attrName>
                                        </p:attrNameLst>
                                      </p:cBhvr>
                                      <p:to>
                                        <p:clrVal>
                                          <a:schemeClr val="accent2"/>
                                        </p:clrVal>
                                      </p:to>
                                    </p:set>
                                    <p:set>
                                      <p:cBhvr>
                                        <p:cTn id="47" dur="500" fill="hold"/>
                                        <p:tgtEl>
                                          <p:spTgt spid="8"/>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22" presetClass="entr" presetSubtype="8" fill="hold" grpId="0" nodeType="clickEffect">
                                  <p:stCondLst>
                                    <p:cond delay="0"/>
                                  </p:stCondLst>
                                  <p:iterate type="lt">
                                    <p:tmPct val="0"/>
                                  </p:iterate>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par>
                                <p:cTn id="54" presetID="16" presetClass="emph" presetSubtype="0" fill="hold" grpId="1" nodeType="withEffect">
                                  <p:stCondLst>
                                    <p:cond delay="0"/>
                                  </p:stCondLst>
                                  <p:iterate type="lt">
                                    <p:tmPct val="4000"/>
                                  </p:iterate>
                                  <p:childTnLst>
                                    <p:set>
                                      <p:cBhvr override="childStyle">
                                        <p:cTn id="55" dur="500" fill="hold"/>
                                        <p:tgtEl>
                                          <p:spTgt spid="11"/>
                                        </p:tgtEl>
                                        <p:attrNameLst>
                                          <p:attrName>style.color</p:attrName>
                                        </p:attrNameLst>
                                      </p:cBhvr>
                                      <p:to>
                                        <p:clrVal>
                                          <a:schemeClr val="accent2"/>
                                        </p:clrVal>
                                      </p:to>
                                    </p:set>
                                    <p:set>
                                      <p:cBhvr>
                                        <p:cTn id="56" dur="500" fill="hold"/>
                                        <p:tgtEl>
                                          <p:spTgt spid="11"/>
                                        </p:tgtEl>
                                        <p:attrNameLst>
                                          <p:attrName>fillcolor</p:attrName>
                                        </p:attrNameLst>
                                      </p:cBhvr>
                                      <p:to>
                                        <p:clrVal>
                                          <a:schemeClr val="accent2"/>
                                        </p:clrVal>
                                      </p:to>
                                    </p:set>
                                    <p:set>
                                      <p:cBhvr>
                                        <p:cTn id="57" dur="500" fill="hold"/>
                                        <p:tgtEl>
                                          <p:spTgt spid="11"/>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58" restart="whenNotActive" fill="hold" evtFilter="cancelBubble" nodeType="interactiveSeq">
                <p:stCondLst>
                  <p:cond evt="onClick" delay="0">
                    <p:tgtEl>
                      <p:spTgt spid="15"/>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grpId="0" nodeType="clickEffect">
                                  <p:stCondLst>
                                    <p:cond delay="0"/>
                                  </p:stCondLst>
                                  <p:iterate type="lt">
                                    <p:tmPct val="0"/>
                                  </p:iterate>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par>
                                <p:cTn id="64" presetID="16" presetClass="emph" presetSubtype="0" fill="hold" grpId="1" nodeType="withEffect">
                                  <p:stCondLst>
                                    <p:cond delay="0"/>
                                  </p:stCondLst>
                                  <p:iterate type="lt">
                                    <p:tmPct val="4000"/>
                                  </p:iterate>
                                  <p:childTnLst>
                                    <p:set>
                                      <p:cBhvr override="childStyle">
                                        <p:cTn id="65" dur="500" fill="hold"/>
                                        <p:tgtEl>
                                          <p:spTgt spid="16"/>
                                        </p:tgtEl>
                                        <p:attrNameLst>
                                          <p:attrName>style.color</p:attrName>
                                        </p:attrNameLst>
                                      </p:cBhvr>
                                      <p:to>
                                        <p:clrVal>
                                          <a:schemeClr val="accent2"/>
                                        </p:clrVal>
                                      </p:to>
                                    </p:set>
                                    <p:set>
                                      <p:cBhvr>
                                        <p:cTn id="66" dur="500" fill="hold"/>
                                        <p:tgtEl>
                                          <p:spTgt spid="16"/>
                                        </p:tgtEl>
                                        <p:attrNameLst>
                                          <p:attrName>fillcolor</p:attrName>
                                        </p:attrNameLst>
                                      </p:cBhvr>
                                      <p:to>
                                        <p:clrVal>
                                          <a:schemeClr val="accent2"/>
                                        </p:clrVal>
                                      </p:to>
                                    </p:set>
                                    <p:set>
                                      <p:cBhvr>
                                        <p:cTn id="67" dur="500" fill="hold"/>
                                        <p:tgtEl>
                                          <p:spTgt spid="16"/>
                                        </p:tgtEl>
                                        <p:attrNameLst>
                                          <p:attrName>fill.type</p:attrName>
                                        </p:attrNameLst>
                                      </p:cBhvr>
                                      <p:to>
                                        <p:strVal val="solid"/>
                                      </p:to>
                                    </p:set>
                                  </p:childTnLst>
                                </p:cTn>
                              </p:par>
                            </p:childTnLst>
                          </p:cTn>
                        </p:par>
                      </p:childTnLst>
                    </p:cTn>
                  </p:par>
                </p:childTnLst>
              </p:cTn>
              <p:nextCondLst>
                <p:cond evt="onClick" delay="0">
                  <p:tgtEl>
                    <p:spTgt spid="15"/>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22" presetClass="entr" presetSubtype="8" fill="hold" grpId="0" nodeType="clickEffect">
                                  <p:stCondLst>
                                    <p:cond delay="0"/>
                                  </p:stCondLst>
                                  <p:iterate type="lt">
                                    <p:tmPct val="0"/>
                                  </p:iterate>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par>
                                <p:cTn id="74" presetID="16" presetClass="emph" presetSubtype="0" fill="hold" grpId="1" nodeType="withEffect">
                                  <p:stCondLst>
                                    <p:cond delay="0"/>
                                  </p:stCondLst>
                                  <p:iterate type="lt">
                                    <p:tmPct val="4000"/>
                                  </p:iterate>
                                  <p:childTnLst>
                                    <p:set>
                                      <p:cBhvr override="childStyle">
                                        <p:cTn id="75" dur="500" fill="hold"/>
                                        <p:tgtEl>
                                          <p:spTgt spid="19"/>
                                        </p:tgtEl>
                                        <p:attrNameLst>
                                          <p:attrName>style.color</p:attrName>
                                        </p:attrNameLst>
                                      </p:cBhvr>
                                      <p:to>
                                        <p:clrVal>
                                          <a:schemeClr val="accent2"/>
                                        </p:clrVal>
                                      </p:to>
                                    </p:set>
                                    <p:set>
                                      <p:cBhvr>
                                        <p:cTn id="76" dur="500" fill="hold"/>
                                        <p:tgtEl>
                                          <p:spTgt spid="19"/>
                                        </p:tgtEl>
                                        <p:attrNameLst>
                                          <p:attrName>fillcolor</p:attrName>
                                        </p:attrNameLst>
                                      </p:cBhvr>
                                      <p:to>
                                        <p:clrVal>
                                          <a:schemeClr val="accent2"/>
                                        </p:clrVal>
                                      </p:to>
                                    </p:set>
                                    <p:set>
                                      <p:cBhvr>
                                        <p:cTn id="77" dur="500" fill="hold"/>
                                        <p:tgtEl>
                                          <p:spTgt spid="19"/>
                                        </p:tgtEl>
                                        <p:attrNameLst>
                                          <p:attrName>fill.type</p:attrName>
                                        </p:attrNameLst>
                                      </p:cBhvr>
                                      <p:to>
                                        <p:strVal val="solid"/>
                                      </p:to>
                                    </p:set>
                                  </p:childTnLst>
                                </p:cTn>
                              </p:par>
                            </p:childTnLst>
                          </p:cTn>
                        </p:par>
                      </p:childTnLst>
                    </p:cTn>
                  </p:par>
                </p:childTnLst>
              </p:cTn>
              <p:nextCondLst>
                <p:cond evt="onClick" delay="0">
                  <p:tgtEl>
                    <p:spTgt spid="18"/>
                  </p:tgtEl>
                </p:cond>
              </p:nextCondLst>
            </p:seq>
          </p:childTnLst>
        </p:cTn>
      </p:par>
    </p:tnLst>
    <p:bldLst>
      <p:bldP spid="4" grpId="0"/>
      <p:bldP spid="5" grpId="0"/>
      <p:bldP spid="5" grpId="1"/>
      <p:bldP spid="7" grpId="0"/>
      <p:bldP spid="8" grpId="0"/>
      <p:bldP spid="8" grpId="1"/>
      <p:bldP spid="10" grpId="0"/>
      <p:bldP spid="11" grpId="0"/>
      <p:bldP spid="11" grpId="1"/>
      <p:bldP spid="15" grpId="0"/>
      <p:bldP spid="16" grpId="0"/>
      <p:bldP spid="16" grpId="1"/>
      <p:bldP spid="18" grpId="0"/>
      <p:bldP spid="19" grpId="0"/>
      <p:bldP spid="1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2438EA-754F-4D75-AD4A-246C76B1C6C3}"/>
              </a:ext>
            </a:extLst>
          </p:cNvPr>
          <p:cNvSpPr txBox="1"/>
          <p:nvPr/>
        </p:nvSpPr>
        <p:spPr>
          <a:xfrm>
            <a:off x="5367092" y="198120"/>
            <a:ext cx="1457816" cy="523220"/>
          </a:xfrm>
          <a:prstGeom prst="rect">
            <a:avLst/>
          </a:prstGeom>
          <a:solidFill>
            <a:schemeClr val="accent4">
              <a:lumMod val="20000"/>
              <a:lumOff val="80000"/>
            </a:schemeClr>
          </a:solidFill>
          <a:ln w="19050">
            <a:solidFill>
              <a:srgbClr val="0070C0"/>
            </a:solidFill>
          </a:ln>
        </p:spPr>
        <p:txBody>
          <a:bodyPr wrap="square" rtlCol="0">
            <a:spAutoFit/>
          </a:bodyPr>
          <a:lstStyle/>
          <a:p>
            <a:r>
              <a:rPr lang="bn-BD" sz="2800" dirty="0">
                <a:latin typeface="NikoshBAN" panose="02000000000000000000" pitchFamily="2" charset="0"/>
                <a:cs typeface="NikoshBAN" panose="02000000000000000000" pitchFamily="2" charset="0"/>
              </a:rPr>
              <a:t>বাড়ির কাজ</a:t>
            </a:r>
            <a:endParaRPr lang="en-US" sz="28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81616B70-4145-480A-91BA-F8F6168B0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143000"/>
            <a:ext cx="8128000" cy="4572000"/>
          </a:xfrm>
          <a:prstGeom prst="rect">
            <a:avLst/>
          </a:prstGeom>
          <a:ln w="19050">
            <a:solidFill>
              <a:schemeClr val="tx1"/>
            </a:solidFill>
          </a:ln>
        </p:spPr>
      </p:pic>
      <p:sp>
        <p:nvSpPr>
          <p:cNvPr id="4" name="TextBox 3">
            <a:extLst>
              <a:ext uri="{FF2B5EF4-FFF2-40B4-BE49-F238E27FC236}">
                <a16:creationId xmlns:a16="http://schemas.microsoft.com/office/drawing/2014/main" id="{19DA1755-6546-42D2-8DAE-09FACCEC9538}"/>
              </a:ext>
            </a:extLst>
          </p:cNvPr>
          <p:cNvSpPr txBox="1"/>
          <p:nvPr/>
        </p:nvSpPr>
        <p:spPr>
          <a:xfrm>
            <a:off x="3984396" y="6027970"/>
            <a:ext cx="4223208"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ত্রিপুরা ও সাঁওতাল সম্পর্কে লিখ।</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4555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B5F6C1-6F62-49E8-BF62-E0C334F403F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44952" y="1013414"/>
            <a:ext cx="1968044" cy="2194560"/>
          </a:xfrm>
          <a:prstGeom prst="rect">
            <a:avLst/>
          </a:prstGeom>
          <a:ln w="19050">
            <a:solidFill>
              <a:schemeClr val="tx1"/>
            </a:solidFill>
          </a:ln>
        </p:spPr>
      </p:pic>
      <p:sp>
        <p:nvSpPr>
          <p:cNvPr id="3" name="TextBox 2">
            <a:extLst>
              <a:ext uri="{FF2B5EF4-FFF2-40B4-BE49-F238E27FC236}">
                <a16:creationId xmlns:a16="http://schemas.microsoft.com/office/drawing/2014/main" id="{A34B240A-FD21-4C95-AA4D-3A2E69A96DD0}"/>
              </a:ext>
            </a:extLst>
          </p:cNvPr>
          <p:cNvSpPr txBox="1"/>
          <p:nvPr/>
        </p:nvSpPr>
        <p:spPr>
          <a:xfrm>
            <a:off x="795778" y="3402308"/>
            <a:ext cx="3163479" cy="1384995"/>
          </a:xfrm>
          <a:prstGeom prst="rect">
            <a:avLst/>
          </a:prstGeom>
          <a:noFill/>
        </p:spPr>
        <p:txBody>
          <a:bodyPr wrap="square" rtlCol="0" anchor="ctr">
            <a:spAutoFit/>
          </a:bodyPr>
          <a:lstStyle/>
          <a:p>
            <a:pPr algn="ctr">
              <a:spcBef>
                <a:spcPct val="0"/>
              </a:spcBef>
            </a:pPr>
            <a:r>
              <a:rPr lang="en-US" altLang="en-US" sz="2400" b="1" dirty="0" err="1">
                <a:latin typeface="NikoshBAN" panose="02000000000000000000" pitchFamily="2" charset="0"/>
                <a:cs typeface="NikoshBAN" panose="02000000000000000000" pitchFamily="2" charset="0"/>
              </a:rPr>
              <a:t>সৈয়দা</a:t>
            </a:r>
            <a:r>
              <a:rPr lang="en-US" altLang="en-US" sz="2400" b="1" dirty="0">
                <a:latin typeface="NikoshBAN" panose="02000000000000000000" pitchFamily="2" charset="0"/>
                <a:cs typeface="NikoshBAN" panose="02000000000000000000" pitchFamily="2" charset="0"/>
              </a:rPr>
              <a:t> </a:t>
            </a:r>
            <a:r>
              <a:rPr lang="en-US" altLang="en-US" sz="2400" b="1" dirty="0" err="1">
                <a:latin typeface="NikoshBAN" panose="02000000000000000000" pitchFamily="2" charset="0"/>
                <a:cs typeface="NikoshBAN" panose="02000000000000000000" pitchFamily="2" charset="0"/>
              </a:rPr>
              <a:t>শাহিনুর</a:t>
            </a:r>
            <a:r>
              <a:rPr lang="en-US" altLang="en-US" sz="2400" b="1" dirty="0">
                <a:latin typeface="NikoshBAN" panose="02000000000000000000" pitchFamily="2" charset="0"/>
                <a:cs typeface="NikoshBAN" panose="02000000000000000000" pitchFamily="2" charset="0"/>
              </a:rPr>
              <a:t> </a:t>
            </a:r>
            <a:r>
              <a:rPr lang="en-US" altLang="en-US" sz="2400" b="1" dirty="0" err="1">
                <a:latin typeface="NikoshBAN" panose="02000000000000000000" pitchFamily="2" charset="0"/>
                <a:cs typeface="NikoshBAN" panose="02000000000000000000" pitchFamily="2" charset="0"/>
              </a:rPr>
              <a:t>পারভীন</a:t>
            </a:r>
            <a:r>
              <a:rPr lang="en-US" altLang="en-US" sz="2400" b="1" dirty="0">
                <a:latin typeface="NikoshBAN" panose="02000000000000000000" pitchFamily="2" charset="0"/>
                <a:cs typeface="NikoshBAN" panose="02000000000000000000" pitchFamily="2" charset="0"/>
              </a:rPr>
              <a:t>            </a:t>
            </a:r>
          </a:p>
          <a:p>
            <a:pPr algn="ctr">
              <a:spcBef>
                <a:spcPct val="0"/>
              </a:spcBef>
            </a:pPr>
            <a:r>
              <a:rPr lang="en-US" altLang="en-US" sz="2000" dirty="0" err="1">
                <a:latin typeface="NikoshBAN" panose="02000000000000000000" pitchFamily="2" charset="0"/>
                <a:cs typeface="NikoshBAN" panose="02000000000000000000" pitchFamily="2" charset="0"/>
              </a:rPr>
              <a:t>সিনিয়র</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শিক্ষ</a:t>
            </a:r>
            <a:r>
              <a:rPr lang="bn-IN" altLang="en-US" sz="2000" dirty="0">
                <a:latin typeface="NikoshBAN" panose="02000000000000000000" pitchFamily="2" charset="0"/>
                <a:cs typeface="NikoshBAN" panose="02000000000000000000" pitchFamily="2" charset="0"/>
              </a:rPr>
              <a:t>ক</a:t>
            </a:r>
          </a:p>
          <a:p>
            <a:pPr algn="ctr">
              <a:spcBef>
                <a:spcPct val="0"/>
              </a:spcBef>
            </a:pPr>
            <a:r>
              <a:rPr lang="en-US" altLang="en-US" sz="2000" dirty="0" err="1">
                <a:latin typeface="NikoshBAN" panose="02000000000000000000" pitchFamily="2" charset="0"/>
                <a:cs typeface="NikoshBAN" panose="02000000000000000000" pitchFamily="2" charset="0"/>
              </a:rPr>
              <a:t>হাসনে</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হেনা</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বালিকা</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উচ্চ</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বিদ্যালয়</a:t>
            </a:r>
            <a:endParaRPr lang="en-US" altLang="en-US" sz="2000" dirty="0">
              <a:latin typeface="NikoshBAN" panose="02000000000000000000" pitchFamily="2" charset="0"/>
              <a:cs typeface="NikoshBAN" panose="02000000000000000000" pitchFamily="2" charset="0"/>
            </a:endParaRPr>
          </a:p>
          <a:p>
            <a:pPr algn="ctr">
              <a:spcBef>
                <a:spcPct val="0"/>
              </a:spcBef>
            </a:pPr>
            <a:r>
              <a:rPr lang="en-US" altLang="en-US" sz="2000" dirty="0" err="1">
                <a:latin typeface="NikoshBAN" panose="02000000000000000000" pitchFamily="2" charset="0"/>
                <a:cs typeface="NikoshBAN" panose="02000000000000000000" pitchFamily="2" charset="0"/>
              </a:rPr>
              <a:t>বাকলিয়া</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চট্টগ্রাম</a:t>
            </a:r>
            <a:endParaRPr lang="en-US" altLang="en-US" sz="20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8A7E6575-596E-4D27-AC1D-9B2A97A5A8D0}"/>
              </a:ext>
            </a:extLst>
          </p:cNvPr>
          <p:cNvPicPr>
            <a:picLocks/>
          </p:cNvPicPr>
          <p:nvPr/>
        </p:nvPicPr>
        <p:blipFill rotWithShape="1">
          <a:blip r:embed="rId3" cstate="print">
            <a:extLst>
              <a:ext uri="{28A0092B-C50C-407E-A947-70E740481C1C}">
                <a14:useLocalDpi xmlns:a14="http://schemas.microsoft.com/office/drawing/2010/main" val="0"/>
              </a:ext>
            </a:extLst>
          </a:blip>
          <a:srcRect l="6469" r="11214"/>
          <a:stretch/>
        </p:blipFill>
        <p:spPr>
          <a:xfrm>
            <a:off x="8932442" y="1013414"/>
            <a:ext cx="1968044" cy="2194559"/>
          </a:xfrm>
          <a:prstGeom prst="rect">
            <a:avLst/>
          </a:prstGeom>
          <a:ln w="19050">
            <a:solidFill>
              <a:schemeClr val="tx1"/>
            </a:solidFill>
          </a:ln>
        </p:spPr>
      </p:pic>
      <p:sp>
        <p:nvSpPr>
          <p:cNvPr id="5" name="TextBox 4">
            <a:extLst>
              <a:ext uri="{FF2B5EF4-FFF2-40B4-BE49-F238E27FC236}">
                <a16:creationId xmlns:a16="http://schemas.microsoft.com/office/drawing/2014/main" id="{7674D0E0-6732-4CD4-835D-0C2C7F3231EC}"/>
              </a:ext>
            </a:extLst>
          </p:cNvPr>
          <p:cNvSpPr txBox="1"/>
          <p:nvPr/>
        </p:nvSpPr>
        <p:spPr>
          <a:xfrm>
            <a:off x="8894335" y="3402308"/>
            <a:ext cx="1773714" cy="1200329"/>
          </a:xfrm>
          <a:prstGeom prst="rect">
            <a:avLst/>
          </a:prstGeom>
          <a:noFill/>
        </p:spPr>
        <p:txBody>
          <a:bodyPr wrap="square" rtlCol="0">
            <a:spAutoFit/>
          </a:bodyPr>
          <a:lstStyle/>
          <a:p>
            <a:pPr algn="ctr">
              <a:spcBef>
                <a:spcPct val="0"/>
              </a:spcBef>
            </a:pPr>
            <a:r>
              <a:rPr lang="bn-IN" altLang="en-US" sz="2400" dirty="0">
                <a:latin typeface="NikoshBAN" panose="02000000000000000000" pitchFamily="2" charset="0"/>
                <a:cs typeface="NikoshBAN" panose="02000000000000000000" pitchFamily="2" charset="0"/>
              </a:rPr>
              <a:t>বাংলা</a:t>
            </a:r>
            <a:r>
              <a:rPr lang="bn-BD" altLang="en-US" sz="2400" dirty="0">
                <a:latin typeface="NikoshBAN" panose="02000000000000000000" pitchFamily="2" charset="0"/>
                <a:cs typeface="NikoshBAN" panose="02000000000000000000" pitchFamily="2" charset="0"/>
              </a:rPr>
              <a:t> ১ম পত্র</a:t>
            </a:r>
            <a:endParaRPr lang="en-US" altLang="en-US" sz="2400" dirty="0">
              <a:latin typeface="NikoshBAN" panose="02000000000000000000" pitchFamily="2" charset="0"/>
              <a:cs typeface="NikoshBAN" panose="02000000000000000000" pitchFamily="2" charset="0"/>
            </a:endParaRPr>
          </a:p>
          <a:p>
            <a:pPr algn="ctr">
              <a:spcBef>
                <a:spcPct val="0"/>
              </a:spcBef>
            </a:pPr>
            <a:r>
              <a:rPr lang="bn-BD" altLang="en-US" sz="2400" dirty="0">
                <a:latin typeface="NikoshBAN" panose="02000000000000000000" pitchFamily="2" charset="0"/>
                <a:cs typeface="NikoshBAN" panose="02000000000000000000" pitchFamily="2" charset="0"/>
              </a:rPr>
              <a:t> (গদ্য)</a:t>
            </a:r>
            <a:endParaRPr lang="bn-IN" altLang="en-US" sz="2400" dirty="0">
              <a:latin typeface="NikoshBAN" panose="02000000000000000000" pitchFamily="2" charset="0"/>
              <a:cs typeface="NikoshBAN" panose="02000000000000000000" pitchFamily="2" charset="0"/>
            </a:endParaRPr>
          </a:p>
          <a:p>
            <a:pPr algn="ctr">
              <a:spcBef>
                <a:spcPct val="0"/>
              </a:spcBef>
            </a:pPr>
            <a:r>
              <a:rPr lang="en-US" altLang="en-US" sz="2400" dirty="0" err="1">
                <a:latin typeface="NikoshBAN" panose="02000000000000000000" pitchFamily="2" charset="0"/>
                <a:cs typeface="NikoshBAN" panose="02000000000000000000" pitchFamily="2" charset="0"/>
              </a:rPr>
              <a:t>সপ্তম</a:t>
            </a:r>
            <a:r>
              <a:rPr lang="en-US" altLang="en-US" sz="2400" dirty="0">
                <a:latin typeface="NikoshBAN" panose="02000000000000000000" pitchFamily="2" charset="0"/>
                <a:cs typeface="NikoshBAN" panose="02000000000000000000" pitchFamily="2" charset="0"/>
              </a:rPr>
              <a:t> </a:t>
            </a:r>
            <a:r>
              <a:rPr lang="bn-IN" altLang="en-US" sz="2400" dirty="0">
                <a:latin typeface="NikoshBAN" panose="02000000000000000000" pitchFamily="2" charset="0"/>
                <a:cs typeface="NikoshBAN" panose="02000000000000000000" pitchFamily="2" charset="0"/>
              </a:rPr>
              <a:t>শ্রেণী </a:t>
            </a:r>
          </a:p>
        </p:txBody>
      </p:sp>
      <p:grpSp>
        <p:nvGrpSpPr>
          <p:cNvPr id="7" name="Group 6">
            <a:extLst>
              <a:ext uri="{FF2B5EF4-FFF2-40B4-BE49-F238E27FC236}">
                <a16:creationId xmlns:a16="http://schemas.microsoft.com/office/drawing/2014/main" id="{26171AC2-A7E8-44DA-B23D-9A13EBD7265D}"/>
              </a:ext>
            </a:extLst>
          </p:cNvPr>
          <p:cNvGrpSpPr/>
          <p:nvPr/>
        </p:nvGrpSpPr>
        <p:grpSpPr>
          <a:xfrm>
            <a:off x="6035559" y="1013414"/>
            <a:ext cx="274320" cy="3291840"/>
            <a:chOff x="4544622" y="1612929"/>
            <a:chExt cx="332178" cy="2712921"/>
          </a:xfrm>
        </p:grpSpPr>
        <p:cxnSp>
          <p:nvCxnSpPr>
            <p:cNvPr id="8" name="Straight Arrow Connector 7">
              <a:extLst>
                <a:ext uri="{FF2B5EF4-FFF2-40B4-BE49-F238E27FC236}">
                  <a16:creationId xmlns:a16="http://schemas.microsoft.com/office/drawing/2014/main" id="{C2A773A4-932F-44A1-9FA0-91C58B94AEBA}"/>
                </a:ext>
              </a:extLst>
            </p:cNvPr>
            <p:cNvCxnSpPr/>
            <p:nvPr/>
          </p:nvCxnSpPr>
          <p:spPr>
            <a:xfrm flipH="1">
              <a:off x="4544622" y="1635789"/>
              <a:ext cx="76200" cy="2690061"/>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881014-9D4B-4BE7-A594-2455FB0204D1}"/>
                </a:ext>
              </a:extLst>
            </p:cNvPr>
            <p:cNvCxnSpPr/>
            <p:nvPr/>
          </p:nvCxnSpPr>
          <p:spPr>
            <a:xfrm flipH="1">
              <a:off x="4660608" y="1885950"/>
              <a:ext cx="76200" cy="19812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6AFB2AE-0060-4640-88AD-1EDD85AD8F1F}"/>
                </a:ext>
              </a:extLst>
            </p:cNvPr>
            <p:cNvCxnSpPr/>
            <p:nvPr/>
          </p:nvCxnSpPr>
          <p:spPr>
            <a:xfrm flipH="1">
              <a:off x="4800600" y="1612929"/>
              <a:ext cx="76200" cy="2690061"/>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279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B9190-12ED-4CF5-A51A-D9A5E91292BE}"/>
              </a:ext>
            </a:extLst>
          </p:cNvPr>
          <p:cNvSpPr txBox="1"/>
          <p:nvPr/>
        </p:nvSpPr>
        <p:spPr>
          <a:xfrm>
            <a:off x="4439920" y="223520"/>
            <a:ext cx="3312160"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3200" b="1" dirty="0">
                <a:latin typeface="NikoshBAN" panose="02000000000000000000" pitchFamily="2" charset="0"/>
                <a:cs typeface="NikoshBAN" panose="02000000000000000000" pitchFamily="2" charset="0"/>
              </a:rPr>
              <a:t>ছবি দেখে বলার চেষ্টা কর</a:t>
            </a:r>
            <a:endParaRPr lang="en-US" sz="3200" b="1"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F5FE5A8C-00C3-4AAC-BF8B-4A42737C0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668" y="1718554"/>
            <a:ext cx="5581535" cy="2926080"/>
          </a:xfrm>
          <a:prstGeom prst="rect">
            <a:avLst/>
          </a:prstGeom>
          <a:ln w="28575">
            <a:solidFill>
              <a:schemeClr val="tx1"/>
            </a:solidFill>
          </a:ln>
        </p:spPr>
      </p:pic>
      <p:pic>
        <p:nvPicPr>
          <p:cNvPr id="4" name="Picture 3">
            <a:extLst>
              <a:ext uri="{FF2B5EF4-FFF2-40B4-BE49-F238E27FC236}">
                <a16:creationId xmlns:a16="http://schemas.microsoft.com/office/drawing/2014/main" id="{9766BF55-999E-4E4F-9431-CE1AB26BA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637" y="1718554"/>
            <a:ext cx="5581535" cy="2926080"/>
          </a:xfrm>
          <a:prstGeom prst="rect">
            <a:avLst/>
          </a:prstGeom>
          <a:ln w="28575">
            <a:solidFill>
              <a:schemeClr val="tx1"/>
            </a:solidFill>
          </a:ln>
        </p:spPr>
      </p:pic>
      <p:sp>
        <p:nvSpPr>
          <p:cNvPr id="5" name="TextBox 4">
            <a:extLst>
              <a:ext uri="{FF2B5EF4-FFF2-40B4-BE49-F238E27FC236}">
                <a16:creationId xmlns:a16="http://schemas.microsoft.com/office/drawing/2014/main" id="{624552AD-891F-442F-AACB-A04C50B418EA}"/>
              </a:ext>
            </a:extLst>
          </p:cNvPr>
          <p:cNvSpPr txBox="1"/>
          <p:nvPr/>
        </p:nvSpPr>
        <p:spPr>
          <a:xfrm>
            <a:off x="4692167" y="5240594"/>
            <a:ext cx="2807666" cy="646331"/>
          </a:xfrm>
          <a:prstGeom prst="rect">
            <a:avLst/>
          </a:prstGeom>
          <a:noFill/>
        </p:spPr>
        <p:txBody>
          <a:bodyPr wrap="square" rtlCol="0">
            <a:spAutoFit/>
          </a:bodyPr>
          <a:lstStyle/>
          <a:p>
            <a:r>
              <a:rPr lang="bn-BD" sz="3600" b="1" dirty="0">
                <a:latin typeface="NikoshBAN" panose="02000000000000000000" pitchFamily="2" charset="0"/>
                <a:cs typeface="NikoshBAN" panose="02000000000000000000" pitchFamily="2" charset="0"/>
              </a:rPr>
              <a:t>এদের পরিচয় কী?</a:t>
            </a:r>
            <a:endParaRPr lang="en-US" sz="3600" b="1" dirty="0"/>
          </a:p>
        </p:txBody>
      </p:sp>
      <p:sp>
        <p:nvSpPr>
          <p:cNvPr id="6" name="TextBox 5">
            <a:extLst>
              <a:ext uri="{FF2B5EF4-FFF2-40B4-BE49-F238E27FC236}">
                <a16:creationId xmlns:a16="http://schemas.microsoft.com/office/drawing/2014/main" id="{9E0FCE0D-A849-4CEF-A30C-1E800644B385}"/>
              </a:ext>
            </a:extLst>
          </p:cNvPr>
          <p:cNvSpPr txBox="1"/>
          <p:nvPr/>
        </p:nvSpPr>
        <p:spPr>
          <a:xfrm>
            <a:off x="4030213" y="5988149"/>
            <a:ext cx="3982064" cy="646331"/>
          </a:xfrm>
          <a:prstGeom prst="rect">
            <a:avLst/>
          </a:prstGeom>
          <a:noFill/>
        </p:spPr>
        <p:txBody>
          <a:bodyPr wrap="square" rtlCol="0">
            <a:spAutoFit/>
          </a:bodyPr>
          <a:lstStyle/>
          <a:p>
            <a:r>
              <a:rPr lang="bn-BD" sz="3600" b="1" dirty="0">
                <a:latin typeface="NikoshBAN" panose="02000000000000000000" pitchFamily="2" charset="0"/>
                <a:cs typeface="NikoshBAN" panose="02000000000000000000" pitchFamily="2" charset="0"/>
              </a:rPr>
              <a:t>বাংলাদেশের ক্ষুদ্র জাতিসত্তা</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617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C81079-4C3D-49A7-97AF-65C2CB722E1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07285" y="209685"/>
            <a:ext cx="11115965" cy="6436212"/>
          </a:xfrm>
          <a:prstGeom prst="rect">
            <a:avLst/>
          </a:prstGeom>
        </p:spPr>
      </p:pic>
      <p:sp>
        <p:nvSpPr>
          <p:cNvPr id="3" name="TextBox 2">
            <a:extLst>
              <a:ext uri="{FF2B5EF4-FFF2-40B4-BE49-F238E27FC236}">
                <a16:creationId xmlns:a16="http://schemas.microsoft.com/office/drawing/2014/main" id="{A1E81065-7217-4B6B-9B2A-A5821282459F}"/>
              </a:ext>
            </a:extLst>
          </p:cNvPr>
          <p:cNvSpPr txBox="1"/>
          <p:nvPr/>
        </p:nvSpPr>
        <p:spPr>
          <a:xfrm>
            <a:off x="3025140" y="2136339"/>
            <a:ext cx="6141720" cy="2585323"/>
          </a:xfrm>
          <a:prstGeom prst="rect">
            <a:avLst/>
          </a:prstGeom>
          <a:noFill/>
        </p:spPr>
        <p:txBody>
          <a:bodyPr wrap="square" rtlCol="0">
            <a:spAutoFit/>
          </a:bodyPr>
          <a:lstStyle/>
          <a:p>
            <a:r>
              <a:rPr lang="bn-BD" sz="5400" b="1" dirty="0">
                <a:solidFill>
                  <a:schemeClr val="bg1"/>
                </a:solidFill>
                <a:latin typeface="NikoshBAN" panose="02000000000000000000" pitchFamily="2" charset="0"/>
                <a:cs typeface="NikoshBAN" panose="02000000000000000000" pitchFamily="2" charset="0"/>
              </a:rPr>
              <a:t>বাংলাদেশের ক্ষুদ্র জাতিসত্তা</a:t>
            </a:r>
            <a:endParaRPr lang="en-US" sz="5400" b="1" dirty="0">
              <a:solidFill>
                <a:schemeClr val="bg1"/>
              </a:solidFill>
              <a:latin typeface="NikoshBAN" panose="02000000000000000000" pitchFamily="2" charset="0"/>
              <a:cs typeface="NikoshBAN" panose="02000000000000000000" pitchFamily="2" charset="0"/>
            </a:endParaRPr>
          </a:p>
          <a:p>
            <a:r>
              <a:rPr lang="bn-BD" sz="5400" b="1" dirty="0">
                <a:solidFill>
                  <a:schemeClr val="bg1"/>
                </a:solidFill>
                <a:latin typeface="NikoshBAN" panose="02000000000000000000" pitchFamily="2" charset="0"/>
                <a:cs typeface="NikoshBAN" panose="02000000000000000000" pitchFamily="2" charset="0"/>
              </a:rPr>
              <a:t>      পৃষ্ঠা-(৫৭</a:t>
            </a:r>
            <a:r>
              <a:rPr lang="en-US" sz="5400" b="1" dirty="0">
                <a:solidFill>
                  <a:schemeClr val="bg1"/>
                </a:solidFill>
                <a:latin typeface="NikoshBAN" panose="02000000000000000000" pitchFamily="2" charset="0"/>
                <a:cs typeface="NikoshBAN" panose="02000000000000000000" pitchFamily="2" charset="0"/>
              </a:rPr>
              <a:t>-58</a:t>
            </a:r>
            <a:r>
              <a:rPr lang="bn-BD" sz="5400" b="1" dirty="0">
                <a:solidFill>
                  <a:schemeClr val="bg1"/>
                </a:solidFill>
                <a:latin typeface="NikoshBAN" panose="02000000000000000000" pitchFamily="2" charset="0"/>
                <a:cs typeface="NikoshBAN" panose="02000000000000000000" pitchFamily="2" charset="0"/>
              </a:rPr>
              <a:t>)</a:t>
            </a:r>
          </a:p>
          <a:p>
            <a:r>
              <a:rPr lang="bn-BD" sz="5400" b="1" dirty="0">
                <a:solidFill>
                  <a:schemeClr val="bg1"/>
                </a:solidFill>
                <a:latin typeface="NikoshBAN" panose="02000000000000000000" pitchFamily="2" charset="0"/>
                <a:cs typeface="NikoshBAN" panose="02000000000000000000" pitchFamily="2" charset="0"/>
              </a:rPr>
              <a:t>       </a:t>
            </a:r>
            <a:r>
              <a:rPr lang="en-US" sz="5400" b="1" dirty="0">
                <a:solidFill>
                  <a:schemeClr val="bg1"/>
                </a:solidFill>
                <a:latin typeface="NikoshBAN" panose="02000000000000000000" pitchFamily="2" charset="0"/>
                <a:cs typeface="NikoshBAN" panose="02000000000000000000" pitchFamily="2" charset="0"/>
              </a:rPr>
              <a:t>পর্ব-3</a:t>
            </a:r>
          </a:p>
        </p:txBody>
      </p:sp>
    </p:spTree>
    <p:extLst>
      <p:ext uri="{BB962C8B-B14F-4D97-AF65-F5344CB8AC3E}">
        <p14:creationId xmlns:p14="http://schemas.microsoft.com/office/powerpoint/2010/main" val="399324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F7ECBB5-36D1-4F62-AB4C-7A5A6323B0A3}"/>
              </a:ext>
            </a:extLst>
          </p:cNvPr>
          <p:cNvSpPr txBox="1"/>
          <p:nvPr/>
        </p:nvSpPr>
        <p:spPr>
          <a:xfrm>
            <a:off x="5338517" y="360953"/>
            <a:ext cx="1514966" cy="646331"/>
          </a:xfrm>
          <a:prstGeom prst="rect">
            <a:avLst/>
          </a:prstGeom>
        </p:spPr>
        <p:style>
          <a:lnRef idx="1">
            <a:schemeClr val="accent3"/>
          </a:lnRef>
          <a:fillRef idx="1002">
            <a:schemeClr val="lt2"/>
          </a:fillRef>
          <a:effectRef idx="1">
            <a:schemeClr val="accent3"/>
          </a:effectRef>
          <a:fontRef idx="minor">
            <a:schemeClr val="dk1"/>
          </a:fontRef>
        </p:style>
        <p:txBody>
          <a:bodyPr wrap="square" rtlCol="0">
            <a:spAutoFit/>
          </a:bodyPr>
          <a:lstStyle/>
          <a:p>
            <a:r>
              <a:rPr lang="en-US" sz="3600" b="1" dirty="0" err="1">
                <a:latin typeface="NikoshBAN" pitchFamily="2" charset="0"/>
                <a:cs typeface="NikoshBAN" pitchFamily="2" charset="0"/>
              </a:rPr>
              <a:t>শিখনফল</a:t>
            </a:r>
            <a:endParaRPr lang="en-US" sz="3600" b="1" dirty="0">
              <a:latin typeface="NikoshBAN" pitchFamily="2" charset="0"/>
              <a:cs typeface="NikoshBAN" pitchFamily="2" charset="0"/>
            </a:endParaRPr>
          </a:p>
        </p:txBody>
      </p:sp>
      <p:sp>
        <p:nvSpPr>
          <p:cNvPr id="9" name="TextBox 8">
            <a:extLst>
              <a:ext uri="{FF2B5EF4-FFF2-40B4-BE49-F238E27FC236}">
                <a16:creationId xmlns:a16="http://schemas.microsoft.com/office/drawing/2014/main" id="{82360BB1-02DB-4EB4-AFD9-8CAAAB5AB599}"/>
              </a:ext>
            </a:extLst>
          </p:cNvPr>
          <p:cNvSpPr txBox="1"/>
          <p:nvPr/>
        </p:nvSpPr>
        <p:spPr>
          <a:xfrm>
            <a:off x="928342" y="2059395"/>
            <a:ext cx="3413289" cy="584775"/>
          </a:xfrm>
          <a:prstGeom prst="rect">
            <a:avLst/>
          </a:prstGeom>
          <a:noFill/>
        </p:spPr>
        <p:txBody>
          <a:bodyPr wrap="square" rtlCol="0">
            <a:spAutoFit/>
          </a:bodyPr>
          <a:lstStyle/>
          <a:p>
            <a:r>
              <a:rPr lang="bn-BD" sz="3200" dirty="0">
                <a:latin typeface="NikoshBAN" pitchFamily="2" charset="0"/>
                <a:cs typeface="NikoshBAN" pitchFamily="2" charset="0"/>
              </a:rPr>
              <a:t>এই পাঠ থেকে শিক্ষার্থীরা-</a:t>
            </a:r>
            <a:endParaRPr lang="en-US" sz="3200" dirty="0">
              <a:latin typeface="NikoshBAN" pitchFamily="2" charset="0"/>
              <a:cs typeface="NikoshBAN" pitchFamily="2" charset="0"/>
            </a:endParaRPr>
          </a:p>
        </p:txBody>
      </p:sp>
      <p:sp>
        <p:nvSpPr>
          <p:cNvPr id="10" name="TextBox 9">
            <a:extLst>
              <a:ext uri="{FF2B5EF4-FFF2-40B4-BE49-F238E27FC236}">
                <a16:creationId xmlns:a16="http://schemas.microsoft.com/office/drawing/2014/main" id="{158DBEB9-CB9C-4D14-8BE5-1907C37A8FD1}"/>
              </a:ext>
            </a:extLst>
          </p:cNvPr>
          <p:cNvSpPr txBox="1"/>
          <p:nvPr/>
        </p:nvSpPr>
        <p:spPr>
          <a:xfrm>
            <a:off x="928341" y="2644170"/>
            <a:ext cx="7961135" cy="1569660"/>
          </a:xfrm>
          <a:prstGeom prst="rect">
            <a:avLst/>
          </a:prstGeom>
          <a:noFill/>
          <a:ln w="12700">
            <a:solidFill>
              <a:schemeClr val="tx1"/>
            </a:solidFill>
          </a:ln>
        </p:spPr>
        <p:txBody>
          <a:bodyPr wrap="square" rtlCol="0">
            <a:spAutoFit/>
          </a:bodyPr>
          <a:lstStyle/>
          <a:p>
            <a:r>
              <a:rPr lang="en-US" sz="3200" dirty="0">
                <a:latin typeface="NikoshBAN" pitchFamily="2" charset="0"/>
                <a:cs typeface="NikoshBAN" pitchFamily="2" charset="0"/>
              </a:rPr>
              <a:t>১।লেখক </a:t>
            </a:r>
            <a:r>
              <a:rPr lang="en-US" sz="3200" dirty="0" err="1">
                <a:latin typeface="NikoshBAN" pitchFamily="2" charset="0"/>
                <a:cs typeface="NikoshBAN" pitchFamily="2" charset="0"/>
              </a:rPr>
              <a:t>পরিচিত</a:t>
            </a:r>
            <a:r>
              <a:rPr lang="en-US" sz="3200" dirty="0">
                <a:latin typeface="NikoshBAN" pitchFamily="2" charset="0"/>
                <a:cs typeface="NikoshBAN" pitchFamily="2" charset="0"/>
              </a:rPr>
              <a:t> </a:t>
            </a:r>
            <a:r>
              <a:rPr lang="en-US" sz="3200" b="1" dirty="0" err="1">
                <a:solidFill>
                  <a:srgbClr val="00B0F0"/>
                </a:solidFill>
                <a:latin typeface="NikoshBAN" pitchFamily="2" charset="0"/>
                <a:cs typeface="NikoshBAN" pitchFamily="2" charset="0"/>
              </a:rPr>
              <a:t>বলতে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পারবে</a:t>
            </a:r>
            <a:r>
              <a:rPr lang="en-US" sz="3200" dirty="0">
                <a:latin typeface="NikoshBAN" pitchFamily="2" charset="0"/>
                <a:cs typeface="NikoshBAN" pitchFamily="2" charset="0"/>
              </a:rPr>
              <a:t>;</a:t>
            </a:r>
          </a:p>
          <a:p>
            <a:r>
              <a:rPr lang="en-US" sz="3200" dirty="0">
                <a:latin typeface="NikoshBAN" pitchFamily="2" charset="0"/>
                <a:cs typeface="NikoshBAN" pitchFamily="2" charset="0"/>
              </a:rPr>
              <a:t>২।</a:t>
            </a:r>
            <a:r>
              <a:rPr lang="bn-BD" sz="3200" dirty="0">
                <a:latin typeface="NikoshBAN" pitchFamily="2" charset="0"/>
                <a:cs typeface="NikoshBAN" pitchFamily="2" charset="0"/>
              </a:rPr>
              <a:t>নতুন শব্দের অর্থ </a:t>
            </a:r>
            <a:r>
              <a:rPr lang="en-US" sz="3200" b="1" dirty="0" err="1">
                <a:solidFill>
                  <a:srgbClr val="00B0F0"/>
                </a:solidFill>
                <a:latin typeface="NikoshBAN" pitchFamily="2" charset="0"/>
                <a:cs typeface="NikoshBAN" pitchFamily="2" charset="0"/>
              </a:rPr>
              <a:t>ব্যাখ্যা</a:t>
            </a:r>
            <a:r>
              <a:rPr lang="en-US" sz="3200" b="1" dirty="0">
                <a:solidFill>
                  <a:srgbClr val="00B0F0"/>
                </a:solidFill>
                <a:latin typeface="NikoshBAN" pitchFamily="2" charset="0"/>
                <a:cs typeface="NikoshBAN" pitchFamily="2" charset="0"/>
              </a:rPr>
              <a:t> </a:t>
            </a:r>
            <a:r>
              <a:rPr lang="en-US" sz="3200" b="1" dirty="0" err="1">
                <a:solidFill>
                  <a:srgbClr val="00B0F0"/>
                </a:solidFill>
                <a:latin typeface="NikoshBAN" pitchFamily="2" charset="0"/>
                <a:cs typeface="NikoshBAN" pitchFamily="2" charset="0"/>
              </a:rPr>
              <a:t>করতে</a:t>
            </a:r>
            <a:r>
              <a:rPr lang="bn-BD" sz="3200" dirty="0">
                <a:latin typeface="NikoshBAN" pitchFamily="2" charset="0"/>
                <a:cs typeface="NikoshBAN" pitchFamily="2" charset="0"/>
              </a:rPr>
              <a:t> পারবে;</a:t>
            </a:r>
          </a:p>
          <a:p>
            <a:r>
              <a:rPr lang="bn-BD" sz="3200" dirty="0">
                <a:latin typeface="NikoshBAN" pitchFamily="2" charset="0"/>
                <a:cs typeface="NikoshBAN" pitchFamily="2" charset="0"/>
              </a:rPr>
              <a:t>৩।ত্রিপুরা ও সাঁওতাল </a:t>
            </a:r>
            <a:r>
              <a:rPr lang="en-US" sz="3200" b="1" dirty="0" err="1">
                <a:solidFill>
                  <a:srgbClr val="00B0F0"/>
                </a:solidFill>
                <a:latin typeface="NikoshBAN" pitchFamily="2" charset="0"/>
                <a:cs typeface="NikoshBAN" pitchFamily="2" charset="0"/>
              </a:rPr>
              <a:t>জাতিগোষ্ঠী</a:t>
            </a:r>
            <a:r>
              <a:rPr lang="en-US" sz="3200" b="1" dirty="0">
                <a:solidFill>
                  <a:srgbClr val="00B0F0"/>
                </a:solidFill>
                <a:latin typeface="NikoshBAN" pitchFamily="2" charset="0"/>
                <a:cs typeface="NikoshBAN" pitchFamily="2" charset="0"/>
              </a:rPr>
              <a:t> </a:t>
            </a:r>
            <a:r>
              <a:rPr lang="bn-BD" sz="3200" dirty="0">
                <a:latin typeface="NikoshBAN" pitchFamily="2" charset="0"/>
                <a:cs typeface="NikoshBAN" pitchFamily="2" charset="0"/>
              </a:rPr>
              <a:t>সম্পর্কে </a:t>
            </a:r>
            <a:r>
              <a:rPr lang="en-US" sz="3200" dirty="0" err="1">
                <a:latin typeface="NikoshBAN" pitchFamily="2" charset="0"/>
                <a:cs typeface="NikoshBAN" pitchFamily="2" charset="0"/>
              </a:rPr>
              <a:t>বর্ণনা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করতে</a:t>
            </a:r>
            <a:r>
              <a:rPr lang="bn-BD" sz="3200" dirty="0">
                <a:latin typeface="NikoshBAN" pitchFamily="2" charset="0"/>
                <a:cs typeface="NikoshBAN" pitchFamily="2" charset="0"/>
              </a:rPr>
              <a:t> পারবে।</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7311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9620E1-CB15-430A-BBC8-FDBCD15A2FB1}"/>
              </a:ext>
            </a:extLst>
          </p:cNvPr>
          <p:cNvSpPr txBox="1"/>
          <p:nvPr/>
        </p:nvSpPr>
        <p:spPr>
          <a:xfrm>
            <a:off x="5360505" y="294528"/>
            <a:ext cx="1470991"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কবি পরিচিতি</a:t>
            </a:r>
            <a:endParaRPr lang="en-US" sz="2400" dirty="0">
              <a:latin typeface="NikoshBAN" panose="02000000000000000000" pitchFamily="2" charset="0"/>
              <a:cs typeface="NikoshBAN" panose="02000000000000000000" pitchFamily="2" charset="0"/>
            </a:endParaRPr>
          </a:p>
        </p:txBody>
      </p:sp>
      <p:pic>
        <p:nvPicPr>
          <p:cNvPr id="3" name="Picture 4">
            <a:extLst>
              <a:ext uri="{FF2B5EF4-FFF2-40B4-BE49-F238E27FC236}">
                <a16:creationId xmlns:a16="http://schemas.microsoft.com/office/drawing/2014/main" id="{C2C13A9E-89A6-4AAE-9533-BC0849BA5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1573524"/>
            <a:ext cx="24257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2042D44F-9402-429C-9561-E312AEB4EFD1}"/>
              </a:ext>
            </a:extLst>
          </p:cNvPr>
          <p:cNvSpPr txBox="1"/>
          <p:nvPr/>
        </p:nvSpPr>
        <p:spPr>
          <a:xfrm>
            <a:off x="609600" y="3814911"/>
            <a:ext cx="1524000" cy="461665"/>
          </a:xfrm>
          <a:prstGeom prst="rect">
            <a:avLst/>
          </a:prstGeom>
          <a:noFill/>
          <a:ln w="19050">
            <a:solidFill>
              <a:srgbClr val="00B0F0"/>
            </a:solidFill>
          </a:ln>
        </p:spPr>
        <p:txBody>
          <a:bodyPr wrap="square" rtlCol="0">
            <a:spAutoFit/>
          </a:bodyPr>
          <a:lstStyle/>
          <a:p>
            <a:r>
              <a:rPr lang="bn-BD" sz="2400" dirty="0">
                <a:latin typeface="NikoshBAN" pitchFamily="2" charset="0"/>
                <a:cs typeface="NikoshBAN" pitchFamily="2" charset="0"/>
              </a:rPr>
              <a:t>এ কে শেরাম</a:t>
            </a:r>
            <a:endParaRPr lang="en-US" sz="2400" dirty="0">
              <a:latin typeface="NikoshBAN" pitchFamily="2" charset="0"/>
              <a:cs typeface="NikoshBAN" pitchFamily="2" charset="0"/>
            </a:endParaRPr>
          </a:p>
        </p:txBody>
      </p:sp>
      <p:sp>
        <p:nvSpPr>
          <p:cNvPr id="9" name="Arc 8">
            <a:extLst>
              <a:ext uri="{FF2B5EF4-FFF2-40B4-BE49-F238E27FC236}">
                <a16:creationId xmlns:a16="http://schemas.microsoft.com/office/drawing/2014/main" id="{D2112178-512E-41C7-A326-B65BD9A7B37D}"/>
              </a:ext>
            </a:extLst>
          </p:cNvPr>
          <p:cNvSpPr/>
          <p:nvPr/>
        </p:nvSpPr>
        <p:spPr>
          <a:xfrm>
            <a:off x="1042602" y="971272"/>
            <a:ext cx="3088850" cy="4138367"/>
          </a:xfrm>
          <a:prstGeom prst="arc">
            <a:avLst>
              <a:gd name="adj1" fmla="val 16200000"/>
              <a:gd name="adj2" fmla="val 3477149"/>
            </a:avLst>
          </a:prstGeom>
          <a:ln w="571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91296226-C6CB-4E6F-ADDE-79FDF770BE5E}"/>
              </a:ext>
            </a:extLst>
          </p:cNvPr>
          <p:cNvSpPr/>
          <p:nvPr/>
        </p:nvSpPr>
        <p:spPr>
          <a:xfrm>
            <a:off x="3468302" y="1439570"/>
            <a:ext cx="810835" cy="703049"/>
          </a:xfrm>
          <a:prstGeom prst="ellipse">
            <a:avLst/>
          </a:prstGeom>
          <a:solidFill>
            <a:schemeClr val="accent4">
              <a:lumMod val="40000"/>
              <a:lumOff val="6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6DC6AD-E896-42CE-AA23-908FC831B5E9}"/>
              </a:ext>
            </a:extLst>
          </p:cNvPr>
          <p:cNvSpPr txBox="1"/>
          <p:nvPr/>
        </p:nvSpPr>
        <p:spPr>
          <a:xfrm>
            <a:off x="3517949" y="1439570"/>
            <a:ext cx="731766"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জন্ম</a:t>
            </a:r>
            <a:endParaRPr lang="en-US" sz="36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E64D68E8-0C47-48F2-9CBF-7C8EF9C4B111}"/>
              </a:ext>
            </a:extLst>
          </p:cNvPr>
          <p:cNvSpPr txBox="1"/>
          <p:nvPr/>
        </p:nvSpPr>
        <p:spPr>
          <a:xfrm>
            <a:off x="4279137" y="1529483"/>
            <a:ext cx="2771481" cy="523220"/>
          </a:xfrm>
          <a:prstGeom prst="rect">
            <a:avLst/>
          </a:prstGeom>
          <a:solidFill>
            <a:schemeClr val="accent4">
              <a:lumMod val="40000"/>
              <a:lumOff val="60000"/>
            </a:schemeClr>
          </a:solidFill>
        </p:spPr>
        <p:txBody>
          <a:bodyPr wrap="square" rtlCol="0">
            <a:spAutoFit/>
          </a:bodyPr>
          <a:lstStyle/>
          <a:p>
            <a:r>
              <a:rPr lang="bn-BD" sz="2800">
                <a:latin typeface="NikoshBAN" panose="02000000000000000000" pitchFamily="2" charset="0"/>
                <a:cs typeface="NikoshBAN" panose="02000000000000000000" pitchFamily="2" charset="0"/>
              </a:rPr>
              <a:t>১৯৫২ খ্রিস্টাব্দে হবিগঞ্জে</a:t>
            </a:r>
            <a:endParaRPr lang="en-US" sz="2800" dirty="0"/>
          </a:p>
        </p:txBody>
      </p:sp>
      <p:sp>
        <p:nvSpPr>
          <p:cNvPr id="13" name="Oval 12">
            <a:extLst>
              <a:ext uri="{FF2B5EF4-FFF2-40B4-BE49-F238E27FC236}">
                <a16:creationId xmlns:a16="http://schemas.microsoft.com/office/drawing/2014/main" id="{6C924007-624E-46B8-839E-C97E6CC9CD12}"/>
              </a:ext>
            </a:extLst>
          </p:cNvPr>
          <p:cNvSpPr/>
          <p:nvPr/>
        </p:nvSpPr>
        <p:spPr>
          <a:xfrm>
            <a:off x="3468302" y="2783180"/>
            <a:ext cx="810835" cy="703049"/>
          </a:xfrm>
          <a:prstGeom prst="ellipse">
            <a:avLst/>
          </a:prstGeom>
          <a:solidFill>
            <a:schemeClr val="accent4">
              <a:lumMod val="40000"/>
              <a:lumOff val="6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31DE93C-7322-40E5-9FD4-AD6B59AF3298}"/>
              </a:ext>
            </a:extLst>
          </p:cNvPr>
          <p:cNvSpPr txBox="1"/>
          <p:nvPr/>
        </p:nvSpPr>
        <p:spPr>
          <a:xfrm>
            <a:off x="3517949" y="2783180"/>
            <a:ext cx="627914" cy="646331"/>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গ্রন্থ</a:t>
            </a:r>
            <a:endParaRPr lang="en-US" sz="36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6E24E6D4-0F98-4B66-85A7-0679008657B1}"/>
              </a:ext>
            </a:extLst>
          </p:cNvPr>
          <p:cNvSpPr txBox="1"/>
          <p:nvPr/>
        </p:nvSpPr>
        <p:spPr>
          <a:xfrm>
            <a:off x="4328783" y="2783180"/>
            <a:ext cx="7642677" cy="954107"/>
          </a:xfrm>
          <a:prstGeom prst="rect">
            <a:avLst/>
          </a:prstGeom>
          <a:solidFill>
            <a:schemeClr val="accent4">
              <a:lumMod val="40000"/>
              <a:lumOff val="60000"/>
            </a:schemeClr>
          </a:solidFill>
        </p:spPr>
        <p:txBody>
          <a:bodyPr wrap="square" rtlCol="0">
            <a:spAutoFit/>
          </a:bodyPr>
          <a:lstStyle/>
          <a:p>
            <a:r>
              <a:rPr lang="bn-BD" sz="2800" dirty="0">
                <a:latin typeface="NikoshBAN" panose="02000000000000000000" pitchFamily="2" charset="0"/>
                <a:cs typeface="NikoshBAN" panose="02000000000000000000" pitchFamily="2" charset="0"/>
              </a:rPr>
              <a:t>বসন্ত কুন্নি পালগী লৈরাং,মণিপুরি কবিতা,চৈতন্যে অধিবাস,মনিদীপ্ত মণিপুরি ও বিষ্ণুপ্রিয়া বিতর্ক ইত্যাদি।</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05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3" grpId="0" animBg="1"/>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3D9F2E-6D9A-42C1-9B3D-1B1581639167}"/>
              </a:ext>
            </a:extLst>
          </p:cNvPr>
          <p:cNvSpPr txBox="1"/>
          <p:nvPr/>
        </p:nvSpPr>
        <p:spPr>
          <a:xfrm>
            <a:off x="5401102" y="372130"/>
            <a:ext cx="1389797" cy="523220"/>
          </a:xfrm>
          <a:prstGeom prst="rect">
            <a:avLst/>
          </a:prstGeom>
          <a:ln w="12700"/>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800" dirty="0">
                <a:latin typeface="NikoshBAN" pitchFamily="2" charset="0"/>
                <a:cs typeface="NikoshBAN" pitchFamily="2" charset="0"/>
              </a:rPr>
              <a:t>একক কাজ</a:t>
            </a:r>
            <a:endParaRPr lang="en-US" sz="2800" dirty="0">
              <a:latin typeface="NikoshBAN" pitchFamily="2" charset="0"/>
              <a:cs typeface="NikoshBAN" pitchFamily="2" charset="0"/>
            </a:endParaRPr>
          </a:p>
        </p:txBody>
      </p:sp>
      <p:pic>
        <p:nvPicPr>
          <p:cNvPr id="3" name="Picture 2">
            <a:extLst>
              <a:ext uri="{FF2B5EF4-FFF2-40B4-BE49-F238E27FC236}">
                <a16:creationId xmlns:a16="http://schemas.microsoft.com/office/drawing/2014/main" id="{11ABC2FE-CD60-4C8D-942D-A2EE5FB23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552" y="1188720"/>
            <a:ext cx="7168896" cy="4480560"/>
          </a:xfrm>
          <a:prstGeom prst="rect">
            <a:avLst/>
          </a:prstGeom>
          <a:ln w="28575">
            <a:solidFill>
              <a:schemeClr val="tx1"/>
            </a:solidFill>
          </a:ln>
        </p:spPr>
      </p:pic>
      <p:sp>
        <p:nvSpPr>
          <p:cNvPr id="4" name="TextBox 3">
            <a:extLst>
              <a:ext uri="{FF2B5EF4-FFF2-40B4-BE49-F238E27FC236}">
                <a16:creationId xmlns:a16="http://schemas.microsoft.com/office/drawing/2014/main" id="{1D699B51-89F2-487A-BCAF-3892FAAAF7A9}"/>
              </a:ext>
            </a:extLst>
          </p:cNvPr>
          <p:cNvSpPr txBox="1"/>
          <p:nvPr/>
        </p:nvSpPr>
        <p:spPr>
          <a:xfrm>
            <a:off x="3634684" y="5932406"/>
            <a:ext cx="4922633" cy="584775"/>
          </a:xfrm>
          <a:prstGeom prst="rect">
            <a:avLst/>
          </a:prstGeom>
          <a:noFill/>
          <a:ln w="19050">
            <a:solidFill>
              <a:schemeClr val="accent6">
                <a:lumMod val="60000"/>
                <a:lumOff val="40000"/>
              </a:schemeClr>
            </a:solidFill>
          </a:ln>
        </p:spPr>
        <p:txBody>
          <a:bodyPr wrap="square" rtlCol="0">
            <a:spAutoFit/>
          </a:bodyPr>
          <a:lstStyle/>
          <a:p>
            <a:pPr algn="ctr"/>
            <a:r>
              <a:rPr lang="bn-BD" dirty="0"/>
              <a:t> </a:t>
            </a:r>
            <a:r>
              <a:rPr lang="bn-BD" sz="3200" b="1" dirty="0">
                <a:latin typeface="NikoshBAN" pitchFamily="2" charset="0"/>
                <a:cs typeface="NikoshBAN" pitchFamily="2" charset="0"/>
              </a:rPr>
              <a:t>লেখক .এ .কে শেরাম সম্পর্কে লিখ ।</a:t>
            </a:r>
            <a:endParaRPr lang="en-US" sz="3200" b="1" dirty="0">
              <a:latin typeface="NikoshBAN" pitchFamily="2" charset="0"/>
              <a:cs typeface="NikoshBAN" pitchFamily="2" charset="0"/>
            </a:endParaRPr>
          </a:p>
        </p:txBody>
      </p:sp>
      <p:sp>
        <p:nvSpPr>
          <p:cNvPr id="5" name="TextBox 4">
            <a:extLst>
              <a:ext uri="{FF2B5EF4-FFF2-40B4-BE49-F238E27FC236}">
                <a16:creationId xmlns:a16="http://schemas.microsoft.com/office/drawing/2014/main" id="{883AE5EF-E679-40C3-BBD1-845CAD53E2F8}"/>
              </a:ext>
            </a:extLst>
          </p:cNvPr>
          <p:cNvSpPr txBox="1"/>
          <p:nvPr/>
        </p:nvSpPr>
        <p:spPr>
          <a:xfrm>
            <a:off x="10231184" y="320983"/>
            <a:ext cx="1524000" cy="461665"/>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400" dirty="0">
                <a:latin typeface="NikoshBAN" pitchFamily="2" charset="0"/>
                <a:cs typeface="NikoshBAN" pitchFamily="2" charset="0"/>
              </a:rPr>
              <a:t>সময়-২ মিনিট</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189639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1DBB13-68A3-4F40-82CD-68FDF4A0E624}"/>
              </a:ext>
            </a:extLst>
          </p:cNvPr>
          <p:cNvSpPr txBox="1"/>
          <p:nvPr/>
        </p:nvSpPr>
        <p:spPr>
          <a:xfrm>
            <a:off x="5589310" y="209246"/>
            <a:ext cx="101338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600" dirty="0">
                <a:latin typeface="NikoshBAN" pitchFamily="2" charset="0"/>
                <a:cs typeface="NikoshBAN" pitchFamily="2" charset="0"/>
              </a:rPr>
              <a:t>শব্দা</a:t>
            </a:r>
            <a:r>
              <a:rPr lang="en-US" sz="3600" dirty="0" err="1">
                <a:latin typeface="NikoshBAN" pitchFamily="2" charset="0"/>
                <a:cs typeface="NikoshBAN" pitchFamily="2" charset="0"/>
              </a:rPr>
              <a:t>র্থ</a:t>
            </a:r>
            <a:endParaRPr lang="bn-BD" sz="3600" dirty="0">
              <a:latin typeface="NikoshBAN" pitchFamily="2" charset="0"/>
              <a:cs typeface="NikoshBAN" pitchFamily="2" charset="0"/>
            </a:endParaRPr>
          </a:p>
        </p:txBody>
      </p:sp>
      <p:sp>
        <p:nvSpPr>
          <p:cNvPr id="7" name="TextBox 6">
            <a:extLst>
              <a:ext uri="{FF2B5EF4-FFF2-40B4-BE49-F238E27FC236}">
                <a16:creationId xmlns:a16="http://schemas.microsoft.com/office/drawing/2014/main" id="{7FA4AE0A-CACE-4CE9-97E4-FCF96901C2B0}"/>
              </a:ext>
            </a:extLst>
          </p:cNvPr>
          <p:cNvSpPr txBox="1"/>
          <p:nvPr/>
        </p:nvSpPr>
        <p:spPr>
          <a:xfrm>
            <a:off x="427350" y="1706253"/>
            <a:ext cx="2686639" cy="523220"/>
          </a:xfrm>
          <a:prstGeom prst="rect">
            <a:avLst/>
          </a:prstGeom>
          <a:noFill/>
          <a:ln w="28575">
            <a:solidFill>
              <a:schemeClr val="tx1"/>
            </a:solidFill>
          </a:ln>
        </p:spPr>
        <p:txBody>
          <a:bodyPr wrap="square" rtlCol="0">
            <a:spAutoFit/>
          </a:bodyPr>
          <a:lstStyle/>
          <a:p>
            <a:r>
              <a:rPr lang="bn-BD" sz="2800" dirty="0">
                <a:latin typeface="NikoshBAN" panose="02000000000000000000" pitchFamily="2" charset="0"/>
                <a:cs typeface="NikoshBAN" panose="02000000000000000000" pitchFamily="2" charset="0"/>
              </a:rPr>
              <a:t>লৌকিক আচার-অনুষ্ঠান</a:t>
            </a:r>
            <a:endParaRPr lang="en-US" sz="2800"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4BD5FCF5-3793-4E52-8CF3-C9F8E105C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476" y="997179"/>
            <a:ext cx="3703320" cy="2468880"/>
          </a:xfrm>
          <a:prstGeom prst="rect">
            <a:avLst/>
          </a:prstGeom>
          <a:ln w="28575">
            <a:solidFill>
              <a:schemeClr val="tx1"/>
            </a:solidFill>
          </a:ln>
        </p:spPr>
      </p:pic>
      <p:sp>
        <p:nvSpPr>
          <p:cNvPr id="10" name="TextBox 9">
            <a:extLst>
              <a:ext uri="{FF2B5EF4-FFF2-40B4-BE49-F238E27FC236}">
                <a16:creationId xmlns:a16="http://schemas.microsoft.com/office/drawing/2014/main" id="{2D85BEB1-204E-4CF8-A3FB-7BDB99563589}"/>
              </a:ext>
            </a:extLst>
          </p:cNvPr>
          <p:cNvSpPr txBox="1"/>
          <p:nvPr/>
        </p:nvSpPr>
        <p:spPr>
          <a:xfrm>
            <a:off x="7522588" y="1183033"/>
            <a:ext cx="4242062" cy="1569660"/>
          </a:xfrm>
          <a:prstGeom prst="rect">
            <a:avLst/>
          </a:prstGeom>
          <a:noFill/>
          <a:ln w="28575">
            <a:solidFill>
              <a:schemeClr val="tx1"/>
            </a:solidFill>
          </a:ln>
        </p:spPr>
        <p:txBody>
          <a:bodyPr wrap="square" rtlCol="0">
            <a:spAutoFit/>
          </a:bodyPr>
          <a:lstStyle/>
          <a:p>
            <a:r>
              <a:rPr lang="bn-BD" sz="2400" dirty="0">
                <a:latin typeface="NikoshBAN" panose="02000000000000000000" pitchFamily="2" charset="0"/>
                <a:cs typeface="NikoshBAN" panose="02000000000000000000" pitchFamily="2" charset="0"/>
              </a:rPr>
              <a:t>স্থান ও জাতি বিশেষের ঐতিহ্যগত আচার-অনুষ্ঠান জার মধ্যে বর্তমান নাগরিক রুচির প্রভাব পড়ে নি,তাকে লৌকিক আচার- অনুষ্ঠান বলা হয়।  </a:t>
            </a:r>
            <a:endParaRPr lang="en-US" sz="24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EEBAA4E0-C280-4709-B0C0-DE6AE3A1B97B}"/>
              </a:ext>
            </a:extLst>
          </p:cNvPr>
          <p:cNvSpPr txBox="1"/>
          <p:nvPr/>
        </p:nvSpPr>
        <p:spPr>
          <a:xfrm>
            <a:off x="1409309" y="4909024"/>
            <a:ext cx="722720" cy="523220"/>
          </a:xfrm>
          <a:prstGeom prst="rect">
            <a:avLst/>
          </a:prstGeom>
          <a:noFill/>
          <a:ln w="28575">
            <a:solidFill>
              <a:schemeClr val="tx1"/>
            </a:solidFill>
          </a:ln>
        </p:spPr>
        <p:txBody>
          <a:bodyPr wrap="square" rtlCol="0">
            <a:spAutoFit/>
          </a:bodyPr>
          <a:lstStyle/>
          <a:p>
            <a:r>
              <a:rPr lang="bn-BD" sz="2800" dirty="0">
                <a:latin typeface="NikoshBAN" panose="02000000000000000000" pitchFamily="2" charset="0"/>
                <a:cs typeface="NikoshBAN" panose="02000000000000000000" pitchFamily="2" charset="0"/>
              </a:rPr>
              <a:t>বয়ন</a:t>
            </a:r>
            <a:endParaRPr lang="en-US" sz="2800" dirty="0">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EC162595-EA8D-4309-B99A-691D8E1F88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8476" y="3936194"/>
            <a:ext cx="3703320" cy="2468880"/>
          </a:xfrm>
          <a:prstGeom prst="rect">
            <a:avLst/>
          </a:prstGeom>
          <a:ln w="28575">
            <a:solidFill>
              <a:schemeClr val="tx1"/>
            </a:solidFill>
          </a:ln>
        </p:spPr>
      </p:pic>
      <p:sp>
        <p:nvSpPr>
          <p:cNvPr id="14" name="TextBox 13">
            <a:extLst>
              <a:ext uri="{FF2B5EF4-FFF2-40B4-BE49-F238E27FC236}">
                <a16:creationId xmlns:a16="http://schemas.microsoft.com/office/drawing/2014/main" id="{65B6640E-2F04-49FC-B73A-A01BBA4B999E}"/>
              </a:ext>
            </a:extLst>
          </p:cNvPr>
          <p:cNvSpPr txBox="1"/>
          <p:nvPr/>
        </p:nvSpPr>
        <p:spPr>
          <a:xfrm>
            <a:off x="8069345" y="4647414"/>
            <a:ext cx="791852" cy="523220"/>
          </a:xfrm>
          <a:prstGeom prst="rect">
            <a:avLst/>
          </a:prstGeom>
          <a:noFill/>
          <a:ln w="28575">
            <a:solidFill>
              <a:schemeClr val="tx1"/>
            </a:solidFill>
          </a:ln>
        </p:spPr>
        <p:txBody>
          <a:bodyPr wrap="square" rtlCol="0">
            <a:spAutoFit/>
          </a:bodyPr>
          <a:lstStyle/>
          <a:p>
            <a:r>
              <a:rPr lang="bn-BD" sz="2800" dirty="0">
                <a:latin typeface="NikoshBAN" panose="02000000000000000000" pitchFamily="2" charset="0"/>
                <a:cs typeface="NikoshBAN" panose="02000000000000000000" pitchFamily="2" charset="0"/>
              </a:rPr>
              <a:t>বোনা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758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E512D5-19EF-4439-8FDC-106A6347C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596" y="848200"/>
            <a:ext cx="3723531" cy="2969655"/>
          </a:xfrm>
          <a:prstGeom prst="rect">
            <a:avLst/>
          </a:prstGeom>
        </p:spPr>
      </p:pic>
      <p:pic>
        <p:nvPicPr>
          <p:cNvPr id="3" name="Picture 2">
            <a:extLst>
              <a:ext uri="{FF2B5EF4-FFF2-40B4-BE49-F238E27FC236}">
                <a16:creationId xmlns:a16="http://schemas.microsoft.com/office/drawing/2014/main" id="{DCD85855-AD78-4BE4-8CC5-69A4C9D92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590" y="2516745"/>
            <a:ext cx="3723530" cy="2969654"/>
          </a:xfrm>
          <a:prstGeom prst="rect">
            <a:avLst/>
          </a:prstGeom>
        </p:spPr>
      </p:pic>
      <p:sp>
        <p:nvSpPr>
          <p:cNvPr id="4" name="Down Arrow 3">
            <a:extLst>
              <a:ext uri="{FF2B5EF4-FFF2-40B4-BE49-F238E27FC236}">
                <a16:creationId xmlns:a16="http://schemas.microsoft.com/office/drawing/2014/main" id="{FE52A96F-85AA-4DE1-A5E1-295DBE7EB724}"/>
              </a:ext>
            </a:extLst>
          </p:cNvPr>
          <p:cNvSpPr/>
          <p:nvPr/>
        </p:nvSpPr>
        <p:spPr>
          <a:xfrm>
            <a:off x="2243009" y="848201"/>
            <a:ext cx="1611712" cy="1499467"/>
          </a:xfrm>
          <a:prstGeom prst="downArrow">
            <a:avLst/>
          </a:prstGeom>
          <a:solidFill>
            <a:srgbClr val="FFC000">
              <a:lumMod val="40000"/>
              <a:lumOff val="60000"/>
            </a:srgbClr>
          </a:solidFill>
          <a:ln w="19050" cap="flat" cmpd="sng" algn="ctr">
            <a:solidFill>
              <a:srgbClr val="E7E6E6">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D77D73E-2D4C-43FE-8B42-801EC8F1B2A4}"/>
              </a:ext>
            </a:extLst>
          </p:cNvPr>
          <p:cNvSpPr txBox="1"/>
          <p:nvPr/>
        </p:nvSpPr>
        <p:spPr>
          <a:xfrm>
            <a:off x="2583968" y="848201"/>
            <a:ext cx="929794" cy="1323439"/>
          </a:xfrm>
          <a:prstGeom prst="rect">
            <a:avLst/>
          </a:prstGeom>
          <a:noFill/>
        </p:spPr>
        <p:txBody>
          <a:bodyPr wrap="square" rtlCol="0">
            <a:spAutoFit/>
          </a:bodyPr>
          <a:lstStyle/>
          <a:p>
            <a:pPr defTabSz="685800"/>
            <a:r>
              <a:rPr lang="en-US" sz="4000" dirty="0" err="1">
                <a:solidFill>
                  <a:srgbClr val="ED7D31">
                    <a:lumMod val="75000"/>
                  </a:srgbClr>
                </a:solidFill>
                <a:latin typeface="NikoshBAN" panose="02000000000000000000" pitchFamily="2" charset="0"/>
                <a:ea typeface="Noto Serif" panose="02020600060500020200" pitchFamily="18" charset="0"/>
                <a:cs typeface="NikoshBAN" panose="02000000000000000000" pitchFamily="2" charset="0"/>
              </a:rPr>
              <a:t>সরব</a:t>
            </a:r>
            <a:endParaRPr lang="en-US" sz="4000" dirty="0">
              <a:solidFill>
                <a:srgbClr val="ED7D31">
                  <a:lumMod val="75000"/>
                </a:srgbClr>
              </a:solidFill>
              <a:latin typeface="NikoshBAN" panose="02000000000000000000" pitchFamily="2" charset="0"/>
              <a:ea typeface="Noto Serif" panose="02020600060500020200" pitchFamily="18" charset="0"/>
              <a:cs typeface="NikoshBAN" panose="02000000000000000000" pitchFamily="2" charset="0"/>
            </a:endParaRPr>
          </a:p>
          <a:p>
            <a:pPr defTabSz="685800"/>
            <a:r>
              <a:rPr lang="en-US" sz="4000" dirty="0" err="1">
                <a:solidFill>
                  <a:srgbClr val="ED7D31">
                    <a:lumMod val="75000"/>
                  </a:srgbClr>
                </a:solidFill>
                <a:latin typeface="NikoshBAN" panose="02000000000000000000" pitchFamily="2" charset="0"/>
                <a:ea typeface="Noto Serif" panose="02020600060500020200" pitchFamily="18" charset="0"/>
                <a:cs typeface="NikoshBAN" panose="02000000000000000000" pitchFamily="2" charset="0"/>
              </a:rPr>
              <a:t>পাঠ</a:t>
            </a:r>
            <a:endParaRPr lang="en-US" sz="4000" dirty="0">
              <a:solidFill>
                <a:srgbClr val="ED7D31">
                  <a:lumMod val="75000"/>
                </a:srgbClr>
              </a:solidFill>
              <a:latin typeface="NikoshBAN" panose="02000000000000000000" pitchFamily="2" charset="0"/>
              <a:ea typeface="Noto Serif" panose="02020600060500020200" pitchFamily="18" charset="0"/>
              <a:cs typeface="NikoshBAN" panose="02000000000000000000" pitchFamily="2" charset="0"/>
            </a:endParaRPr>
          </a:p>
        </p:txBody>
      </p:sp>
      <p:sp>
        <p:nvSpPr>
          <p:cNvPr id="6" name="Down Arrow 5">
            <a:extLst>
              <a:ext uri="{FF2B5EF4-FFF2-40B4-BE49-F238E27FC236}">
                <a16:creationId xmlns:a16="http://schemas.microsoft.com/office/drawing/2014/main" id="{73BF78B1-3C6A-4C8E-BC4A-7C37D303E73A}"/>
              </a:ext>
            </a:extLst>
          </p:cNvPr>
          <p:cNvSpPr/>
          <p:nvPr/>
        </p:nvSpPr>
        <p:spPr>
          <a:xfrm rot="10800000">
            <a:off x="8332684" y="3963864"/>
            <a:ext cx="2302446" cy="1295949"/>
          </a:xfrm>
          <a:prstGeom prst="downArrow">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AD0F4AD-0456-4E7E-A300-7439B7766B01}"/>
              </a:ext>
            </a:extLst>
          </p:cNvPr>
          <p:cNvSpPr txBox="1"/>
          <p:nvPr/>
        </p:nvSpPr>
        <p:spPr>
          <a:xfrm>
            <a:off x="8891849" y="4082384"/>
            <a:ext cx="1184116" cy="1323439"/>
          </a:xfrm>
          <a:prstGeom prst="rect">
            <a:avLst/>
          </a:prstGeom>
          <a:noFill/>
        </p:spPr>
        <p:txBody>
          <a:bodyPr wrap="square" rtlCol="0">
            <a:spAutoFit/>
          </a:bodyPr>
          <a:lstStyle/>
          <a:p>
            <a:pPr defTabSz="685800"/>
            <a:r>
              <a:rPr lang="bn-BD" sz="4000" dirty="0">
                <a:solidFill>
                  <a:srgbClr val="ED7D31">
                    <a:lumMod val="75000"/>
                  </a:srgbClr>
                </a:solidFill>
                <a:latin typeface="NikoshBAN" panose="02000000000000000000" pitchFamily="2" charset="0"/>
                <a:cs typeface="NikoshBAN" panose="02000000000000000000" pitchFamily="2" charset="0"/>
              </a:rPr>
              <a:t>আদর্শ </a:t>
            </a:r>
          </a:p>
          <a:p>
            <a:pPr defTabSz="685800"/>
            <a:r>
              <a:rPr lang="bn-BD" sz="4000" dirty="0">
                <a:solidFill>
                  <a:srgbClr val="ED7D31">
                    <a:lumMod val="75000"/>
                  </a:srgbClr>
                </a:solidFill>
                <a:latin typeface="NikoshBAN" panose="02000000000000000000" pitchFamily="2" charset="0"/>
                <a:cs typeface="NikoshBAN" panose="02000000000000000000" pitchFamily="2" charset="0"/>
              </a:rPr>
              <a:t> পাঠ</a:t>
            </a:r>
            <a:endParaRPr lang="en-US" sz="4000" dirty="0">
              <a:solidFill>
                <a:srgbClr val="ED7D31">
                  <a:lumMod val="75000"/>
                </a:srgb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613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604</Words>
  <Application>Microsoft Office PowerPoint</Application>
  <PresentationFormat>Widescreen</PresentationFormat>
  <Paragraphs>96</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Jannatul Ferdous Maliha</dc:creator>
  <cp:lastModifiedBy>Jannatul Ferdous Maliha</cp:lastModifiedBy>
  <cp:revision>56</cp:revision>
  <dcterms:created xsi:type="dcterms:W3CDTF">2020-12-18T21:49:15Z</dcterms:created>
  <dcterms:modified xsi:type="dcterms:W3CDTF">2021-01-05T04:11:44Z</dcterms:modified>
</cp:coreProperties>
</file>