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77" r:id="rId6"/>
    <p:sldId id="278" r:id="rId7"/>
    <p:sldId id="280" r:id="rId8"/>
    <p:sldId id="279" r:id="rId9"/>
    <p:sldId id="275" r:id="rId10"/>
    <p:sldId id="276" r:id="rId11"/>
    <p:sldId id="260" r:id="rId12"/>
    <p:sldId id="263" r:id="rId13"/>
    <p:sldId id="261" r:id="rId14"/>
    <p:sldId id="265" r:id="rId15"/>
    <p:sldId id="269" r:id="rId16"/>
    <p:sldId id="270" r:id="rId17"/>
    <p:sldId id="267" r:id="rId18"/>
    <p:sldId id="281" r:id="rId19"/>
    <p:sldId id="268" r:id="rId20"/>
    <p:sldId id="272" r:id="rId21"/>
    <p:sldId id="273" r:id="rId22"/>
    <p:sldId id="282" r:id="rId23"/>
    <p:sldId id="274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EAA0DF"/>
    <a:srgbClr val="D70FB1"/>
    <a:srgbClr val="990099"/>
    <a:srgbClr val="000066"/>
    <a:srgbClr val="C7C76B"/>
    <a:srgbClr val="7B80DF"/>
    <a:srgbClr val="D3765D"/>
    <a:srgbClr val="F5F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20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FA8E9-C120-4D69-825F-0AED0CD16DD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B1DEC95-BF6C-4299-A1B1-2342CC692BEA}">
      <dgm:prSet custT="1"/>
      <dgm:spPr>
        <a:solidFill>
          <a:schemeClr val="bg1"/>
        </a:solidFill>
        <a:ln w="38100">
          <a:solidFill>
            <a:srgbClr val="FF33CC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44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ছবিতে তোমরা কি দেখতে পাচ্ছ?</a:t>
          </a:r>
          <a:endParaRPr lang="en-US" sz="44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47A518-A083-4CE4-8B22-B2DD7F255BBD}" type="parTrans" cxnId="{9259081F-6223-4C4C-9CC6-0384CAA292BC}">
      <dgm:prSet/>
      <dgm:spPr/>
      <dgm:t>
        <a:bodyPr/>
        <a:lstStyle/>
        <a:p>
          <a:endParaRPr lang="en-US"/>
        </a:p>
      </dgm:t>
    </dgm:pt>
    <dgm:pt modelId="{9A10F2FD-5C66-4DE3-9FC6-44E925653FA0}" type="sibTrans" cxnId="{9259081F-6223-4C4C-9CC6-0384CAA292BC}">
      <dgm:prSet/>
      <dgm:spPr/>
      <dgm:t>
        <a:bodyPr/>
        <a:lstStyle/>
        <a:p>
          <a:endParaRPr lang="en-US"/>
        </a:p>
      </dgm:t>
    </dgm:pt>
    <dgm:pt modelId="{0CADEA58-1420-4C4E-B7A2-808C166772A7}" type="pres">
      <dgm:prSet presAssocID="{A76FA8E9-C120-4D69-825F-0AED0CD16DD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3E610-79E4-450F-8A1F-1ABBA77CEF85}" type="pres">
      <dgm:prSet presAssocID="{A76FA8E9-C120-4D69-825F-0AED0CD16DD9}" presName="arrow" presStyleLbl="bgShp" presStyleIdx="0" presStyleCnt="1" custScaleX="110209"/>
      <dgm:spPr>
        <a:solidFill>
          <a:srgbClr val="FDC5F5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2422A5A4-C185-4E59-BE73-A3DE0BFBBA84}" type="pres">
      <dgm:prSet presAssocID="{A76FA8E9-C120-4D69-825F-0AED0CD16DD9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F81B659-7833-48F0-B557-1E31D66A86A3}" type="pres">
      <dgm:prSet presAssocID="{AB1DEC95-BF6C-4299-A1B1-2342CC692BEA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9081F-6223-4C4C-9CC6-0384CAA292BC}" srcId="{A76FA8E9-C120-4D69-825F-0AED0CD16DD9}" destId="{AB1DEC95-BF6C-4299-A1B1-2342CC692BEA}" srcOrd="0" destOrd="0" parTransId="{5347A518-A083-4CE4-8B22-B2DD7F255BBD}" sibTransId="{9A10F2FD-5C66-4DE3-9FC6-44E925653FA0}"/>
    <dgm:cxn modelId="{9A0E8080-C6BA-400E-92F7-B04FDD8054DE}" type="presOf" srcId="{A76FA8E9-C120-4D69-825F-0AED0CD16DD9}" destId="{0CADEA58-1420-4C4E-B7A2-808C166772A7}" srcOrd="0" destOrd="0" presId="urn:microsoft.com/office/officeart/2005/8/layout/hProcess9"/>
    <dgm:cxn modelId="{9540F3AB-6246-42E0-85D5-41A16647949A}" type="presOf" srcId="{AB1DEC95-BF6C-4299-A1B1-2342CC692BEA}" destId="{4F81B659-7833-48F0-B557-1E31D66A86A3}" srcOrd="0" destOrd="0" presId="urn:microsoft.com/office/officeart/2005/8/layout/hProcess9"/>
    <dgm:cxn modelId="{B25D93DF-3A2B-4C29-A4D8-138E17049136}" type="presParOf" srcId="{0CADEA58-1420-4C4E-B7A2-808C166772A7}" destId="{8603E610-79E4-450F-8A1F-1ABBA77CEF85}" srcOrd="0" destOrd="0" presId="urn:microsoft.com/office/officeart/2005/8/layout/hProcess9"/>
    <dgm:cxn modelId="{C9697621-4C6E-42C0-8354-B659BBC52C5A}" type="presParOf" srcId="{0CADEA58-1420-4C4E-B7A2-808C166772A7}" destId="{2422A5A4-C185-4E59-BE73-A3DE0BFBBA84}" srcOrd="1" destOrd="0" presId="urn:microsoft.com/office/officeart/2005/8/layout/hProcess9"/>
    <dgm:cxn modelId="{B85A59FA-4F4A-4D8C-9126-82CE0F7133D0}" type="presParOf" srcId="{2422A5A4-C185-4E59-BE73-A3DE0BFBBA84}" destId="{4F81B659-7833-48F0-B557-1E31D66A86A3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771DF-4C81-4E99-AA67-9E85B665C2D5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FED3243B-327B-484C-AE46-2114FF2BBF72}">
      <dgm:prSet custT="1"/>
      <dgm:spPr>
        <a:solidFill>
          <a:schemeClr val="bg1"/>
        </a:solidFill>
        <a:ln w="38100">
          <a:solidFill>
            <a:schemeClr val="tx2">
              <a:lumMod val="40000"/>
              <a:lumOff val="6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4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গ্রামীণ সমাজের ধারণা</a:t>
          </a:r>
          <a:endParaRPr lang="en-US" sz="44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BA696C-0741-4F9C-8E5E-020C7A79483E}" type="parTrans" cxnId="{A554A6EE-3FB4-4D44-BC92-DF331816EC1A}">
      <dgm:prSet/>
      <dgm:spPr/>
      <dgm:t>
        <a:bodyPr/>
        <a:lstStyle/>
        <a:p>
          <a:endParaRPr lang="en-US"/>
        </a:p>
      </dgm:t>
    </dgm:pt>
    <dgm:pt modelId="{E0AF8390-41CC-40E9-B8B8-E6F78494405B}" type="sibTrans" cxnId="{A554A6EE-3FB4-4D44-BC92-DF331816EC1A}">
      <dgm:prSet/>
      <dgm:spPr/>
      <dgm:t>
        <a:bodyPr/>
        <a:lstStyle/>
        <a:p>
          <a:endParaRPr lang="en-US"/>
        </a:p>
      </dgm:t>
    </dgm:pt>
    <dgm:pt modelId="{6306FFD1-063A-4DA8-9DD8-8F35328133CC}" type="pres">
      <dgm:prSet presAssocID="{EAE771DF-4C81-4E99-AA67-9E85B665C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42E8B9-6513-44D9-94EE-3B2563140B7E}" type="pres">
      <dgm:prSet presAssocID="{EAE771DF-4C81-4E99-AA67-9E85B665C2D5}" presName="arrow" presStyleLbl="bgShp" presStyleIdx="0" presStyleCnt="1"/>
      <dgm:spPr>
        <a:solidFill>
          <a:srgbClr val="EAA0D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032F5271-7C5A-409F-BBB5-EAE754235987}" type="pres">
      <dgm:prSet presAssocID="{EAE771DF-4C81-4E99-AA67-9E85B665C2D5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C61EDF-CB81-493E-8199-3AB5A506A345}" type="pres">
      <dgm:prSet presAssocID="{FED3243B-327B-484C-AE46-2114FF2BBF72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90F0D-299D-4CA5-802E-069EFBB2DB3F}" type="presOf" srcId="{EAE771DF-4C81-4E99-AA67-9E85B665C2D5}" destId="{6306FFD1-063A-4DA8-9DD8-8F35328133CC}" srcOrd="0" destOrd="0" presId="urn:microsoft.com/office/officeart/2005/8/layout/hProcess9"/>
    <dgm:cxn modelId="{A554A6EE-3FB4-4D44-BC92-DF331816EC1A}" srcId="{EAE771DF-4C81-4E99-AA67-9E85B665C2D5}" destId="{FED3243B-327B-484C-AE46-2114FF2BBF72}" srcOrd="0" destOrd="0" parTransId="{98BA696C-0741-4F9C-8E5E-020C7A79483E}" sibTransId="{E0AF8390-41CC-40E9-B8B8-E6F78494405B}"/>
    <dgm:cxn modelId="{505D8C04-2875-402F-ADAE-881202A13CDB}" type="presOf" srcId="{FED3243B-327B-484C-AE46-2114FF2BBF72}" destId="{46C61EDF-CB81-493E-8199-3AB5A506A345}" srcOrd="0" destOrd="0" presId="urn:microsoft.com/office/officeart/2005/8/layout/hProcess9"/>
    <dgm:cxn modelId="{4AD00028-B5A3-4759-8A18-3773DE661E5E}" type="presParOf" srcId="{6306FFD1-063A-4DA8-9DD8-8F35328133CC}" destId="{B642E8B9-6513-44D9-94EE-3B2563140B7E}" srcOrd="0" destOrd="0" presId="urn:microsoft.com/office/officeart/2005/8/layout/hProcess9"/>
    <dgm:cxn modelId="{D9949C72-8440-4A21-B622-494B8FC0491D}" type="presParOf" srcId="{6306FFD1-063A-4DA8-9DD8-8F35328133CC}" destId="{032F5271-7C5A-409F-BBB5-EAE754235987}" srcOrd="1" destOrd="0" presId="urn:microsoft.com/office/officeart/2005/8/layout/hProcess9"/>
    <dgm:cxn modelId="{64AB1331-3A3D-4F83-BAF2-BBB0BBD96045}" type="presParOf" srcId="{032F5271-7C5A-409F-BBB5-EAE754235987}" destId="{46C61EDF-CB81-493E-8199-3AB5A506A34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1DF35-2AD6-4501-A64A-F72C184CE4EC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CBE7B1-4523-4430-A8EE-B76FB656CCF1}">
      <dgm:prSet custT="1"/>
      <dgm:spPr>
        <a:solidFill>
          <a:schemeClr val="bg1"/>
        </a:solidFill>
        <a:ln w="38100">
          <a:solidFill>
            <a:srgbClr val="FF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540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গ্রামের শ্রেণিবিভাগ</a:t>
          </a:r>
          <a:endParaRPr lang="en-US" sz="540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114578-F786-47F8-A2DC-DAB23B7CD177}" type="parTrans" cxnId="{3BD88EB7-F758-4E77-A899-DF0F771EB31E}">
      <dgm:prSet/>
      <dgm:spPr/>
      <dgm:t>
        <a:bodyPr/>
        <a:lstStyle/>
        <a:p>
          <a:endParaRPr lang="en-US"/>
        </a:p>
      </dgm:t>
    </dgm:pt>
    <dgm:pt modelId="{24E61CF7-0C34-45A0-AA74-4BC819B7DD09}" type="sibTrans" cxnId="{3BD88EB7-F758-4E77-A899-DF0F771EB31E}">
      <dgm:prSet/>
      <dgm:spPr/>
      <dgm:t>
        <a:bodyPr/>
        <a:lstStyle/>
        <a:p>
          <a:endParaRPr lang="en-US"/>
        </a:p>
      </dgm:t>
    </dgm:pt>
    <dgm:pt modelId="{5919B312-7B50-4959-B3D9-9E65C6207A86}" type="pres">
      <dgm:prSet presAssocID="{5BE1DF35-2AD6-4501-A64A-F72C184CE4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D9549-9FAC-41CA-9726-AFDA2A39BB5D}" type="pres">
      <dgm:prSet presAssocID="{5BE1DF35-2AD6-4501-A64A-F72C184CE4EC}" presName="arrow" presStyleLbl="bgShp" presStyleIdx="0" presStyleCnt="1"/>
      <dgm:spPr>
        <a:solidFill>
          <a:srgbClr val="EAA0D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CB5332D3-2FA5-41F9-9A87-3728BB0BFE35}" type="pres">
      <dgm:prSet presAssocID="{5BE1DF35-2AD6-4501-A64A-F72C184CE4EC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E44C763-9FB7-4989-B800-963B0B344DE8}" type="pres">
      <dgm:prSet presAssocID="{CACBE7B1-4523-4430-A8EE-B76FB656CCF1}" presName="textNode" presStyleLbl="node1" presStyleIdx="0" presStyleCnt="1" custScaleX="13166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D5B8F-8D08-407D-8E81-A44C6A7D21F9}" type="presOf" srcId="{CACBE7B1-4523-4430-A8EE-B76FB656CCF1}" destId="{3E44C763-9FB7-4989-B800-963B0B344DE8}" srcOrd="0" destOrd="0" presId="urn:microsoft.com/office/officeart/2005/8/layout/hProcess9"/>
    <dgm:cxn modelId="{8A358397-A2FB-481C-8E72-6932222725D8}" type="presOf" srcId="{5BE1DF35-2AD6-4501-A64A-F72C184CE4EC}" destId="{5919B312-7B50-4959-B3D9-9E65C6207A86}" srcOrd="0" destOrd="0" presId="urn:microsoft.com/office/officeart/2005/8/layout/hProcess9"/>
    <dgm:cxn modelId="{3BD88EB7-F758-4E77-A899-DF0F771EB31E}" srcId="{5BE1DF35-2AD6-4501-A64A-F72C184CE4EC}" destId="{CACBE7B1-4523-4430-A8EE-B76FB656CCF1}" srcOrd="0" destOrd="0" parTransId="{5A114578-F786-47F8-A2DC-DAB23B7CD177}" sibTransId="{24E61CF7-0C34-45A0-AA74-4BC819B7DD09}"/>
    <dgm:cxn modelId="{15A616B6-119A-4B4F-A67A-5268D1F88E15}" type="presParOf" srcId="{5919B312-7B50-4959-B3D9-9E65C6207A86}" destId="{C63D9549-9FAC-41CA-9726-AFDA2A39BB5D}" srcOrd="0" destOrd="0" presId="urn:microsoft.com/office/officeart/2005/8/layout/hProcess9"/>
    <dgm:cxn modelId="{72292DCC-98C1-4787-A446-D60743585DAA}" type="presParOf" srcId="{5919B312-7B50-4959-B3D9-9E65C6207A86}" destId="{CB5332D3-2FA5-41F9-9A87-3728BB0BFE35}" srcOrd="1" destOrd="0" presId="urn:microsoft.com/office/officeart/2005/8/layout/hProcess9"/>
    <dgm:cxn modelId="{025B0177-18C3-4CC5-B36C-5670FC3AA365}" type="presParOf" srcId="{CB5332D3-2FA5-41F9-9A87-3728BB0BFE35}" destId="{3E44C763-9FB7-4989-B800-963B0B344DE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68948-26B9-4EB6-BA2D-2EA8021B9FA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A0ED2E-7D27-4DAA-806B-01988A415F91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smtClean="0">
              <a:solidFill>
                <a:srgbClr val="00B050"/>
              </a:solidFill>
            </a:rPr>
            <a:t>জনসংখার ভিত্তিতে স্যান্ডারসন  গ্রামগুলোকে তিনভাগে ভাগ করেছেন। যথাঃ</a:t>
          </a:r>
          <a:endParaRPr lang="en-US">
            <a:solidFill>
              <a:srgbClr val="00B050"/>
            </a:solidFill>
          </a:endParaRPr>
        </a:p>
      </dgm:t>
    </dgm:pt>
    <dgm:pt modelId="{721C4397-33F0-4C0D-A2EA-08B1147BA4D9}" type="parTrans" cxnId="{E308895C-C3B3-4E65-9CC0-3586E84F8931}">
      <dgm:prSet/>
      <dgm:spPr/>
      <dgm:t>
        <a:bodyPr/>
        <a:lstStyle/>
        <a:p>
          <a:endParaRPr lang="en-US"/>
        </a:p>
      </dgm:t>
    </dgm:pt>
    <dgm:pt modelId="{BFBF82E4-1035-432F-A700-5251D9BF5ED9}" type="sibTrans" cxnId="{E308895C-C3B3-4E65-9CC0-3586E84F8931}">
      <dgm:prSet/>
      <dgm:spPr/>
      <dgm:t>
        <a:bodyPr/>
        <a:lstStyle/>
        <a:p>
          <a:endParaRPr lang="en-US"/>
        </a:p>
      </dgm:t>
    </dgm:pt>
    <dgm:pt modelId="{0EC97ABA-1026-48BB-AFB3-AE1BCCD294AC}" type="pres">
      <dgm:prSet presAssocID="{4BF68948-26B9-4EB6-BA2D-2EA8021B9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052BB3-826E-485D-B837-5C97745FE1C4}" type="pres">
      <dgm:prSet presAssocID="{06A0ED2E-7D27-4DAA-806B-01988A415F91}" presName="parentText" presStyleLbl="node1" presStyleIdx="0" presStyleCnt="1" custScaleY="1394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FBCEE-59E2-4197-88BF-8CA2DC2536D7}" type="presOf" srcId="{4BF68948-26B9-4EB6-BA2D-2EA8021B9FA0}" destId="{0EC97ABA-1026-48BB-AFB3-AE1BCCD294AC}" srcOrd="0" destOrd="0" presId="urn:microsoft.com/office/officeart/2005/8/layout/vList2"/>
    <dgm:cxn modelId="{E308895C-C3B3-4E65-9CC0-3586E84F8931}" srcId="{4BF68948-26B9-4EB6-BA2D-2EA8021B9FA0}" destId="{06A0ED2E-7D27-4DAA-806B-01988A415F91}" srcOrd="0" destOrd="0" parTransId="{721C4397-33F0-4C0D-A2EA-08B1147BA4D9}" sibTransId="{BFBF82E4-1035-432F-A700-5251D9BF5ED9}"/>
    <dgm:cxn modelId="{E6480D6D-C4F5-4A37-A5CC-2F6CEE4FBCB5}" type="presOf" srcId="{06A0ED2E-7D27-4DAA-806B-01988A415F91}" destId="{D6052BB3-826E-485D-B837-5C97745FE1C4}" srcOrd="0" destOrd="0" presId="urn:microsoft.com/office/officeart/2005/8/layout/vList2"/>
    <dgm:cxn modelId="{315FD653-4B70-46C4-80AC-BFCB97112ABB}" type="presParOf" srcId="{0EC97ABA-1026-48BB-AFB3-AE1BCCD294AC}" destId="{D6052BB3-826E-485D-B837-5C97745FE1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3E610-79E4-450F-8A1F-1ABBA77CEF85}">
      <dsp:nvSpPr>
        <dsp:cNvPr id="0" name=""/>
        <dsp:cNvSpPr/>
      </dsp:nvSpPr>
      <dsp:spPr>
        <a:xfrm>
          <a:off x="385410" y="0"/>
          <a:ext cx="11421178" cy="887104"/>
        </a:xfrm>
        <a:prstGeom prst="rightArrow">
          <a:avLst/>
        </a:prstGeom>
        <a:solidFill>
          <a:srgbClr val="FDC5F5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B659-7833-48F0-B557-1E31D66A86A3}">
      <dsp:nvSpPr>
        <dsp:cNvPr id="0" name=""/>
        <dsp:cNvSpPr/>
      </dsp:nvSpPr>
      <dsp:spPr>
        <a:xfrm>
          <a:off x="3067049" y="0"/>
          <a:ext cx="6057899" cy="887104"/>
        </a:xfrm>
        <a:prstGeom prst="roundRect">
          <a:avLst/>
        </a:prstGeom>
        <a:solidFill>
          <a:schemeClr val="bg1"/>
        </a:solidFill>
        <a:ln w="38100">
          <a:solidFill>
            <a:srgbClr val="FF33CC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ছবিতে তোমরা কি দেখতে পাচ্ছ?</a:t>
          </a:r>
          <a:endParaRPr lang="en-US" sz="44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0354" y="43305"/>
        <a:ext cx="5971289" cy="800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2E8B9-6513-44D9-94EE-3B2563140B7E}">
      <dsp:nvSpPr>
        <dsp:cNvPr id="0" name=""/>
        <dsp:cNvSpPr/>
      </dsp:nvSpPr>
      <dsp:spPr>
        <a:xfrm>
          <a:off x="914399" y="0"/>
          <a:ext cx="10363199" cy="830997"/>
        </a:xfrm>
        <a:prstGeom prst="rightArrow">
          <a:avLst/>
        </a:prstGeom>
        <a:solidFill>
          <a:srgbClr val="EAA0D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6C61EDF-CB81-493E-8199-3AB5A506A345}">
      <dsp:nvSpPr>
        <dsp:cNvPr id="0" name=""/>
        <dsp:cNvSpPr/>
      </dsp:nvSpPr>
      <dsp:spPr>
        <a:xfrm>
          <a:off x="2800349" y="0"/>
          <a:ext cx="6591299" cy="830997"/>
        </a:xfrm>
        <a:prstGeom prst="roundRect">
          <a:avLst/>
        </a:prstGeom>
        <a:solidFill>
          <a:schemeClr val="bg1"/>
        </a:solidFill>
        <a:ln w="38100">
          <a:solidFill>
            <a:schemeClr val="tx2">
              <a:lumMod val="40000"/>
              <a:lumOff val="6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গ্রামীণ সমাজের ধারণা</a:t>
          </a:r>
          <a:endParaRPr lang="en-US" sz="4400" kern="12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0915" y="40566"/>
        <a:ext cx="6510167" cy="749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D9549-9FAC-41CA-9726-AFDA2A39BB5D}">
      <dsp:nvSpPr>
        <dsp:cNvPr id="0" name=""/>
        <dsp:cNvSpPr/>
      </dsp:nvSpPr>
      <dsp:spPr>
        <a:xfrm>
          <a:off x="914399" y="0"/>
          <a:ext cx="10363200" cy="923330"/>
        </a:xfrm>
        <a:prstGeom prst="rightArrow">
          <a:avLst/>
        </a:prstGeom>
        <a:solidFill>
          <a:srgbClr val="EAA0D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E44C763-9FB7-4989-B800-963B0B344DE8}">
      <dsp:nvSpPr>
        <dsp:cNvPr id="0" name=""/>
        <dsp:cNvSpPr/>
      </dsp:nvSpPr>
      <dsp:spPr>
        <a:xfrm>
          <a:off x="3161295" y="0"/>
          <a:ext cx="5869409" cy="923330"/>
        </a:xfrm>
        <a:prstGeom prst="roundRect">
          <a:avLst/>
        </a:prstGeom>
        <a:solidFill>
          <a:schemeClr val="bg1"/>
        </a:solidFill>
        <a:ln w="38100">
          <a:solidFill>
            <a:srgbClr val="FF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গ্রামের শ্রেণিবিভাগ</a:t>
          </a:r>
          <a:endParaRPr lang="en-US" sz="5400" kern="120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6368" y="45073"/>
        <a:ext cx="5779263" cy="833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52BB3-826E-485D-B837-5C97745FE1C4}">
      <dsp:nvSpPr>
        <dsp:cNvPr id="0" name=""/>
        <dsp:cNvSpPr/>
      </dsp:nvSpPr>
      <dsp:spPr>
        <a:xfrm>
          <a:off x="0" y="3006"/>
          <a:ext cx="12192000" cy="96944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rgbClr val="00B050"/>
              </a:solidFill>
            </a:rPr>
            <a:t>জনসংখার ভিত্তিতে স্যান্ডারসন  গ্রামগুলোকে তিনভাগে ভাগ করেছেন। যথাঃ</a:t>
          </a:r>
          <a:endParaRPr lang="en-US" sz="2700" kern="1200">
            <a:solidFill>
              <a:srgbClr val="00B050"/>
            </a:solidFill>
          </a:endParaRPr>
        </a:p>
      </dsp:txBody>
      <dsp:txXfrm>
        <a:off x="47325" y="50331"/>
        <a:ext cx="12097350" cy="874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A1459-044D-4768-9ED0-A2D8D467207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E174-FB4D-4640-BA70-493DB9652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9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0E92-F4FE-4F5C-A898-4C2EAF71428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LY (GIF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47537"/>
            <a:ext cx="5849258" cy="3585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8199" y="725714"/>
            <a:ext cx="4918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" y="0"/>
            <a:ext cx="20851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174514" y="0"/>
            <a:ext cx="1983293" cy="6734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057" y="-4919972"/>
            <a:ext cx="1276515" cy="11146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2589" y="896320"/>
            <a:ext cx="1351967" cy="106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873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291" y="1411785"/>
            <a:ext cx="6913418" cy="311169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72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endParaRPr lang="en-US" sz="72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940" y="3815589"/>
            <a:ext cx="232012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harsh" dir="t"/>
          </a:scene3d>
          <a:sp3d>
            <a:bevelT prst="angle"/>
          </a:sp3d>
        </p:spPr>
        <p:txBody>
          <a:bodyPr wrap="square" rtlCol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bn-IN" sz="4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739"/>
      </p:ext>
    </p:extLst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9550517"/>
              </p:ext>
            </p:extLst>
          </p:nvPr>
        </p:nvGraphicFramePr>
        <p:xfrm>
          <a:off x="0" y="0"/>
          <a:ext cx="1219199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43429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জনবসতিকে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জীবনজীবীকা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করে।আর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ওঠেছে।সুতরাং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জনগোষ্টীকে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বোঝায়,যারা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সসাধারণ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রীতিনীতি,জীবনপ্রণালী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886" y="4662871"/>
            <a:ext cx="102450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এ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কুলির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অন্তরঙ্গ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যাত্রার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গোষ্ঠীতে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endParaRPr lang="en-US" sz="4400" dirty="0">
              <a:solidFill>
                <a:srgbClr val="D70FB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9081"/>
            <a:ext cx="1814285" cy="1667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96335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C.H.Cooley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4574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58" y="3048253"/>
            <a:ext cx="86069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কোলব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ব্রুনার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প্রতিবেশি।পাড়া-প্রতিবেশী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বাসিন্দাদের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62" y="3229260"/>
            <a:ext cx="1920938" cy="2346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3283115"/>
            <a:ext cx="1664091" cy="2292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26286" y="5629918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Kolb and Bruner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1834" y="1265"/>
            <a:ext cx="8795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লমিস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বিগল</a:t>
            </a:r>
            <a:r>
              <a:rPr lang="en-US" sz="4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‘Rural </a:t>
            </a:r>
            <a:r>
              <a:rPr lang="en-US" sz="4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System</a:t>
            </a:r>
            <a:r>
              <a:rPr lang="en-US" sz="4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কৃষকরা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চাষযোগ্য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পরিবেষ্টিত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4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4789" r="2103"/>
          <a:stretch/>
        </p:blipFill>
        <p:spPr>
          <a:xfrm>
            <a:off x="14514" y="11907"/>
            <a:ext cx="1683657" cy="2119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11744" r="-1" b="14315"/>
          <a:stretch/>
        </p:blipFill>
        <p:spPr>
          <a:xfrm>
            <a:off x="1712688" y="11908"/>
            <a:ext cx="1654628" cy="21197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15" y="2131700"/>
            <a:ext cx="323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6257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2287" y="-14570"/>
            <a:ext cx="9869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স্যান্ডারসন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Rural Community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ওঠে,যাতে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অধিবাসীর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  <a:endParaRPr lang="en-US" sz="40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"/>
          <a:stretch/>
        </p:blipFill>
        <p:spPr>
          <a:xfrm>
            <a:off x="1" y="0"/>
            <a:ext cx="2322286" cy="2671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610277"/>
            <a:ext cx="232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Sanderson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2956236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প্রাচুর্যপূর্ণ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বঞ্চনায়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গ্রামগুলো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শ্রীহীন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2899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1177741"/>
              </p:ext>
            </p:extLst>
          </p:nvPr>
        </p:nvGraphicFramePr>
        <p:xfrm>
          <a:off x="1" y="0"/>
          <a:ext cx="12192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103086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গঠনাকৃতির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কয়েকভাগে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যায়।যেমনঃ</a:t>
            </a:r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D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village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বসতবাড়িগুলো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সারিবদ্ধভাবে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জনপদ,নদীর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তীর,বন্যা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কৃষিভূমির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D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village):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কম,সেখানে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অবস্থিত।সাধারণত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চরাঞ্চলে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মসজিদ,মন্দিরসহ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দ্রব্যসামগ্রীর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5330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322363" y="1378858"/>
            <a:ext cx="3869637" cy="273373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Macro Village</a:t>
            </a:r>
            <a:r>
              <a:rPr lang="en-US" sz="36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1200 </a:t>
            </a:r>
            <a:r>
              <a:rPr lang="en-US" sz="36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২৫০০ </a:t>
            </a:r>
            <a:r>
              <a:rPr lang="en-US" sz="36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>
              <a:solidFill>
                <a:srgbClr val="CC00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0514" y="4398029"/>
            <a:ext cx="5007429" cy="217694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 পল্লি </a:t>
            </a:r>
            <a:r>
              <a:rPr lang="en-US" sz="4400" b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b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Meso Village): ৫০০থেকে ১২০০ লোকের বাস। </a:t>
            </a:r>
            <a:endParaRPr lang="en-US" sz="44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46382" y="1378858"/>
            <a:ext cx="3856383" cy="255209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 Village): </a:t>
            </a:r>
            <a:r>
              <a:rPr lang="en-US" sz="40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</a:t>
            </a:r>
            <a:r>
              <a:rPr lang="en-US" sz="4000" b="1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0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6571888"/>
              </p:ext>
            </p:extLst>
          </p:nvPr>
        </p:nvGraphicFramePr>
        <p:xfrm>
          <a:off x="1" y="-3005"/>
          <a:ext cx="12192000" cy="97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eft-Right Arrow 1"/>
          <p:cNvSpPr/>
          <p:nvPr/>
        </p:nvSpPr>
        <p:spPr>
          <a:xfrm>
            <a:off x="3810000" y="1845937"/>
            <a:ext cx="4448629" cy="1571386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6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642427" y="3048000"/>
            <a:ext cx="863601" cy="1350029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798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7" y="807564"/>
            <a:ext cx="3822069" cy="2443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8"/>
          <a:stretch/>
        </p:blipFill>
        <p:spPr>
          <a:xfrm>
            <a:off x="4162926" y="3784265"/>
            <a:ext cx="3805417" cy="239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/>
          <a:stretch/>
        </p:blipFill>
        <p:spPr>
          <a:xfrm>
            <a:off x="8139942" y="3697509"/>
            <a:ext cx="4052058" cy="2480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7195" y="-4417"/>
            <a:ext cx="654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817" y="3137935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0337" y="3024516"/>
            <a:ext cx="280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9251" y="3024516"/>
            <a:ext cx="203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8667" y="6061488"/>
            <a:ext cx="12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হালচাষ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337" y="6106848"/>
            <a:ext cx="232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1414" y="6152610"/>
            <a:ext cx="180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26" y="816887"/>
            <a:ext cx="3822069" cy="2157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" y="3784264"/>
            <a:ext cx="3894220" cy="2277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2" y="730131"/>
            <a:ext cx="4052058" cy="22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464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87"/>
            <a:ext cx="1219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688817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৮৪%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বসতবাড়িগুলো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ওঠে।পাশাপাশি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ক্ষেত-খামার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মেলামেশা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ঘনিষ্ট,অন্তরঙ্গ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ইউ.পি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60395"/>
              </p:ext>
            </p:extLst>
          </p:nvPr>
        </p:nvGraphicFramePr>
        <p:xfrm>
          <a:off x="5517861" y="4791992"/>
          <a:ext cx="350064" cy="35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3" imgW="75960" imgH="75960" progId="Equation.3">
                  <p:embed/>
                </p:oleObj>
              </mc:Choice>
              <mc:Fallback>
                <p:oleObj name="Equation" r:id="rId3" imgW="75960" imgH="7596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861" y="4791992"/>
                        <a:ext cx="350064" cy="350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78342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জীবনব্যবস্থার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432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জনসংখ্যাঃ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  ৯০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517" y="3508652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হারঃ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3523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মর্যাদাঃ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1074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0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167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নিয়ন্ত্রকঃ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লোকরীতি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গতিশীলতাঃ</a:t>
            </a:r>
            <a:r>
              <a:rPr lang="en-US" sz="3600" dirty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স্তরবিন্যাসঃ</a:t>
            </a:r>
            <a:r>
              <a:rPr lang="en-US" sz="3600" dirty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লক্ষণীয়।এর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রয়েছ।ধনী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বর্গাচাষী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দিনমজুর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rgbClr val="D70F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সোন্দর্যাবলী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840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3741" y="585788"/>
            <a:ext cx="5544518" cy="182490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5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6285" y="3077459"/>
            <a:ext cx="7039429" cy="311377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000" b="1" dirty="0">
              <a:ln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কলেজ,গোদাগাড়ী</a:t>
            </a: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/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2000" b="1" dirty="0" smtClean="0">
                <a:ln/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enamulbiroil</a:t>
            </a:r>
            <a:r>
              <a:rPr lang="en-US" sz="2000" b="1" dirty="0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2800" b="1" dirty="0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sz="2800" b="1" dirty="0">
              <a:ln/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42" y="1669143"/>
            <a:ext cx="1611085" cy="1227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417010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086" y="0"/>
            <a:ext cx="7286171" cy="184331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4195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2228" y="1316948"/>
            <a:ext cx="191588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759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2728" y="15569"/>
            <a:ext cx="5381469" cy="120032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AA0D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EAA0D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9537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স্যান্ডারসন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প্রধাণত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৩টি         খ) ৪টি        গ) ৫টি         ঘ) ২টি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৭৪%        খ) ৮৬%       গ) ৮৪%       ঘ) ৯০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2012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নাগাদ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৮৪.৯০%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৭১.৯০%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৮১.৯০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  ঘ)৭৪.৯০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3233" y="905543"/>
            <a:ext cx="148045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289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লোমিস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স্যান্ডারসন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কিংসলে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ডেভিস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বংশমর্যাদা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26947"/>
      </p:ext>
    </p:extLst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0"/>
            <a:ext cx="6026046" cy="156966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1" y="3118364"/>
            <a:ext cx="12179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9331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4114" y="0"/>
            <a:ext cx="648788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oadway" panose="04040905080B02020502" pitchFamily="82" charset="0"/>
                <a:ea typeface="Yu Gothic UI Semilight" panose="020B0400000000000000" pitchFamily="34" charset="-128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oadway" panose="04040905080B02020502" pitchFamily="82" charset="0"/>
              <a:ea typeface="Yu Gothic UI Semilight" panose="020B0400000000000000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290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" y="0"/>
            <a:ext cx="1217748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7219" y="1217904"/>
            <a:ext cx="5072080" cy="12112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7487" y="2742187"/>
            <a:ext cx="8171543" cy="277222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just"/>
            <a:r>
              <a:rPr lang="bn-IN" sz="24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শ্রেনীঃ- একাদশ-দ্বাদশ</a:t>
            </a:r>
            <a:endParaRPr lang="bn-IN" sz="240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সমাজবিজ্ঞান</a:t>
            </a:r>
            <a:endParaRPr lang="bn-IN" sz="2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24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400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dirty="0" err="1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400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2400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2400" b="1" dirty="0">
              <a:ln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পাঠঃ- ১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2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তারিখঃ- ১০/০৮/২০১৭ </a:t>
            </a:r>
            <a:r>
              <a:rPr lang="bn-IN" sz="24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532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533758"/>
              </p:ext>
            </p:extLst>
          </p:nvPr>
        </p:nvGraphicFramePr>
        <p:xfrm>
          <a:off x="1" y="29027"/>
          <a:ext cx="12191999" cy="88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385"/>
            <a:ext cx="6647543" cy="5756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3" y="1101385"/>
            <a:ext cx="5544457" cy="57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741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65371" cy="342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5371"/>
            <a:ext cx="5965371" cy="3432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0"/>
            <a:ext cx="6217066" cy="3425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0" y="3425370"/>
            <a:ext cx="6217067" cy="34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83260"/>
      </p:ext>
    </p:extLst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6" y="-1"/>
            <a:ext cx="5225143" cy="3236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53307" cy="2792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15" y="3236686"/>
            <a:ext cx="4709684" cy="3550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6" y="0"/>
            <a:ext cx="3313549" cy="2792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2367"/>
            <a:ext cx="7380314" cy="39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2598"/>
      </p:ext>
    </p:extLst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00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3921" r="13664" b="13215"/>
          <a:stretch/>
        </p:blipFill>
        <p:spPr>
          <a:xfrm>
            <a:off x="7170058" y="0"/>
            <a:ext cx="502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6179"/>
      </p:ext>
    </p:extLst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7" cy="6858000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2608998" y="448724"/>
            <a:ext cx="6974005" cy="189704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70FB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70FB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70FB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D70FB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985" y="2613754"/>
            <a:ext cx="10954386" cy="2105891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 numCol="1">
            <a:prstTxWarp prst="textSlantDown">
              <a:avLst>
                <a:gd name="adj" fmla="val 70640"/>
              </a:avLst>
            </a:prstTxWarp>
            <a:spAutoFit/>
          </a:bodyPr>
          <a:lstStyle/>
          <a:p>
            <a:pPr algn="ctr"/>
            <a:r>
              <a:rPr lang="en-US" sz="1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1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1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1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985" y="4987635"/>
            <a:ext cx="10954386" cy="10390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D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Society of Bangladesh</a:t>
            </a:r>
            <a:endParaRPr lang="en-US" sz="5400" dirty="0">
              <a:solidFill>
                <a:srgbClr val="D70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1822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872018" y="532167"/>
            <a:ext cx="8447964" cy="1078919"/>
          </a:xfrm>
          <a:prstGeom prst="ribbon">
            <a:avLst>
              <a:gd name="adj1" fmla="val 16667"/>
              <a:gd name="adj2" fmla="val 68094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934" y="2374516"/>
            <a:ext cx="6626466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1" y="2941364"/>
            <a:ext cx="1399935" cy="914400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934" y="3046214"/>
            <a:ext cx="10313091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2" y="4055667"/>
            <a:ext cx="1275964" cy="902743"/>
          </a:xfrm>
          <a:prstGeom prst="rightArrow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3200" dirty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5961" y="4210867"/>
            <a:ext cx="10437065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5286580"/>
            <a:ext cx="1275964" cy="914400"/>
          </a:xfrm>
          <a:prstGeom prst="rightArrow">
            <a:avLst/>
          </a:prstGeom>
          <a:solidFill>
            <a:srgbClr val="D70F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5963" y="5164059"/>
            <a:ext cx="10437065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8802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415</Words>
  <Application>Microsoft Office PowerPoint</Application>
  <PresentationFormat>Widescreen</PresentationFormat>
  <Paragraphs>100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Yu Gothic UI Semilight</vt:lpstr>
      <vt:lpstr>Arial</vt:lpstr>
      <vt:lpstr>Broadway</vt:lpstr>
      <vt:lpstr>Calibri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188</cp:revision>
  <dcterms:created xsi:type="dcterms:W3CDTF">2020-03-19T12:01:51Z</dcterms:created>
  <dcterms:modified xsi:type="dcterms:W3CDTF">2021-01-03T04:57:08Z</dcterms:modified>
</cp:coreProperties>
</file>