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90172"/>
    <a:srgbClr val="6600CC"/>
    <a:srgbClr val="FF00FF"/>
    <a:srgbClr val="00CC99"/>
    <a:srgbClr val="9900FF"/>
    <a:srgbClr val="FF99FF"/>
    <a:srgbClr val="33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BB0C8-40FE-4AB5-ACEC-AFC14BEB85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58B5B-2465-4C7D-928D-01B97D1DC3C9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60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6000" dirty="0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6000" dirty="0">
            <a:ln w="38100"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26F84-1A2F-420C-9603-143804F01832}" type="parTrans" cxnId="{2EAC1418-C37D-4B2F-AE45-7F776C8B9C63}">
      <dgm:prSet/>
      <dgm:spPr/>
      <dgm:t>
        <a:bodyPr/>
        <a:lstStyle/>
        <a:p>
          <a:endParaRPr lang="en-US"/>
        </a:p>
      </dgm:t>
    </dgm:pt>
    <dgm:pt modelId="{0076F798-CDFF-489F-9DD3-9E0B239E64E4}" type="sibTrans" cxnId="{2EAC1418-C37D-4B2F-AE45-7F776C8B9C63}">
      <dgm:prSet/>
      <dgm:spPr/>
      <dgm:t>
        <a:bodyPr/>
        <a:lstStyle/>
        <a:p>
          <a:endParaRPr lang="en-US"/>
        </a:p>
      </dgm:t>
    </dgm:pt>
    <dgm:pt modelId="{B5D2D6D7-D6B4-444F-A887-A0B362C28FA0}" type="pres">
      <dgm:prSet presAssocID="{A13BB0C8-40FE-4AB5-ACEC-AFC14BEB85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85995-0F7D-4FE6-96D9-B481009F3C44}" type="pres">
      <dgm:prSet presAssocID="{A13BB0C8-40FE-4AB5-ACEC-AFC14BEB8571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C988FB-AC38-41C1-AC24-3D14BB7F6B45}" type="pres">
      <dgm:prSet presAssocID="{A13BB0C8-40FE-4AB5-ACEC-AFC14BEB8571}" presName="linearProcess" presStyleCnt="0"/>
      <dgm:spPr/>
    </dgm:pt>
    <dgm:pt modelId="{D7C3A854-958D-43C1-AF84-ACFC8876A943}" type="pres">
      <dgm:prSet presAssocID="{7E358B5B-2465-4C7D-928D-01B97D1DC3C9}" presName="textNode" presStyleLbl="node1" presStyleIdx="0" presStyleCnt="1" custScaleX="12826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FDBE5-2084-4FB6-A148-68DBA9FE391A}" type="presOf" srcId="{7E358B5B-2465-4C7D-928D-01B97D1DC3C9}" destId="{D7C3A854-958D-43C1-AF84-ACFC8876A943}" srcOrd="0" destOrd="0" presId="urn:microsoft.com/office/officeart/2005/8/layout/hProcess9"/>
    <dgm:cxn modelId="{66029AAA-209F-453F-8182-0D2E4C89E20C}" type="presOf" srcId="{A13BB0C8-40FE-4AB5-ACEC-AFC14BEB8571}" destId="{B5D2D6D7-D6B4-444F-A887-A0B362C28FA0}" srcOrd="0" destOrd="0" presId="urn:microsoft.com/office/officeart/2005/8/layout/hProcess9"/>
    <dgm:cxn modelId="{2EAC1418-C37D-4B2F-AE45-7F776C8B9C63}" srcId="{A13BB0C8-40FE-4AB5-ACEC-AFC14BEB8571}" destId="{7E358B5B-2465-4C7D-928D-01B97D1DC3C9}" srcOrd="0" destOrd="0" parTransId="{71E26F84-1A2F-420C-9603-143804F01832}" sibTransId="{0076F798-CDFF-489F-9DD3-9E0B239E64E4}"/>
    <dgm:cxn modelId="{0DB2A884-D4DD-4C46-B555-A61E7D9ABA43}" type="presParOf" srcId="{B5D2D6D7-D6B4-444F-A887-A0B362C28FA0}" destId="{F3285995-0F7D-4FE6-96D9-B481009F3C44}" srcOrd="0" destOrd="0" presId="urn:microsoft.com/office/officeart/2005/8/layout/hProcess9"/>
    <dgm:cxn modelId="{8BB8A43C-5D53-4E5D-A92C-2D311223ED26}" type="presParOf" srcId="{B5D2D6D7-D6B4-444F-A887-A0B362C28FA0}" destId="{29C988FB-AC38-41C1-AC24-3D14BB7F6B45}" srcOrd="1" destOrd="0" presId="urn:microsoft.com/office/officeart/2005/8/layout/hProcess9"/>
    <dgm:cxn modelId="{FB708C3D-B5F3-487E-A76F-2EC6E0E0A0DB}" type="presParOf" srcId="{29C988FB-AC38-41C1-AC24-3D14BB7F6B45}" destId="{D7C3A854-958D-43C1-AF84-ACFC8876A943}" srcOrd="0" destOrd="0" presId="urn:microsoft.com/office/officeart/2005/8/layout/hProcess9"/>
  </dgm:cxnLst>
  <dgm:bg>
    <a:solidFill>
      <a:srgbClr val="00B050"/>
    </a:solidFill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ADC86-4F28-4901-95B6-67D4D5A6C3E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B710C23-28F4-45AD-9ABB-6C425F807A6F}">
      <dgm:prSet/>
      <dgm:spPr>
        <a:solidFill>
          <a:schemeClr val="bg1"/>
        </a:solidFill>
        <a:ln w="38100">
          <a:solidFill>
            <a:schemeClr val="accent5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বাংলাদেশের শহর সমাজের প্রকৃতি</a:t>
          </a:r>
          <a:endParaRPr lang="en-US" dirty="0">
            <a:solidFill>
              <a:schemeClr val="tx1"/>
            </a:solidFill>
          </a:endParaRPr>
        </a:p>
      </dgm:t>
    </dgm:pt>
    <dgm:pt modelId="{7B1FACA5-E64C-4420-B889-267FEDA64B28}" type="parTrans" cxnId="{FD4D9B95-3112-4827-B5C5-E5122FF56647}">
      <dgm:prSet/>
      <dgm:spPr/>
      <dgm:t>
        <a:bodyPr/>
        <a:lstStyle/>
        <a:p>
          <a:endParaRPr lang="en-US"/>
        </a:p>
      </dgm:t>
    </dgm:pt>
    <dgm:pt modelId="{9210B1A8-DFA7-4EFE-AD89-50FD75D667AC}" type="sibTrans" cxnId="{FD4D9B95-3112-4827-B5C5-E5122FF56647}">
      <dgm:prSet/>
      <dgm:spPr/>
      <dgm:t>
        <a:bodyPr/>
        <a:lstStyle/>
        <a:p>
          <a:endParaRPr lang="en-US"/>
        </a:p>
      </dgm:t>
    </dgm:pt>
    <dgm:pt modelId="{FF8FC57F-AC53-4F31-A2DC-88487859EC0B}" type="pres">
      <dgm:prSet presAssocID="{F89ADC86-4F28-4901-95B6-67D4D5A6C3E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6E7E9-D399-417B-9C16-044DDDE00DD7}" type="pres">
      <dgm:prSet presAssocID="{F89ADC86-4F28-4901-95B6-67D4D5A6C3EE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6319C079-88C9-45C5-9697-7DA7EFA8816C}" type="pres">
      <dgm:prSet presAssocID="{F89ADC86-4F28-4901-95B6-67D4D5A6C3E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61E032A-4DBB-4512-93D9-5503F506D28A}" type="pres">
      <dgm:prSet presAssocID="{1B710C23-28F4-45AD-9ABB-6C425F807A6F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D9B95-3112-4827-B5C5-E5122FF56647}" srcId="{F89ADC86-4F28-4901-95B6-67D4D5A6C3EE}" destId="{1B710C23-28F4-45AD-9ABB-6C425F807A6F}" srcOrd="0" destOrd="0" parTransId="{7B1FACA5-E64C-4420-B889-267FEDA64B28}" sibTransId="{9210B1A8-DFA7-4EFE-AD89-50FD75D667AC}"/>
    <dgm:cxn modelId="{57A1E1D2-7B1F-4B65-B770-45ADA95CAB0F}" type="presOf" srcId="{1B710C23-28F4-45AD-9ABB-6C425F807A6F}" destId="{661E032A-4DBB-4512-93D9-5503F506D28A}" srcOrd="0" destOrd="0" presId="urn:microsoft.com/office/officeart/2005/8/layout/hProcess9"/>
    <dgm:cxn modelId="{AF3987E6-7F3A-4673-A32E-E08A411EF559}" type="presOf" srcId="{F89ADC86-4F28-4901-95B6-67D4D5A6C3EE}" destId="{FF8FC57F-AC53-4F31-A2DC-88487859EC0B}" srcOrd="0" destOrd="0" presId="urn:microsoft.com/office/officeart/2005/8/layout/hProcess9"/>
    <dgm:cxn modelId="{77962236-2E72-46AD-BB8D-27817E74B71D}" type="presParOf" srcId="{FF8FC57F-AC53-4F31-A2DC-88487859EC0B}" destId="{2036E7E9-D399-417B-9C16-044DDDE00DD7}" srcOrd="0" destOrd="0" presId="urn:microsoft.com/office/officeart/2005/8/layout/hProcess9"/>
    <dgm:cxn modelId="{EF26D8D8-0513-46A7-B3D6-06A745BE128C}" type="presParOf" srcId="{FF8FC57F-AC53-4F31-A2DC-88487859EC0B}" destId="{6319C079-88C9-45C5-9697-7DA7EFA8816C}" srcOrd="1" destOrd="0" presId="urn:microsoft.com/office/officeart/2005/8/layout/hProcess9"/>
    <dgm:cxn modelId="{5F0F359E-8777-4E65-B4BF-33F82FD8E48B}" type="presParOf" srcId="{6319C079-88C9-45C5-9697-7DA7EFA8816C}" destId="{661E032A-4DBB-4512-93D9-5503F506D28A}" srcOrd="0" destOrd="0" presId="urn:microsoft.com/office/officeart/2005/8/layout/hProcess9"/>
  </dgm:cxnLst>
  <dgm:bg>
    <a:solidFill>
      <a:srgbClr val="00CC99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85995-0F7D-4FE6-96D9-B481009F3C44}">
      <dsp:nvSpPr>
        <dsp:cNvPr id="0" name=""/>
        <dsp:cNvSpPr/>
      </dsp:nvSpPr>
      <dsp:spPr>
        <a:xfrm>
          <a:off x="914399" y="0"/>
          <a:ext cx="10363200" cy="769441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A854-958D-43C1-AF84-ACFC8876A943}">
      <dsp:nvSpPr>
        <dsp:cNvPr id="0" name=""/>
        <dsp:cNvSpPr/>
      </dsp:nvSpPr>
      <dsp:spPr>
        <a:xfrm>
          <a:off x="3750362" y="0"/>
          <a:ext cx="4691274" cy="769441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6000" kern="1200" dirty="0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6000" kern="1200" dirty="0">
            <a:ln w="38100"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7923" y="37561"/>
        <a:ext cx="4616152" cy="69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2F21-47C7-4CFE-8A8B-F878848C6D5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90DE-C715-47C6-B91E-C415B197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90DE-C715-47C6-B91E-C415B1974E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5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090B-7AA1-4277-BF22-486AA45977E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" y="1"/>
            <a:ext cx="233895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952383" y="-2"/>
            <a:ext cx="2254934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994" y="-5030457"/>
            <a:ext cx="1234967" cy="11264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1479" y="463822"/>
            <a:ext cx="1524000" cy="11264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07" y="1219201"/>
            <a:ext cx="4200939" cy="4114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203" y="3652574"/>
            <a:ext cx="4539743" cy="1992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নগরকে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 smtClean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ঘনবসতি</a:t>
            </a:r>
            <a:endParaRPr lang="en-US" sz="28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মিউনিসিপ্যাল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পেশাগুলি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endParaRPr lang="en-US" sz="2800" dirty="0" smtClean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8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ওপরোক্ত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যায়,শহর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ভিন্নতর।শহুরে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বোঝায়,যে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কৃত্রিম,স্বল্পস্থান,লোকসংখ্যা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বৈচিত্রময়।শহুরে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জীবযাপন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স্বাধীন,সংগ্রামী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নারীশিক্ষা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ব্যাপক।শহরের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27" y="3816422"/>
            <a:ext cx="2899958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প্রসাসনিক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504" y="2783150"/>
            <a:ext cx="3387251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4123" y="3816422"/>
            <a:ext cx="2990307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4123" y="4849694"/>
            <a:ext cx="2990307" cy="4795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বৈচিত্র্যপূর্ন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5497" y="858699"/>
            <a:ext cx="2908286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984" y="1810783"/>
            <a:ext cx="3283127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4455" y="1846701"/>
            <a:ext cx="2899957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8984" y="858699"/>
            <a:ext cx="3278771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4397" y="4849694"/>
            <a:ext cx="2899387" cy="455025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বহুরূপী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6309" y="68526"/>
            <a:ext cx="4598125" cy="5094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5496" y="2783150"/>
            <a:ext cx="2908287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>
            <a:stCxn id="14" idx="1"/>
            <a:endCxn id="20" idx="1"/>
          </p:cNvCxnSpPr>
          <p:nvPr/>
        </p:nvCxnSpPr>
        <p:spPr>
          <a:xfrm flipH="1">
            <a:off x="5980753" y="1072341"/>
            <a:ext cx="12915" cy="4086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0800000" flipH="1">
            <a:off x="5993668" y="1020019"/>
            <a:ext cx="830160" cy="104644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6010187" y="4030130"/>
            <a:ext cx="813640" cy="97708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5989321" y="2042089"/>
            <a:ext cx="834506" cy="101103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6004562" y="2993104"/>
            <a:ext cx="819265" cy="10128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952997" y="1034855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4952997" y="2051491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5980753" y="5112525"/>
            <a:ext cx="923109" cy="9171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4959532" y="4009740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4968239" y="2993104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4937755" y="5089449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8605413"/>
              </p:ext>
            </p:extLst>
          </p:nvPr>
        </p:nvGraphicFramePr>
        <p:xfrm>
          <a:off x="0" y="-1"/>
          <a:ext cx="12192000" cy="83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6017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শিল্প ও ব্যবসাকেন্দ্রিক অর্থনীতি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বস্তি গড়ে ওঠা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আবাসন সমস্যা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সামাজিক স্তরবিন্যাসের মাত্রা প্রকট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অতি নগরায়ণকৃত দেশ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৭। নগর দরিদ্র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পরিবেশদূষণ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60297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পরিবারব্যবস্থা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অজ্ঞতানামা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বিচিত্রতা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কৃত্রিমতা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সহাবস্থান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যোগাযোগব্যবস্থা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17" y="0"/>
            <a:ext cx="9435548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পরস্পরের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সঙ্গে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আলাপ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98713"/>
            <a:ext cx="5247860" cy="2928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7442"/>
            <a:ext cx="5247860" cy="263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61" y="4492487"/>
            <a:ext cx="5115338" cy="2265612"/>
          </a:xfrm>
          <a:prstGeom prst="rect">
            <a:avLst/>
          </a:prstGeom>
        </p:spPr>
      </p:pic>
      <p:pic>
        <p:nvPicPr>
          <p:cNvPr id="7" name="Picture 6" descr="dhaka-city.jpg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1" y="1298713"/>
            <a:ext cx="5115339" cy="3193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522" y="1096905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গ্রাম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607287" y="975547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শহর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3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55"/>
            <a:ext cx="5767800" cy="279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6123"/>
            <a:ext cx="5618921" cy="350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6" y="564273"/>
            <a:ext cx="5358018" cy="3286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3850397"/>
            <a:ext cx="5362574" cy="3007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1479" y="0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গ্রাম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1" y="170589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শহর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4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72018" y="0"/>
            <a:ext cx="8447964" cy="1569102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2453" y="2059431"/>
            <a:ext cx="16270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২০মিনিট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07298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ছাত্র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ছাত্রীরা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বভিন্ন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ভাগ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শহর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সমাজের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তুলনামূলক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পার্থক্য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নির্ণয়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করবে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4418" y="0"/>
            <a:ext cx="7580243" cy="168302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</a:t>
            </a:r>
            <a:r>
              <a:rPr lang="en-US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56795"/>
            <a:ext cx="52346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2139" y="1715967"/>
            <a:ext cx="800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44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173" y="2456795"/>
            <a:ext cx="5797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4800" dirty="0" err="1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4800" dirty="0" smtClean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4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মৃত্যুহার</a:t>
            </a:r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4800" dirty="0" err="1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800" dirty="0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800" dirty="0">
              <a:solidFill>
                <a:srgbClr val="D9017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3774" y="-1"/>
            <a:ext cx="5963478" cy="1736035"/>
          </a:xfrm>
          <a:prstGeom prst="rect">
            <a:avLst/>
          </a:prstGeo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u="sng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8287" y="1212814"/>
            <a:ext cx="1754451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০৫ </a:t>
            </a:r>
            <a:r>
              <a:rPr lang="bn-IN" sz="2800" dirty="0" smtClean="0"/>
              <a:t>মিনিট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736034"/>
            <a:ext cx="12192000" cy="5121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Metropolis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’গ্রন্থের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Alfred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(খ)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Howard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Woolston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W.F.Ogburn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(ঘ)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M.F.Nimkoff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ii.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iii.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গ) ii ও iii  ঘ)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i,ii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89983" y="2424665"/>
            <a:ext cx="437322" cy="39756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7949" y="5526156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5121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চাকরীজীবী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3584" y="1186069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9357" y="4051851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3584" y="2362200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78841" y="3101005"/>
            <a:ext cx="8434315" cy="294198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950" b="1" dirty="0" err="1" smtClean="0">
                <a:ln/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950" b="1" dirty="0" smtClean="0">
                <a:ln/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950" b="1" dirty="0" smtClean="0">
                <a:ln/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950" b="1" dirty="0">
              <a:ln/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950" b="1" dirty="0" smtClean="0">
                <a:ln/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950" b="1" dirty="0">
              <a:ln/>
              <a:solidFill>
                <a:srgbClr val="D9017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950" b="1" dirty="0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950" b="1" dirty="0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950" b="1" dirty="0" err="1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950" b="1" dirty="0" smtClean="0">
                <a:ln/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b="1" dirty="0">
              <a:ln/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3200" b="1" dirty="0" smtClean="0">
                <a:ln/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3200" b="1" dirty="0" smtClean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4000" b="1" dirty="0" smtClean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4000" b="1" dirty="0">
              <a:ln/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01" y="1139687"/>
            <a:ext cx="1667434" cy="1802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41984" y="425005"/>
            <a:ext cx="6520068" cy="2516977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80520" y="384313"/>
            <a:ext cx="6056243" cy="1590260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8902" y="3008874"/>
            <a:ext cx="11079480" cy="70362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সমাজের প্রকৃতি নিয়ে একটি তালিকা প্রস্তুত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-1" y="0"/>
            <a:ext cx="6172201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172201" y="0"/>
            <a:ext cx="601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8021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3565" y="1075171"/>
            <a:ext cx="569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আল্লাহ হা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ফে</a:t>
            </a:r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জ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270" y="29754"/>
            <a:ext cx="5976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 এ পর্যন্ত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4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0741" y="1308176"/>
            <a:ext cx="5391299" cy="73577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81" y="2514599"/>
            <a:ext cx="8297838" cy="297180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বিষয়ঃ- সমাজবিজ্ঞান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পত্র)</a:t>
            </a:r>
            <a:endParaRPr lang="bn-IN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50" b="1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en-US" sz="405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ও ৬</a:t>
            </a:r>
            <a:endParaRPr lang="bn-IN" sz="4050" dirty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৩/০৯/২০১৯ </a:t>
            </a:r>
            <a:r>
              <a:rPr lang="bn-IN" sz="405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-city.jp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6" y="0"/>
            <a:ext cx="33793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26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279" y="2413337"/>
            <a:ext cx="526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আধুনিক ঢাকা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5636" y="0"/>
            <a:ext cx="681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17704" cy="3472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72070"/>
            <a:ext cx="6215270" cy="338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-1"/>
            <a:ext cx="6374296" cy="347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272" y="3472070"/>
            <a:ext cx="597672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734671" y="376518"/>
            <a:ext cx="8821270" cy="2072666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542" y="2702858"/>
            <a:ext cx="11177624" cy="365818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 numCol="1">
            <a:prstTxWarp prst="textSlantDown">
              <a:avLst>
                <a:gd name="adj" fmla="val 70640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Society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872018" y="403337"/>
            <a:ext cx="8447964" cy="1178579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1117" y="2062755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460" y="2536879"/>
            <a:ext cx="1105470" cy="914400"/>
          </a:xfrm>
          <a:prstGeom prst="rightArrow">
            <a:avLst/>
          </a:prstGeom>
          <a:solidFill>
            <a:srgbClr val="CC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17" y="2707744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endParaRPr lang="en-US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168" y="3438208"/>
            <a:ext cx="1074762" cy="902743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117" y="3643329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460" y="4395498"/>
            <a:ext cx="1105469" cy="914400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117" y="4597972"/>
            <a:ext cx="7440913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460" y="5378366"/>
            <a:ext cx="1074762" cy="902743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1117" y="5588263"/>
            <a:ext cx="9964048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931" y="1775790"/>
            <a:ext cx="7222434" cy="218660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7861" y="3700789"/>
            <a:ext cx="169627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৩০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0682803"/>
              </p:ext>
            </p:extLst>
          </p:nvPr>
        </p:nvGraphicFramePr>
        <p:xfrm>
          <a:off x="1" y="0"/>
          <a:ext cx="121920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80838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জীবন-জীবীকা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2549457"/>
            <a:ext cx="995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Alfred Quinn </a:t>
            </a:r>
            <a:r>
              <a:rPr lang="bn-IN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Sociogy’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জনসমষ্ঠিকে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বুঝিয়েছেন,যার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ন্তর্ভূক্ত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অকৃষিজীবী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4243" y="4118251"/>
            <a:ext cx="10707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অগবার্ন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Hanbook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’গ্রন্থে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জনসম্প্রদায়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454075"/>
            <a:ext cx="12198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হাওয়ার্ড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উলস্টন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Metropolis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এলাকা,বিরাট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জনগোষ্টীর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বাস,অভিন্ন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প্রতিষ্ঠানসংবলিত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রাষ্ট্রানুমোদিত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4" y="1961322"/>
            <a:ext cx="2239615" cy="215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95474"/>
            <a:ext cx="1484241" cy="126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7024"/>
            <a:ext cx="1457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Ogburn</a:t>
            </a:r>
            <a:r>
              <a:rPr lang="en-US" sz="1050" dirty="0" smtClean="0"/>
              <a:t> &amp; </a:t>
            </a:r>
            <a:r>
              <a:rPr lang="en-US" sz="1050" dirty="0" err="1" smtClean="0"/>
              <a:t>Nimkoff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66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521</Words>
  <Application>Microsoft Office PowerPoint</Application>
  <PresentationFormat>Widescreen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2021-01-03T13:01:36Z</dcterms:created>
  <dcterms:modified xsi:type="dcterms:W3CDTF">2021-01-05T05:37:29Z</dcterms:modified>
</cp:coreProperties>
</file>