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9" r:id="rId3"/>
    <p:sldId id="297" r:id="rId4"/>
    <p:sldId id="278" r:id="rId5"/>
    <p:sldId id="324" r:id="rId6"/>
    <p:sldId id="320" r:id="rId7"/>
    <p:sldId id="277" r:id="rId8"/>
    <p:sldId id="294" r:id="rId9"/>
    <p:sldId id="279" r:id="rId10"/>
    <p:sldId id="305" r:id="rId11"/>
    <p:sldId id="295" r:id="rId12"/>
    <p:sldId id="303" r:id="rId13"/>
    <p:sldId id="296" r:id="rId14"/>
    <p:sldId id="314" r:id="rId15"/>
    <p:sldId id="304" r:id="rId16"/>
    <p:sldId id="322" r:id="rId17"/>
    <p:sldId id="269" r:id="rId18"/>
    <p:sldId id="325" r:id="rId19"/>
    <p:sldId id="271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66FF99"/>
    <a:srgbClr val="0000FF"/>
    <a:srgbClr val="CC00CC"/>
    <a:srgbClr val="FF3399"/>
    <a:srgbClr val="CCFFCC"/>
    <a:srgbClr val="FFCCFF"/>
    <a:srgbClr val="CCFFFF"/>
    <a:srgbClr val="CCE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6" d="100"/>
          <a:sy n="76" d="100"/>
        </p:scale>
        <p:origin x="1104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8087F-10A7-4AD2-BBC4-CB640A9F7C5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C284E32F-C454-4E75-A507-A7C3D9AB5D64}">
      <dgm:prSet/>
      <dgm:spPr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>
              <a:solidFill>
                <a:sysClr val="windowText" lastClr="000000"/>
              </a:solidFill>
            </a:rPr>
            <a:t>আজকের পাঠ</a:t>
          </a:r>
          <a:endParaRPr lang="en-US" dirty="0">
            <a:solidFill>
              <a:sysClr val="windowText" lastClr="000000"/>
            </a:solidFill>
          </a:endParaRPr>
        </a:p>
      </dgm:t>
    </dgm:pt>
    <dgm:pt modelId="{C300995B-69DC-45EB-86D8-DF4A1A69B6FE}" type="parTrans" cxnId="{3F3A0687-0457-4727-BCAB-F41134C7F308}">
      <dgm:prSet/>
      <dgm:spPr/>
      <dgm:t>
        <a:bodyPr/>
        <a:lstStyle/>
        <a:p>
          <a:endParaRPr lang="en-US"/>
        </a:p>
      </dgm:t>
    </dgm:pt>
    <dgm:pt modelId="{C8B9BBDB-927B-42BF-B435-8E2AFC0E1361}" type="sibTrans" cxnId="{3F3A0687-0457-4727-BCAB-F41134C7F308}">
      <dgm:prSet/>
      <dgm:spPr/>
      <dgm:t>
        <a:bodyPr/>
        <a:lstStyle/>
        <a:p>
          <a:endParaRPr lang="en-US"/>
        </a:p>
      </dgm:t>
    </dgm:pt>
    <dgm:pt modelId="{DF8FE4DB-C25F-4E50-8AD9-40105B74D469}" type="pres">
      <dgm:prSet presAssocID="{EBF8087F-10A7-4AD2-BBC4-CB640A9F7C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CC569B-A210-4060-B1AB-56AB07D59164}" type="pres">
      <dgm:prSet presAssocID="{EBF8087F-10A7-4AD2-BBC4-CB640A9F7C5D}" presName="arrow" presStyleLbl="bgShp" presStyleIdx="0" presStyleCnt="1" custLinFactNeighborX="-420" custLinFactNeighborY="2639"/>
      <dgm:spPr>
        <a:solidFill>
          <a:srgbClr val="FFC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gm:spPr>
    </dgm:pt>
    <dgm:pt modelId="{857F6C52-56DC-41BB-8CBE-329F32746AF6}" type="pres">
      <dgm:prSet presAssocID="{EBF8087F-10A7-4AD2-BBC4-CB640A9F7C5D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1F36AF3-AEFF-40D9-A120-91255D20065A}" type="pres">
      <dgm:prSet presAssocID="{C284E32F-C454-4E75-A507-A7C3D9AB5D64}" presName="textNode" presStyleLbl="node1" presStyleIdx="0" presStyleCnt="1" custScaleY="229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53E18-BDE4-47E5-AC32-47D2D332AABF}" type="presOf" srcId="{EBF8087F-10A7-4AD2-BBC4-CB640A9F7C5D}" destId="{DF8FE4DB-C25F-4E50-8AD9-40105B74D469}" srcOrd="0" destOrd="0" presId="urn:microsoft.com/office/officeart/2005/8/layout/hProcess9"/>
    <dgm:cxn modelId="{3F3A0687-0457-4727-BCAB-F41134C7F308}" srcId="{EBF8087F-10A7-4AD2-BBC4-CB640A9F7C5D}" destId="{C284E32F-C454-4E75-A507-A7C3D9AB5D64}" srcOrd="0" destOrd="0" parTransId="{C300995B-69DC-45EB-86D8-DF4A1A69B6FE}" sibTransId="{C8B9BBDB-927B-42BF-B435-8E2AFC0E1361}"/>
    <dgm:cxn modelId="{F270B097-1913-49B4-A532-F1387B47B1C3}" type="presOf" srcId="{C284E32F-C454-4E75-A507-A7C3D9AB5D64}" destId="{21F36AF3-AEFF-40D9-A120-91255D20065A}" srcOrd="0" destOrd="0" presId="urn:microsoft.com/office/officeart/2005/8/layout/hProcess9"/>
    <dgm:cxn modelId="{B58C029D-576B-49A3-B88B-F8BEF03C86D1}" type="presParOf" srcId="{DF8FE4DB-C25F-4E50-8AD9-40105B74D469}" destId="{4DCC569B-A210-4060-B1AB-56AB07D59164}" srcOrd="0" destOrd="0" presId="urn:microsoft.com/office/officeart/2005/8/layout/hProcess9"/>
    <dgm:cxn modelId="{8CC3EF9A-B822-4849-9FC7-AA6817DCDD7C}" type="presParOf" srcId="{DF8FE4DB-C25F-4E50-8AD9-40105B74D469}" destId="{857F6C52-56DC-41BB-8CBE-329F32746AF6}" srcOrd="1" destOrd="0" presId="urn:microsoft.com/office/officeart/2005/8/layout/hProcess9"/>
    <dgm:cxn modelId="{DE2BAF7E-7794-4059-A4B3-461C33CDBC41}" type="presParOf" srcId="{857F6C52-56DC-41BB-8CBE-329F32746AF6}" destId="{21F36AF3-AEFF-40D9-A120-91255D20065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E954B-CD20-4DB0-ACEE-A9DCD554574C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83454-014A-4A0A-B9F7-B30ADA9CF7DA}">
      <dgm:prSet/>
      <dgm:spPr/>
      <dgm:t>
        <a:bodyPr/>
        <a:lstStyle/>
        <a:p>
          <a:pPr rtl="0"/>
          <a:r>
            <a:rPr lang="bn-IN" dirty="0" smtClean="0"/>
            <a:t>বিশ্বায়ন</a:t>
          </a:r>
          <a:endParaRPr lang="en-US" dirty="0"/>
        </a:p>
      </dgm:t>
    </dgm:pt>
    <dgm:pt modelId="{0F70240F-D2E1-4A04-9096-0C9E987987EE}" type="parTrans" cxnId="{00A9293E-904A-480B-A29A-1EA40120FC0E}">
      <dgm:prSet/>
      <dgm:spPr/>
      <dgm:t>
        <a:bodyPr/>
        <a:lstStyle/>
        <a:p>
          <a:endParaRPr lang="en-US"/>
        </a:p>
      </dgm:t>
    </dgm:pt>
    <dgm:pt modelId="{0D20B36A-0DA5-43E6-8B60-1F7F47F7CF08}" type="sibTrans" cxnId="{00A9293E-904A-480B-A29A-1EA40120FC0E}">
      <dgm:prSet/>
      <dgm:spPr/>
      <dgm:t>
        <a:bodyPr/>
        <a:lstStyle/>
        <a:p>
          <a:endParaRPr lang="en-US"/>
        </a:p>
      </dgm:t>
    </dgm:pt>
    <dgm:pt modelId="{7D45BB8A-6513-4434-9DFF-66B7C067350D}">
      <dgm:prSet/>
      <dgm:spPr/>
      <dgm:t>
        <a:bodyPr/>
        <a:lstStyle/>
        <a:p>
          <a:pPr rtl="0"/>
          <a:r>
            <a:rPr lang="en-US" dirty="0" err="1" smtClean="0"/>
            <a:t>Globanization</a:t>
          </a:r>
          <a:endParaRPr lang="en-US" dirty="0"/>
        </a:p>
      </dgm:t>
    </dgm:pt>
    <dgm:pt modelId="{B3F39DD6-69C8-4044-A592-6AF2B577AAC2}" type="parTrans" cxnId="{0CBB2131-4C66-40D5-BF89-F99CE002F016}">
      <dgm:prSet/>
      <dgm:spPr/>
      <dgm:t>
        <a:bodyPr/>
        <a:lstStyle/>
        <a:p>
          <a:endParaRPr lang="en-US"/>
        </a:p>
      </dgm:t>
    </dgm:pt>
    <dgm:pt modelId="{C0441519-CC7C-4D58-B295-87FFD9B78676}" type="sibTrans" cxnId="{0CBB2131-4C66-40D5-BF89-F99CE002F016}">
      <dgm:prSet/>
      <dgm:spPr/>
      <dgm:t>
        <a:bodyPr/>
        <a:lstStyle/>
        <a:p>
          <a:endParaRPr lang="en-US"/>
        </a:p>
      </dgm:t>
    </dgm:pt>
    <dgm:pt modelId="{5726642E-F5CF-4F4B-B7DF-9733E553DF96}" type="pres">
      <dgm:prSet presAssocID="{93AE954B-CD20-4DB0-ACEE-A9DCD554574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90CE4-8751-44CD-91E5-7985DEE51149}" type="pres">
      <dgm:prSet presAssocID="{B8483454-014A-4A0A-B9F7-B30ADA9CF7DA}" presName="circle1" presStyleLbl="node1" presStyleIdx="0" presStyleCnt="2"/>
      <dgm:spPr>
        <a:solidFill>
          <a:srgbClr val="0000FF"/>
        </a:solidFill>
      </dgm:spPr>
    </dgm:pt>
    <dgm:pt modelId="{E0654C5C-6BC2-42C5-B369-069C9F5732D3}" type="pres">
      <dgm:prSet presAssocID="{B8483454-014A-4A0A-B9F7-B30ADA9CF7DA}" presName="space" presStyleCnt="0"/>
      <dgm:spPr/>
    </dgm:pt>
    <dgm:pt modelId="{DD90876D-D576-4349-8769-18BD8CA37852}" type="pres">
      <dgm:prSet presAssocID="{B8483454-014A-4A0A-B9F7-B30ADA9CF7DA}" presName="rect1" presStyleLbl="alignAcc1" presStyleIdx="0" presStyleCnt="2" custLinFactNeighborX="8872"/>
      <dgm:spPr/>
      <dgm:t>
        <a:bodyPr/>
        <a:lstStyle/>
        <a:p>
          <a:endParaRPr lang="en-US"/>
        </a:p>
      </dgm:t>
    </dgm:pt>
    <dgm:pt modelId="{4749113D-42AE-432C-91F5-EF50D04BB133}" type="pres">
      <dgm:prSet presAssocID="{7D45BB8A-6513-4434-9DFF-66B7C067350D}" presName="vertSpace2" presStyleLbl="node1" presStyleIdx="0" presStyleCnt="2"/>
      <dgm:spPr/>
    </dgm:pt>
    <dgm:pt modelId="{0BD022FA-9E89-4492-B7ED-FF36A820E246}" type="pres">
      <dgm:prSet presAssocID="{7D45BB8A-6513-4434-9DFF-66B7C067350D}" presName="circle2" presStyleLbl="node1" presStyleIdx="1" presStyleCnt="2"/>
      <dgm:spPr>
        <a:solidFill>
          <a:srgbClr val="66FF99"/>
        </a:solidFill>
      </dgm:spPr>
    </dgm:pt>
    <dgm:pt modelId="{F97DD852-759F-4A11-9536-FD1AF0E0EDDA}" type="pres">
      <dgm:prSet presAssocID="{7D45BB8A-6513-4434-9DFF-66B7C067350D}" presName="rect2" presStyleLbl="alignAcc1" presStyleIdx="1" presStyleCnt="2"/>
      <dgm:spPr/>
      <dgm:t>
        <a:bodyPr/>
        <a:lstStyle/>
        <a:p>
          <a:endParaRPr lang="en-US"/>
        </a:p>
      </dgm:t>
    </dgm:pt>
    <dgm:pt modelId="{F8C17CB9-2A0F-4C0B-AAD8-24A791FE85F0}" type="pres">
      <dgm:prSet presAssocID="{B8483454-014A-4A0A-B9F7-B30ADA9CF7D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A7E35-507E-4EAE-B367-8A5A10E95D2B}" type="pres">
      <dgm:prSet presAssocID="{7D45BB8A-6513-4434-9DFF-66B7C067350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1FA71-688C-484B-8F10-19A747EF12DE}" type="presOf" srcId="{B8483454-014A-4A0A-B9F7-B30ADA9CF7DA}" destId="{DD90876D-D576-4349-8769-18BD8CA37852}" srcOrd="0" destOrd="0" presId="urn:microsoft.com/office/officeart/2005/8/layout/target3"/>
    <dgm:cxn modelId="{55112719-2BF1-43CC-B947-EF44E26E5D4F}" type="presOf" srcId="{93AE954B-CD20-4DB0-ACEE-A9DCD554574C}" destId="{5726642E-F5CF-4F4B-B7DF-9733E553DF96}" srcOrd="0" destOrd="0" presId="urn:microsoft.com/office/officeart/2005/8/layout/target3"/>
    <dgm:cxn modelId="{0CBB2131-4C66-40D5-BF89-F99CE002F016}" srcId="{93AE954B-CD20-4DB0-ACEE-A9DCD554574C}" destId="{7D45BB8A-6513-4434-9DFF-66B7C067350D}" srcOrd="1" destOrd="0" parTransId="{B3F39DD6-69C8-4044-A592-6AF2B577AAC2}" sibTransId="{C0441519-CC7C-4D58-B295-87FFD9B78676}"/>
    <dgm:cxn modelId="{AACD8DAA-39B6-482D-A562-45D4450952A9}" type="presOf" srcId="{7D45BB8A-6513-4434-9DFF-66B7C067350D}" destId="{F97DD852-759F-4A11-9536-FD1AF0E0EDDA}" srcOrd="0" destOrd="0" presId="urn:microsoft.com/office/officeart/2005/8/layout/target3"/>
    <dgm:cxn modelId="{00A9293E-904A-480B-A29A-1EA40120FC0E}" srcId="{93AE954B-CD20-4DB0-ACEE-A9DCD554574C}" destId="{B8483454-014A-4A0A-B9F7-B30ADA9CF7DA}" srcOrd="0" destOrd="0" parTransId="{0F70240F-D2E1-4A04-9096-0C9E987987EE}" sibTransId="{0D20B36A-0DA5-43E6-8B60-1F7F47F7CF08}"/>
    <dgm:cxn modelId="{35F4935D-1B03-4D8B-92EC-BE2314BAB338}" type="presOf" srcId="{7D45BB8A-6513-4434-9DFF-66B7C067350D}" destId="{8C5A7E35-507E-4EAE-B367-8A5A10E95D2B}" srcOrd="1" destOrd="0" presId="urn:microsoft.com/office/officeart/2005/8/layout/target3"/>
    <dgm:cxn modelId="{AF47F251-BCD4-416B-969B-3120A14897DF}" type="presOf" srcId="{B8483454-014A-4A0A-B9F7-B30ADA9CF7DA}" destId="{F8C17CB9-2A0F-4C0B-AAD8-24A791FE85F0}" srcOrd="1" destOrd="0" presId="urn:microsoft.com/office/officeart/2005/8/layout/target3"/>
    <dgm:cxn modelId="{6B6993A1-9187-45A6-875A-8F226D5C8A14}" type="presParOf" srcId="{5726642E-F5CF-4F4B-B7DF-9733E553DF96}" destId="{A0790CE4-8751-44CD-91E5-7985DEE51149}" srcOrd="0" destOrd="0" presId="urn:microsoft.com/office/officeart/2005/8/layout/target3"/>
    <dgm:cxn modelId="{450FAD8C-26BF-44A0-AA87-E6034965F652}" type="presParOf" srcId="{5726642E-F5CF-4F4B-B7DF-9733E553DF96}" destId="{E0654C5C-6BC2-42C5-B369-069C9F5732D3}" srcOrd="1" destOrd="0" presId="urn:microsoft.com/office/officeart/2005/8/layout/target3"/>
    <dgm:cxn modelId="{6AFEA243-1905-4ADD-85D6-EEE7C23A914D}" type="presParOf" srcId="{5726642E-F5CF-4F4B-B7DF-9733E553DF96}" destId="{DD90876D-D576-4349-8769-18BD8CA37852}" srcOrd="2" destOrd="0" presId="urn:microsoft.com/office/officeart/2005/8/layout/target3"/>
    <dgm:cxn modelId="{27FB77F5-286F-47F6-94E2-DBC59D35D1D7}" type="presParOf" srcId="{5726642E-F5CF-4F4B-B7DF-9733E553DF96}" destId="{4749113D-42AE-432C-91F5-EF50D04BB133}" srcOrd="3" destOrd="0" presId="urn:microsoft.com/office/officeart/2005/8/layout/target3"/>
    <dgm:cxn modelId="{2531E967-A601-4805-8DE2-35528BF21005}" type="presParOf" srcId="{5726642E-F5CF-4F4B-B7DF-9733E553DF96}" destId="{0BD022FA-9E89-4492-B7ED-FF36A820E246}" srcOrd="4" destOrd="0" presId="urn:microsoft.com/office/officeart/2005/8/layout/target3"/>
    <dgm:cxn modelId="{91C04D41-520C-4609-AD92-EB8D32AEED9C}" type="presParOf" srcId="{5726642E-F5CF-4F4B-B7DF-9733E553DF96}" destId="{F97DD852-759F-4A11-9536-FD1AF0E0EDDA}" srcOrd="5" destOrd="0" presId="urn:microsoft.com/office/officeart/2005/8/layout/target3"/>
    <dgm:cxn modelId="{0B073807-A076-43A9-AFB4-2702708A525D}" type="presParOf" srcId="{5726642E-F5CF-4F4B-B7DF-9733E553DF96}" destId="{F8C17CB9-2A0F-4C0B-AAD8-24A791FE85F0}" srcOrd="6" destOrd="0" presId="urn:microsoft.com/office/officeart/2005/8/layout/target3"/>
    <dgm:cxn modelId="{A005D383-94FB-4F9F-8E09-5109986D894F}" type="presParOf" srcId="{5726642E-F5CF-4F4B-B7DF-9733E553DF96}" destId="{8C5A7E35-507E-4EAE-B367-8A5A10E95D2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80291-1342-49BC-AA10-FAA816CF85D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638EF20-EFB7-423C-B609-127DA4E80637}">
      <dgm:prSet custT="1"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IN" sz="3200" dirty="0" smtClean="0"/>
            <a:t>এই পাঠ শেষে শিক্ষার্থীরা--------------</a:t>
          </a:r>
          <a:endParaRPr lang="en-US" sz="3200" dirty="0"/>
        </a:p>
      </dgm:t>
    </dgm:pt>
    <dgm:pt modelId="{CD6A736A-5ADD-49B5-9466-2ECD4FA9D358}" type="parTrans" cxnId="{AFF5BB3B-47C8-4717-BC27-B265F04D173B}">
      <dgm:prSet/>
      <dgm:spPr/>
      <dgm:t>
        <a:bodyPr/>
        <a:lstStyle/>
        <a:p>
          <a:endParaRPr lang="en-US" sz="2000"/>
        </a:p>
      </dgm:t>
    </dgm:pt>
    <dgm:pt modelId="{623A1736-6D37-49F3-B172-5F133804FEDA}" type="sibTrans" cxnId="{AFF5BB3B-47C8-4717-BC27-B265F04D173B}">
      <dgm:prSet/>
      <dgm:spPr/>
      <dgm:t>
        <a:bodyPr/>
        <a:lstStyle/>
        <a:p>
          <a:endParaRPr lang="en-US" sz="2000"/>
        </a:p>
      </dgm:t>
    </dgm:pt>
    <dgm:pt modelId="{FC3C247C-FA42-44B1-AD5E-E652B9D20BF7}">
      <dgm:prSet custT="1"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sz="3200" dirty="0" smtClean="0"/>
            <a:t>২। </a:t>
          </a:r>
          <a:r>
            <a:rPr lang="bn-IN" sz="3200" dirty="0" smtClean="0"/>
            <a:t>বিশ্বায়ন প্রক্রিয়ার উপাদান </a:t>
          </a:r>
          <a:r>
            <a:rPr lang="bn-BD" sz="3200" dirty="0" smtClean="0"/>
            <a:t>ব্যাখ্যা করতে পারবে।</a:t>
          </a:r>
          <a:endParaRPr lang="en-US" sz="3200" dirty="0"/>
        </a:p>
      </dgm:t>
    </dgm:pt>
    <dgm:pt modelId="{F4EB51F4-88B7-46DB-A9F0-0AF448124AF8}" type="parTrans" cxnId="{82E8EB13-4579-4E4C-A944-109A78C5645B}">
      <dgm:prSet/>
      <dgm:spPr/>
      <dgm:t>
        <a:bodyPr/>
        <a:lstStyle/>
        <a:p>
          <a:endParaRPr lang="en-US" sz="2000"/>
        </a:p>
      </dgm:t>
    </dgm:pt>
    <dgm:pt modelId="{3B1F14C1-FD5D-424D-90D6-9BAC81127171}" type="sibTrans" cxnId="{82E8EB13-4579-4E4C-A944-109A78C5645B}">
      <dgm:prSet/>
      <dgm:spPr/>
      <dgm:t>
        <a:bodyPr/>
        <a:lstStyle/>
        <a:p>
          <a:endParaRPr lang="en-US" sz="2000"/>
        </a:p>
      </dgm:t>
    </dgm:pt>
    <dgm:pt modelId="{7792E05E-FE1E-49D7-B0F1-FCAEEC0C654C}">
      <dgm:prSet custT="1"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sz="2800" dirty="0" smtClean="0"/>
            <a:t>৩। </a:t>
          </a:r>
          <a:r>
            <a:rPr lang="bn-IN" sz="2800" dirty="0" smtClean="0"/>
            <a:t>বাংলাদেশের সমাজ জীবনে বিশ্বায়নের প্রভাব বিশ্লেষণ </a:t>
          </a:r>
          <a:r>
            <a:rPr lang="bn-BD" sz="2800" dirty="0" smtClean="0"/>
            <a:t>করতে পারবে।</a:t>
          </a:r>
          <a:endParaRPr lang="en-US" sz="2800" dirty="0"/>
        </a:p>
      </dgm:t>
    </dgm:pt>
    <dgm:pt modelId="{D1C7F4A3-B967-47B1-AA07-EB32F24BBEE4}" type="parTrans" cxnId="{5E20C525-D8AC-4FC7-B523-B81B59DFD556}">
      <dgm:prSet/>
      <dgm:spPr/>
      <dgm:t>
        <a:bodyPr/>
        <a:lstStyle/>
        <a:p>
          <a:endParaRPr lang="en-US" sz="2000"/>
        </a:p>
      </dgm:t>
    </dgm:pt>
    <dgm:pt modelId="{2B5EDE2D-27E8-446F-A978-04491487831B}" type="sibTrans" cxnId="{5E20C525-D8AC-4FC7-B523-B81B59DFD556}">
      <dgm:prSet/>
      <dgm:spPr/>
      <dgm:t>
        <a:bodyPr/>
        <a:lstStyle/>
        <a:p>
          <a:endParaRPr lang="en-US" sz="2000"/>
        </a:p>
      </dgm:t>
    </dgm:pt>
    <dgm:pt modelId="{A9AD10BB-9981-4CDC-8FC0-B951BBDB674C}">
      <dgm:prSet custT="1"/>
      <dgm:spPr>
        <a:ln w="38100">
          <a:solidFill>
            <a:srgbClr val="FFCCFF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sz="3200" dirty="0" smtClean="0"/>
            <a:t>১। </a:t>
          </a:r>
          <a:r>
            <a:rPr lang="bn-IN" sz="3200" dirty="0" smtClean="0"/>
            <a:t>বিশ্বায়ন কী তা বলতে</a:t>
          </a:r>
          <a:r>
            <a:rPr lang="bn-BD" sz="3200" dirty="0" smtClean="0"/>
            <a:t> পারবে।</a:t>
          </a:r>
          <a:endParaRPr lang="en-US" sz="3200" dirty="0"/>
        </a:p>
      </dgm:t>
    </dgm:pt>
    <dgm:pt modelId="{C7AD3B66-193B-40C0-9FF7-EEB96B9416C0}" type="parTrans" cxnId="{61DE2CE6-F812-4D59-9A7D-69AD26E769A8}">
      <dgm:prSet/>
      <dgm:spPr/>
      <dgm:t>
        <a:bodyPr/>
        <a:lstStyle/>
        <a:p>
          <a:endParaRPr lang="en-US" sz="2000"/>
        </a:p>
      </dgm:t>
    </dgm:pt>
    <dgm:pt modelId="{2179DECE-595B-4D01-B1AC-409AA8A57CFE}" type="sibTrans" cxnId="{61DE2CE6-F812-4D59-9A7D-69AD26E769A8}">
      <dgm:prSet/>
      <dgm:spPr/>
      <dgm:t>
        <a:bodyPr/>
        <a:lstStyle/>
        <a:p>
          <a:endParaRPr lang="en-US" sz="2000"/>
        </a:p>
      </dgm:t>
    </dgm:pt>
    <dgm:pt modelId="{FD0AA085-35D7-40B7-9860-BCE2DA73A9B9}" type="pres">
      <dgm:prSet presAssocID="{18A80291-1342-49BC-AA10-FAA816CF8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2DEB0-341A-4C5F-B9F1-D9ECA4D1A3B4}" type="pres">
      <dgm:prSet presAssocID="{D638EF20-EFB7-423C-B609-127DA4E806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5C0DF-B086-4943-87CF-034A8EF7DCB3}" type="pres">
      <dgm:prSet presAssocID="{623A1736-6D37-49F3-B172-5F133804FEDA}" presName="spacer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6E7E9AA-C80C-4F65-A756-D4F261B7355A}" type="pres">
      <dgm:prSet presAssocID="{A9AD10BB-9981-4CDC-8FC0-B951BBDB67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32F80-6785-419A-9CAC-AFB90BFD586E}" type="pres">
      <dgm:prSet presAssocID="{2179DECE-595B-4D01-B1AC-409AA8A57CFE}" presName="spacer" presStyleCnt="0"/>
      <dgm:spPr/>
    </dgm:pt>
    <dgm:pt modelId="{3143C655-2372-4848-A78D-2B6CDAFDE298}" type="pres">
      <dgm:prSet presAssocID="{FC3C247C-FA42-44B1-AD5E-E652B9D20B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BB451-FC02-4142-80AB-50C9BB65DA99}" type="pres">
      <dgm:prSet presAssocID="{3B1F14C1-FD5D-424D-90D6-9BAC81127171}" presName="spacer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28C36E6-EF25-432B-8F76-38A21D773399}" type="pres">
      <dgm:prSet presAssocID="{7792E05E-FE1E-49D7-B0F1-FCAEEC0C654C}" presName="parentText" presStyleLbl="node1" presStyleIdx="3" presStyleCnt="4" custScaleY="846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701F66-7188-427B-A8B1-497EBE42943A}" type="presOf" srcId="{7792E05E-FE1E-49D7-B0F1-FCAEEC0C654C}" destId="{228C36E6-EF25-432B-8F76-38A21D773399}" srcOrd="0" destOrd="0" presId="urn:microsoft.com/office/officeart/2005/8/layout/vList2"/>
    <dgm:cxn modelId="{7B4E0A56-7ED0-406F-AAC5-412C78090453}" type="presOf" srcId="{18A80291-1342-49BC-AA10-FAA816CF85D4}" destId="{FD0AA085-35D7-40B7-9860-BCE2DA73A9B9}" srcOrd="0" destOrd="0" presId="urn:microsoft.com/office/officeart/2005/8/layout/vList2"/>
    <dgm:cxn modelId="{500E1B39-BBD4-470C-8B2E-D85FB0CE5049}" type="presOf" srcId="{FC3C247C-FA42-44B1-AD5E-E652B9D20BF7}" destId="{3143C655-2372-4848-A78D-2B6CDAFDE298}" srcOrd="0" destOrd="0" presId="urn:microsoft.com/office/officeart/2005/8/layout/vList2"/>
    <dgm:cxn modelId="{61DE2CE6-F812-4D59-9A7D-69AD26E769A8}" srcId="{18A80291-1342-49BC-AA10-FAA816CF85D4}" destId="{A9AD10BB-9981-4CDC-8FC0-B951BBDB674C}" srcOrd="1" destOrd="0" parTransId="{C7AD3B66-193B-40C0-9FF7-EEB96B9416C0}" sibTransId="{2179DECE-595B-4D01-B1AC-409AA8A57CFE}"/>
    <dgm:cxn modelId="{AFF5BB3B-47C8-4717-BC27-B265F04D173B}" srcId="{18A80291-1342-49BC-AA10-FAA816CF85D4}" destId="{D638EF20-EFB7-423C-B609-127DA4E80637}" srcOrd="0" destOrd="0" parTransId="{CD6A736A-5ADD-49B5-9466-2ECD4FA9D358}" sibTransId="{623A1736-6D37-49F3-B172-5F133804FEDA}"/>
    <dgm:cxn modelId="{5E20C525-D8AC-4FC7-B523-B81B59DFD556}" srcId="{18A80291-1342-49BC-AA10-FAA816CF85D4}" destId="{7792E05E-FE1E-49D7-B0F1-FCAEEC0C654C}" srcOrd="3" destOrd="0" parTransId="{D1C7F4A3-B967-47B1-AA07-EB32F24BBEE4}" sibTransId="{2B5EDE2D-27E8-446F-A978-04491487831B}"/>
    <dgm:cxn modelId="{C75BCAAB-2ABD-4331-95AA-77FF6EE6AF74}" type="presOf" srcId="{A9AD10BB-9981-4CDC-8FC0-B951BBDB674C}" destId="{26E7E9AA-C80C-4F65-A756-D4F261B7355A}" srcOrd="0" destOrd="0" presId="urn:microsoft.com/office/officeart/2005/8/layout/vList2"/>
    <dgm:cxn modelId="{82E8EB13-4579-4E4C-A944-109A78C5645B}" srcId="{18A80291-1342-49BC-AA10-FAA816CF85D4}" destId="{FC3C247C-FA42-44B1-AD5E-E652B9D20BF7}" srcOrd="2" destOrd="0" parTransId="{F4EB51F4-88B7-46DB-A9F0-0AF448124AF8}" sibTransId="{3B1F14C1-FD5D-424D-90D6-9BAC81127171}"/>
    <dgm:cxn modelId="{94DC841A-E3E3-49EF-ADFD-C79F198F1DFB}" type="presOf" srcId="{D638EF20-EFB7-423C-B609-127DA4E80637}" destId="{0D32DEB0-341A-4C5F-B9F1-D9ECA4D1A3B4}" srcOrd="0" destOrd="0" presId="urn:microsoft.com/office/officeart/2005/8/layout/vList2"/>
    <dgm:cxn modelId="{4C467E9B-8A6E-433C-8565-AEA5FFB03DAA}" type="presParOf" srcId="{FD0AA085-35D7-40B7-9860-BCE2DA73A9B9}" destId="{0D32DEB0-341A-4C5F-B9F1-D9ECA4D1A3B4}" srcOrd="0" destOrd="0" presId="urn:microsoft.com/office/officeart/2005/8/layout/vList2"/>
    <dgm:cxn modelId="{E87D5CD3-F2EF-45E2-A280-F53F9AC5D39B}" type="presParOf" srcId="{FD0AA085-35D7-40B7-9860-BCE2DA73A9B9}" destId="{13E5C0DF-B086-4943-87CF-034A8EF7DCB3}" srcOrd="1" destOrd="0" presId="urn:microsoft.com/office/officeart/2005/8/layout/vList2"/>
    <dgm:cxn modelId="{4B2DF13A-FC36-41C9-94FB-F22C0C2CE15F}" type="presParOf" srcId="{FD0AA085-35D7-40B7-9860-BCE2DA73A9B9}" destId="{26E7E9AA-C80C-4F65-A756-D4F261B7355A}" srcOrd="2" destOrd="0" presId="urn:microsoft.com/office/officeart/2005/8/layout/vList2"/>
    <dgm:cxn modelId="{ED5E2F60-C703-4D4F-9A38-42B976FDE2BF}" type="presParOf" srcId="{FD0AA085-35D7-40B7-9860-BCE2DA73A9B9}" destId="{AA132F80-6785-419A-9CAC-AFB90BFD586E}" srcOrd="3" destOrd="0" presId="urn:microsoft.com/office/officeart/2005/8/layout/vList2"/>
    <dgm:cxn modelId="{DB6F64E9-70B0-4296-8DE8-00F45495DA77}" type="presParOf" srcId="{FD0AA085-35D7-40B7-9860-BCE2DA73A9B9}" destId="{3143C655-2372-4848-A78D-2B6CDAFDE298}" srcOrd="4" destOrd="0" presId="urn:microsoft.com/office/officeart/2005/8/layout/vList2"/>
    <dgm:cxn modelId="{779E60DB-CFC2-4DEC-A2CA-8D31CFDDE686}" type="presParOf" srcId="{FD0AA085-35D7-40B7-9860-BCE2DA73A9B9}" destId="{7A6BB451-FC02-4142-80AB-50C9BB65DA99}" srcOrd="5" destOrd="0" presId="urn:microsoft.com/office/officeart/2005/8/layout/vList2"/>
    <dgm:cxn modelId="{E4708B6D-B304-4D40-AF0E-CEFDB79E58CC}" type="presParOf" srcId="{FD0AA085-35D7-40B7-9860-BCE2DA73A9B9}" destId="{228C36E6-EF25-432B-8F76-38A21D773399}" srcOrd="6" destOrd="0" presId="urn:microsoft.com/office/officeart/2005/8/layout/vList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C569B-A210-4060-B1AB-56AB07D59164}">
      <dsp:nvSpPr>
        <dsp:cNvPr id="0" name=""/>
        <dsp:cNvSpPr/>
      </dsp:nvSpPr>
      <dsp:spPr>
        <a:xfrm>
          <a:off x="609612" y="0"/>
          <a:ext cx="7254240" cy="1143000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1905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F36AF3-AEFF-40D9-A120-91255D20065A}">
      <dsp:nvSpPr>
        <dsp:cNvPr id="0" name=""/>
        <dsp:cNvSpPr/>
      </dsp:nvSpPr>
      <dsp:spPr>
        <a:xfrm>
          <a:off x="2893695" y="46037"/>
          <a:ext cx="2747010" cy="1050924"/>
        </a:xfrm>
        <a:prstGeom prst="roundRect">
          <a:avLst/>
        </a:prstGeom>
        <a:solidFill>
          <a:schemeClr val="bg1"/>
        </a:solidFill>
        <a:ln>
          <a:noFill/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solidFill>
                <a:sysClr val="windowText" lastClr="000000"/>
              </a:solidFill>
            </a:rPr>
            <a:t>আজকের পাঠ</a:t>
          </a:r>
          <a:endParaRPr lang="en-US" sz="4400" kern="1200" dirty="0">
            <a:solidFill>
              <a:sysClr val="windowText" lastClr="000000"/>
            </a:solidFill>
          </a:endParaRPr>
        </a:p>
      </dsp:txBody>
      <dsp:txXfrm>
        <a:off x="2944997" y="97339"/>
        <a:ext cx="2644406" cy="948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90CE4-8751-44CD-91E5-7985DEE51149}">
      <dsp:nvSpPr>
        <dsp:cNvPr id="0" name=""/>
        <dsp:cNvSpPr/>
      </dsp:nvSpPr>
      <dsp:spPr>
        <a:xfrm>
          <a:off x="0" y="0"/>
          <a:ext cx="4373563" cy="4373563"/>
        </a:xfrm>
        <a:prstGeom prst="pie">
          <a:avLst>
            <a:gd name="adj1" fmla="val 5400000"/>
            <a:gd name="adj2" fmla="val 16200000"/>
          </a:avLst>
        </a:prstGeom>
        <a:solidFill>
          <a:srgbClr val="0000FF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0876D-D576-4349-8769-18BD8CA37852}">
      <dsp:nvSpPr>
        <dsp:cNvPr id="0" name=""/>
        <dsp:cNvSpPr/>
      </dsp:nvSpPr>
      <dsp:spPr>
        <a:xfrm>
          <a:off x="2186781" y="0"/>
          <a:ext cx="6271418" cy="4373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100" kern="1200" dirty="0" smtClean="0"/>
            <a:t>বিশ্বায়ন</a:t>
          </a:r>
          <a:endParaRPr lang="en-US" sz="6100" kern="1200" dirty="0"/>
        </a:p>
      </dsp:txBody>
      <dsp:txXfrm>
        <a:off x="2186781" y="0"/>
        <a:ext cx="6271418" cy="2077442"/>
      </dsp:txXfrm>
    </dsp:sp>
    <dsp:sp modelId="{0BD022FA-9E89-4492-B7ED-FF36A820E246}">
      <dsp:nvSpPr>
        <dsp:cNvPr id="0" name=""/>
        <dsp:cNvSpPr/>
      </dsp:nvSpPr>
      <dsp:spPr>
        <a:xfrm>
          <a:off x="1148060" y="2077442"/>
          <a:ext cx="2077442" cy="2077442"/>
        </a:xfrm>
        <a:prstGeom prst="pie">
          <a:avLst>
            <a:gd name="adj1" fmla="val 5400000"/>
            <a:gd name="adj2" fmla="val 16200000"/>
          </a:avLst>
        </a:prstGeom>
        <a:solidFill>
          <a:srgbClr val="66FF99"/>
        </a:soli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7DD852-759F-4A11-9536-FD1AF0E0EDDA}">
      <dsp:nvSpPr>
        <dsp:cNvPr id="0" name=""/>
        <dsp:cNvSpPr/>
      </dsp:nvSpPr>
      <dsp:spPr>
        <a:xfrm>
          <a:off x="2186781" y="2077442"/>
          <a:ext cx="6271418" cy="2077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/>
            <a:t>Globanization</a:t>
          </a:r>
          <a:endParaRPr lang="en-US" sz="6100" kern="1200" dirty="0"/>
        </a:p>
      </dsp:txBody>
      <dsp:txXfrm>
        <a:off x="2186781" y="2077442"/>
        <a:ext cx="6271418" cy="2077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2DEB0-341A-4C5F-B9F1-D9ECA4D1A3B4}">
      <dsp:nvSpPr>
        <dsp:cNvPr id="0" name=""/>
        <dsp:cNvSpPr/>
      </dsp:nvSpPr>
      <dsp:spPr>
        <a:xfrm>
          <a:off x="0" y="39124"/>
          <a:ext cx="8458200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এই পাঠ শেষে শিক্ষার্থীরা--------------</a:t>
          </a:r>
          <a:endParaRPr lang="en-US" sz="3200" kern="1200" dirty="0"/>
        </a:p>
      </dsp:txBody>
      <dsp:txXfrm>
        <a:off x="46606" y="85730"/>
        <a:ext cx="8364988" cy="861508"/>
      </dsp:txXfrm>
    </dsp:sp>
    <dsp:sp modelId="{26E7E9AA-C80C-4F65-A756-D4F261B7355A}">
      <dsp:nvSpPr>
        <dsp:cNvPr id="0" name=""/>
        <dsp:cNvSpPr/>
      </dsp:nvSpPr>
      <dsp:spPr>
        <a:xfrm>
          <a:off x="0" y="1140724"/>
          <a:ext cx="8458200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১। </a:t>
          </a:r>
          <a:r>
            <a:rPr lang="bn-IN" sz="3200" kern="1200" dirty="0" smtClean="0"/>
            <a:t>বিশ্বায়ন কী তা বলতে</a:t>
          </a:r>
          <a:r>
            <a:rPr lang="bn-BD" sz="3200" kern="1200" dirty="0" smtClean="0"/>
            <a:t> পারবে।</a:t>
          </a:r>
          <a:endParaRPr lang="en-US" sz="3200" kern="1200" dirty="0"/>
        </a:p>
      </dsp:txBody>
      <dsp:txXfrm>
        <a:off x="46606" y="1187330"/>
        <a:ext cx="8364988" cy="861508"/>
      </dsp:txXfrm>
    </dsp:sp>
    <dsp:sp modelId="{3143C655-2372-4848-A78D-2B6CDAFDE298}">
      <dsp:nvSpPr>
        <dsp:cNvPr id="0" name=""/>
        <dsp:cNvSpPr/>
      </dsp:nvSpPr>
      <dsp:spPr>
        <a:xfrm>
          <a:off x="0" y="2242324"/>
          <a:ext cx="8458200" cy="95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২। </a:t>
          </a:r>
          <a:r>
            <a:rPr lang="bn-IN" sz="3200" kern="1200" dirty="0" smtClean="0"/>
            <a:t>বিশ্বায়ন প্রক্রিয়ার উপাদান </a:t>
          </a:r>
          <a:r>
            <a:rPr lang="bn-BD" sz="3200" kern="1200" dirty="0" smtClean="0"/>
            <a:t>ব্যাখ্যা করতে পারবে।</a:t>
          </a:r>
          <a:endParaRPr lang="en-US" sz="3200" kern="1200" dirty="0"/>
        </a:p>
      </dsp:txBody>
      <dsp:txXfrm>
        <a:off x="46606" y="2288930"/>
        <a:ext cx="8364988" cy="861508"/>
      </dsp:txXfrm>
    </dsp:sp>
    <dsp:sp modelId="{228C36E6-EF25-432B-8F76-38A21D773399}">
      <dsp:nvSpPr>
        <dsp:cNvPr id="0" name=""/>
        <dsp:cNvSpPr/>
      </dsp:nvSpPr>
      <dsp:spPr>
        <a:xfrm>
          <a:off x="0" y="3343924"/>
          <a:ext cx="8458200" cy="8079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CCFF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৩। </a:t>
          </a:r>
          <a:r>
            <a:rPr lang="bn-IN" sz="2800" kern="1200" dirty="0" smtClean="0"/>
            <a:t>বাংলাদেশের সমাজ জীবনে বিশ্বায়নের প্রভাব বিশ্লেষণ </a:t>
          </a:r>
          <a:r>
            <a:rPr lang="bn-BD" sz="2800" kern="1200" dirty="0" smtClean="0"/>
            <a:t>করতে পারবে।</a:t>
          </a:r>
          <a:endParaRPr lang="en-US" sz="2800" kern="1200" dirty="0"/>
        </a:p>
      </dsp:txBody>
      <dsp:txXfrm>
        <a:off x="39441" y="3383365"/>
        <a:ext cx="8379318" cy="729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699C-92A0-4EE9-8243-573C51743FA7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62FD-DAB4-4A3C-9FC5-F8D0B42ED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E62FD-DAB4-4A3C-9FC5-F8D0B42ED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62" y="6013758"/>
            <a:ext cx="4914900" cy="561975"/>
          </a:xfrm>
          <a:prstGeom prst="rect">
            <a:avLst/>
          </a:prstGeom>
        </p:spPr>
      </p:pic>
      <p:pic>
        <p:nvPicPr>
          <p:cNvPr id="5" name="Content Placeholder 5" descr="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381000"/>
            <a:ext cx="8534400" cy="60960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05000" y="1438877"/>
            <a:ext cx="5410200" cy="130432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IN" sz="4000" b="1" dirty="0" smtClean="0">
                <a:ln w="19050">
                  <a:noFill/>
                  <a:prstDash val="solid"/>
                </a:ln>
                <a:solidFill>
                  <a:srgbClr val="000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ক্লাসে</a:t>
            </a:r>
            <a:endParaRPr lang="en-US" sz="4000" b="1" dirty="0">
              <a:ln w="19050">
                <a:noFill/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c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155" y="3048000"/>
            <a:ext cx="5141890" cy="1524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9548" r="8301" b="7260"/>
          <a:stretch/>
        </p:blipFill>
        <p:spPr>
          <a:xfrm>
            <a:off x="0" y="0"/>
            <a:ext cx="9150439" cy="6858000"/>
          </a:xfrm>
          <a:prstGeom prst="rect">
            <a:avLst/>
          </a:prstGeom>
        </p:spPr>
      </p:pic>
      <p:pic>
        <p:nvPicPr>
          <p:cNvPr id="12" name="Picture 11" descr="C:\Users\Dilruba Khanom\Desktop\New folder (2)\curtainsb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0"/>
            <a:ext cx="7543800" cy="2539663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bn-IN" sz="60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বিষয়বস্তু আলোচনা</a:t>
            </a:r>
            <a:endParaRPr lang="en-US" sz="60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3478888"/>
            <a:ext cx="1447800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২৫মিনিট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692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491470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bn-IN" sz="2000" dirty="0" smtClean="0">
                <a:latin typeface="+mj-lt"/>
              </a:rPr>
              <a:t>	সমাজবিজ্ঞানে ‘একবিশ্ব’</a:t>
            </a:r>
            <a:r>
              <a:rPr lang="en-US" sz="2000" dirty="0" smtClean="0">
                <a:latin typeface="+mj-lt"/>
              </a:rPr>
              <a:t>(One</a:t>
            </a:r>
            <a:r>
              <a:rPr lang="bn-IN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World)</a:t>
            </a:r>
            <a:r>
              <a:rPr lang="bn-IN" sz="2000" dirty="0" smtClean="0">
                <a:latin typeface="+mj-lt"/>
              </a:rPr>
              <a:t> সংক্রান্ত একটি গুরুত্বপূর্ণ ও সাড়া জাগানো প্রত্যয় হলো বিশ্বায়ন।ইংরেজি (</a:t>
            </a:r>
            <a:r>
              <a:rPr lang="en-US" sz="2000" dirty="0" smtClean="0">
                <a:latin typeface="+mj-lt"/>
              </a:rPr>
              <a:t>Glob</a:t>
            </a:r>
            <a:r>
              <a:rPr lang="bn-IN" sz="2000" dirty="0" smtClean="0">
                <a:latin typeface="+mj-lt"/>
              </a:rPr>
              <a:t>)শব্দটি প্রথম ব্যবহার হয় ১৫৫১ সালে এবং (</a:t>
            </a:r>
            <a:r>
              <a:rPr lang="en-US" sz="2000" dirty="0" smtClean="0">
                <a:latin typeface="+mj-lt"/>
              </a:rPr>
              <a:t>Global</a:t>
            </a:r>
            <a:r>
              <a:rPr lang="bn-IN" sz="2000" dirty="0" smtClean="0">
                <a:latin typeface="+mj-lt"/>
              </a:rPr>
              <a:t>)শব্দটি প্রথম ব্যবহৃত হয়য় ১৭৭৬ সালে।ইংরেজি (</a:t>
            </a:r>
            <a:r>
              <a:rPr lang="en-US" sz="2000" dirty="0" err="1" smtClean="0">
                <a:latin typeface="+mj-lt"/>
              </a:rPr>
              <a:t>Globanization</a:t>
            </a:r>
            <a:r>
              <a:rPr lang="bn-IN" sz="2000" dirty="0" smtClean="0">
                <a:latin typeface="+mj-lt"/>
              </a:rPr>
              <a:t>)</a:t>
            </a:r>
            <a:r>
              <a:rPr lang="en-US" sz="2000" dirty="0" smtClean="0">
                <a:latin typeface="+mj-lt"/>
              </a:rPr>
              <a:t> </a:t>
            </a:r>
            <a:r>
              <a:rPr lang="bn-IN" sz="2000" dirty="0" smtClean="0">
                <a:latin typeface="+mj-lt"/>
              </a:rPr>
              <a:t>শব্দটি (</a:t>
            </a:r>
            <a:r>
              <a:rPr lang="en-US" sz="2000" dirty="0" smtClean="0">
                <a:latin typeface="+mj-lt"/>
              </a:rPr>
              <a:t>Glob</a:t>
            </a:r>
            <a:r>
              <a:rPr lang="bn-IN" sz="2000" dirty="0" smtClean="0">
                <a:latin typeface="+mj-lt"/>
              </a:rPr>
              <a:t>)শব্দ থেকে এসেছে।</a:t>
            </a:r>
            <a:r>
              <a:rPr lang="en-US" sz="2000" dirty="0"/>
              <a:t> Glob </a:t>
            </a:r>
            <a:r>
              <a:rPr lang="bn-IN" sz="2000" dirty="0" smtClean="0">
                <a:latin typeface="+mj-lt"/>
              </a:rPr>
              <a:t>অর্থ বিশ্ব বা পৃথিবী।আর</a:t>
            </a:r>
            <a:r>
              <a:rPr lang="en-US" sz="2000" dirty="0" err="1" smtClean="0"/>
              <a:t>Globanization</a:t>
            </a:r>
            <a:r>
              <a:rPr lang="en-US" sz="2000" dirty="0" smtClean="0"/>
              <a:t> </a:t>
            </a:r>
            <a:r>
              <a:rPr lang="bn-IN" sz="2000" dirty="0" smtClean="0">
                <a:latin typeface="+mj-lt"/>
              </a:rPr>
              <a:t>শব্দটির অর্থ বিশ্বায়ন বা বিশ্বকরণ।</a:t>
            </a:r>
            <a:r>
              <a:rPr lang="bn-IN" sz="2000" dirty="0"/>
              <a:t> </a:t>
            </a:r>
            <a:r>
              <a:rPr lang="bn-IN" sz="2000" dirty="0" smtClean="0"/>
              <a:t>বিশ্বায়ন শব্দটির সার সংক্ষেপ হলো বিশ্বের বিভিন্ন আঞ্চলিক বা দেশীয় সম্পদ,পুঁজি,প্রযুক্তি,শ্রম,সামাজিক ও সাংস্কৃতিক বিষয়াদী পৃথিবীর কোন সুনির্দিষ্ট দেশ বা অঞ্চলে গন্ডীবদ্ধ না রেখে তা সারাবিশ্বে ছড়িয়ে দেওয়া বা সেই পণ্যের বা বিষয়ের অবাধ চলাচলের ব্যবস্থা করা।</a:t>
            </a:r>
          </a:p>
          <a:p>
            <a:pPr algn="just"/>
            <a:r>
              <a:rPr lang="bn-IN" sz="2000" dirty="0">
                <a:latin typeface="+mj-lt"/>
              </a:rPr>
              <a:t>	</a:t>
            </a:r>
            <a:r>
              <a:rPr lang="bn-IN" sz="2000" dirty="0" smtClean="0">
                <a:latin typeface="+mj-lt"/>
              </a:rPr>
              <a:t>সাধারন কথায় </a:t>
            </a:r>
            <a:r>
              <a:rPr lang="bn-IN" sz="2000" dirty="0" smtClean="0"/>
              <a:t>বিশ্বায়ন বলতে সমগ্র পৃথিবীর পুঁজি ও প্রযুক্তির সম্প্রসারণ,অবাধ বাণিজ্য ও মুক্ত বাজার অর্থনীতি,সামাজিক-সাংস্কৃতিক কর্মকান্ডের বিশ্বব্যাপী অবাধ চলাচলের মাধ্যমে সমগ্র বিশ্বব্যাপী এক সেতুবন্ধন স্থাপনের প্রয়াসকে বোঝায়।মোট কথা পণ্য,তথ্য ও শ্রম এ তিনটির অবাধ প্রবাহ থাকলে তাকে বিশ্বায়ন বলা যেতে পারে।কিন্তু বিশ্ববাজারে পণ্য ও তথ্যের অবাধ প্রবাহ থাকলেও শ্রমের অবাধ চোখে পড়ে না।কারণ এখানের উন্নতবিশ্বের দেশগুলো শ্রমের</a:t>
            </a:r>
            <a:r>
              <a:rPr lang="en-US" sz="2000" dirty="0" smtClean="0"/>
              <a:t> </a:t>
            </a:r>
            <a:r>
              <a:rPr lang="bn-IN" sz="2000" dirty="0" smtClean="0">
                <a:latin typeface="+mj-lt"/>
              </a:rPr>
              <a:t>অবাধ প্রবাহকে মেনে নিচ্ছে না।তাই বর্তমানে </a:t>
            </a:r>
            <a:r>
              <a:rPr lang="bn-IN" sz="2000" dirty="0" smtClean="0"/>
              <a:t>বিশ্বায়ন বলতে বাণিজ্য উদারীকরণের মাধ্যমে অবাধ বাণিজ্য ণীতি অনুসরণ করে মুক্ত বাজার অর্থনীতিকে বিশ্বব্যাপী ছড়িয়ে দেওয়াকে বোঝায়।</a:t>
            </a:r>
            <a:endParaRPr lang="bn-BD" sz="20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57200"/>
            <a:ext cx="60198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33CC"/>
                </a:solidFill>
              </a:rPr>
              <a:t>বিশ্বায়ন</a:t>
            </a: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bn-IN" sz="3600" dirty="0" smtClean="0">
                <a:solidFill>
                  <a:srgbClr val="FF33CC"/>
                </a:solidFill>
              </a:rPr>
              <a:t>কী</a:t>
            </a:r>
            <a:r>
              <a:rPr lang="en-US" sz="3200" dirty="0" smtClean="0">
                <a:solidFill>
                  <a:srgbClr val="FF33CC"/>
                </a:solidFill>
              </a:rPr>
              <a:t>? </a:t>
            </a:r>
            <a:r>
              <a:rPr lang="en-US" sz="3200" dirty="0" smtClean="0"/>
              <a:t>(</a:t>
            </a:r>
            <a:r>
              <a:rPr lang="en-US" dirty="0" smtClean="0"/>
              <a:t>What</a:t>
            </a:r>
            <a:r>
              <a:rPr lang="en-US" sz="2000" dirty="0" smtClean="0"/>
              <a:t> is </a:t>
            </a:r>
            <a:r>
              <a:rPr lang="en-US" sz="2000" dirty="0" err="1" smtClean="0"/>
              <a:t>globanization</a:t>
            </a:r>
            <a:r>
              <a:rPr lang="en-US" sz="2000" dirty="0" smtClean="0"/>
              <a:t>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22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1260931"/>
            <a:ext cx="84508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600" dirty="0" smtClean="0">
                <a:latin typeface="Times New Roman" pitchFamily="18" charset="0"/>
                <a:cs typeface="Nikosh" pitchFamily="2" charset="0"/>
              </a:rPr>
              <a:t>বর্তমানে </a:t>
            </a:r>
            <a:r>
              <a:rPr lang="bn-IN" sz="3600" dirty="0" smtClean="0"/>
              <a:t>বিশ্বায়ন বলতে যে প্রক্রিয়ার কথা বলা হয় তা মূলত </a:t>
            </a:r>
            <a:r>
              <a:rPr lang="bn-IN" sz="3600" dirty="0"/>
              <a:t>পুঁজিবাদী বিশ্বায়ন।এ ব্যবস্থায় যে সব মাধ্যমে </a:t>
            </a:r>
            <a:r>
              <a:rPr lang="bn-IN" sz="3600" dirty="0" smtClean="0"/>
              <a:t>বিশ্বায়ন তরান্বিত করা হচ্ছে সে গুলো হলোঃ-</a:t>
            </a:r>
          </a:p>
          <a:p>
            <a:pPr algn="just"/>
            <a:r>
              <a:rPr lang="bn-IN" sz="36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১।অর্থনৈতিক </a:t>
            </a:r>
            <a:r>
              <a:rPr lang="bn-IN" sz="4000" b="1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বিশ্বায়নঃ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3600" dirty="0" smtClean="0">
                <a:latin typeface="Times New Roman" pitchFamily="18" charset="0"/>
                <a:cs typeface="Nikosh" pitchFamily="2" charset="0"/>
              </a:rPr>
              <a:t>ইউরোপে </a:t>
            </a:r>
            <a:r>
              <a:rPr lang="bn-IN" sz="3600" dirty="0" smtClean="0">
                <a:latin typeface="Times New Roman" pitchFamily="18" charset="0"/>
                <a:cs typeface="Nikosh" pitchFamily="2" charset="0"/>
              </a:rPr>
              <a:t>পুঁজিবাদ বিকাশের মধ্যদিয়ে এ প্রক্রিয়া শুরু হয়।এ প্রক্রিয়ায় </a:t>
            </a:r>
            <a:r>
              <a:rPr lang="bn-IN" sz="3600" dirty="0" smtClean="0"/>
              <a:t>বিশ্বায়নের তিনটি বৈশিষ্ট্য রয়েছে।যথাঃ</a:t>
            </a:r>
          </a:p>
          <a:p>
            <a:pPr algn="just"/>
            <a:r>
              <a:rPr lang="bn-IN" sz="36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600" dirty="0" smtClean="0">
                <a:solidFill>
                  <a:srgbClr val="CC00CC"/>
                </a:solidFill>
                <a:latin typeface="Times New Roman" pitchFamily="18" charset="0"/>
                <a:cs typeface="Nikosh" pitchFamily="2" charset="0"/>
              </a:rPr>
              <a:t>ক)মুলধণের দ্রুত চলাচল।</a:t>
            </a:r>
          </a:p>
          <a:p>
            <a:pPr algn="just"/>
            <a:r>
              <a:rPr lang="bn-IN" sz="36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600" dirty="0" smtClean="0">
                <a:solidFill>
                  <a:srgbClr val="00B050"/>
                </a:solidFill>
                <a:latin typeface="Times New Roman" pitchFamily="18" charset="0"/>
                <a:cs typeface="Nikosh" pitchFamily="2" charset="0"/>
              </a:rPr>
              <a:t>খ)বৈদশিক বিনিয়োগ বৃদ্ধি</a:t>
            </a:r>
          </a:p>
          <a:p>
            <a:pPr algn="just"/>
            <a:r>
              <a:rPr lang="bn-IN" sz="36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3600" dirty="0" smtClean="0">
                <a:solidFill>
                  <a:srgbClr val="FF33CC"/>
                </a:solidFill>
                <a:latin typeface="Times New Roman" pitchFamily="18" charset="0"/>
                <a:cs typeface="Nikosh" pitchFamily="2" charset="0"/>
              </a:rPr>
              <a:t>গ)বহুজাতিক সংস্থার আধিপত্য বোঝায়।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0" y="420469"/>
            <a:ext cx="35052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33CC"/>
                </a:solidFill>
              </a:rPr>
              <a:t>বিশ্বায়ন</a:t>
            </a:r>
            <a:r>
              <a:rPr lang="en-US" sz="3600" dirty="0" smtClean="0">
                <a:solidFill>
                  <a:srgbClr val="FF33CC"/>
                </a:solidFill>
              </a:rPr>
              <a:t> </a:t>
            </a:r>
            <a:r>
              <a:rPr lang="bn-IN" sz="3600" dirty="0" smtClean="0">
                <a:solidFill>
                  <a:srgbClr val="FF33CC"/>
                </a:solidFill>
              </a:rPr>
              <a:t>প্রক্রিয়া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02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31423"/>
            <a:ext cx="8458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bn-IN" sz="3600" dirty="0"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4000" b="1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 ২।বহুজাতিক সংস্থাঃ</a:t>
            </a:r>
            <a:r>
              <a:rPr lang="bn-IN" sz="3600" dirty="0">
                <a:latin typeface="Times New Roman" pitchFamily="18" charset="0"/>
                <a:cs typeface="Nikosh" pitchFamily="2" charset="0"/>
              </a:rPr>
              <a:t>বহুজাতিক সংস্থাগুলো বিশ্বব্যাপী শিল্পের বিকাশ ঘটিয়েছে।ইলেক্ট্রোনিক্স,কম্পিউটার ও ভোগ্যপণ্যের ক্ষেত্রে এ প্রবণতা লক্ষণীয়।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  <a:p>
            <a:pPr marL="0" lvl="1" algn="just"/>
            <a:r>
              <a:rPr lang="bn-IN" sz="3600" b="1" dirty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	</a:t>
            </a:r>
            <a:r>
              <a:rPr lang="bn-IN" sz="4000" b="1" dirty="0" smtClean="0">
                <a:solidFill>
                  <a:srgbClr val="FF0000"/>
                </a:solidFill>
                <a:latin typeface="Times New Roman" pitchFamily="18" charset="0"/>
                <a:cs typeface="Nikosh" pitchFamily="2" charset="0"/>
              </a:rPr>
              <a:t>৩।রাজনৈতিক</a:t>
            </a:r>
            <a:r>
              <a:rPr lang="bn-IN" sz="4000" b="1" dirty="0">
                <a:solidFill>
                  <a:srgbClr val="FF0000"/>
                </a:solidFill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</a:rPr>
              <a:t>বিশ্বায়নঃ-</a:t>
            </a:r>
            <a:r>
              <a:rPr lang="bn-IN" sz="3600" dirty="0" smtClean="0"/>
              <a:t>বিশ্বব্যাপী একটি রাজনৈতিক সংস্কৃতিরও বিকাশ ঘটেছে;যা গণতন্ত্র নামে পরিচিত।</a:t>
            </a:r>
          </a:p>
          <a:p>
            <a:pPr marL="0" lvl="1" algn="just"/>
            <a:r>
              <a:rPr lang="bn-IN" sz="3600" dirty="0"/>
              <a:t>	</a:t>
            </a:r>
            <a:r>
              <a:rPr lang="bn-IN" sz="4000" b="1" dirty="0" smtClean="0">
                <a:solidFill>
                  <a:srgbClr val="FF0000"/>
                </a:solidFill>
              </a:rPr>
              <a:t>৪।সাংস্কৃতিক বিশ্বায়নঃ-</a:t>
            </a:r>
            <a:r>
              <a:rPr lang="bn-IN" sz="3600" dirty="0" smtClean="0"/>
              <a:t>গণমাধ্যম যেমন,রেডিও, টেলিভিশন,চলচিত্র, ইন্টারনেট,বই,সংবাদপত্র প্রভৃতি নির্মাণ করেছে আধুনিক কালের সংস্কৃতি।সাংস্কৃতিক বিশ্বায়নের উৎস হচ্ছে ভোগ্যপণ্য,সংস্কৃতি,শিল্প ও গণমাধ্যম সম্রাজ্য।	</a:t>
            </a:r>
          </a:p>
        </p:txBody>
      </p:sp>
    </p:spTree>
    <p:extLst>
      <p:ext uri="{BB962C8B-B14F-4D97-AF65-F5344CB8AC3E}">
        <p14:creationId xmlns:p14="http://schemas.microsoft.com/office/powerpoint/2010/main" val="14308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5029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44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2386815"/>
            <a:ext cx="1295400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 দলঃ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0999" y="3849469"/>
            <a:ext cx="129540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/>
              <a:t>খ</a:t>
            </a:r>
            <a:r>
              <a:rPr lang="bn-IN" sz="3600" dirty="0" smtClean="0"/>
              <a:t> দলঃ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0999" y="5373756"/>
            <a:ext cx="1295403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 দলঃ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893193" y="5147651"/>
            <a:ext cx="6813999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200" dirty="0"/>
              <a:t>বাংলাদেশের সমাজজীবনে বিশ্বায়নের </a:t>
            </a:r>
            <a:r>
              <a:rPr lang="bn-IN" sz="3200" dirty="0" smtClean="0"/>
              <a:t>অসুবিধা বা নেতিবাচক পরিবর্তনগুলো কি কি?চিহ্নিত কর।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909292" y="3572469"/>
            <a:ext cx="67818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বাংলাদেশের সমাজজীবনে বিশ্বায়নের সুবিধা বা ইতিবাচক পরিবর্তনগুলো কি কি?উল্লেখ কর।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09293" y="2325261"/>
            <a:ext cx="67818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বিশ্বায়নের কারণ সমুহ চিহ্নিত কর।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152900" y="1372673"/>
            <a:ext cx="1295400" cy="523220"/>
          </a:xfrm>
          <a:prstGeom prst="rect">
            <a:avLst/>
          </a:prstGeom>
          <a:noFill/>
          <a:ln w="57150">
            <a:solidFill>
              <a:srgbClr val="CCFF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২০মিনিট</a:t>
            </a:r>
            <a:endParaRPr lang="en-US" sz="2800" dirty="0"/>
          </a:p>
        </p:txBody>
      </p:sp>
      <p:sp>
        <p:nvSpPr>
          <p:cNvPr id="10" name="Notched Right Arrow 9"/>
          <p:cNvSpPr/>
          <p:nvPr/>
        </p:nvSpPr>
        <p:spPr>
          <a:xfrm>
            <a:off x="1487952" y="2538528"/>
            <a:ext cx="533399" cy="335562"/>
          </a:xfrm>
          <a:prstGeom prst="notchedRightArrow">
            <a:avLst/>
          </a:prstGeom>
          <a:solidFill>
            <a:srgbClr val="0000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1526147" y="3976998"/>
            <a:ext cx="533399" cy="335562"/>
          </a:xfrm>
          <a:prstGeom prst="notchedRightArrow">
            <a:avLst/>
          </a:prstGeom>
          <a:solidFill>
            <a:srgbClr val="0000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>
            <a:off x="1504651" y="5529140"/>
            <a:ext cx="533399" cy="335562"/>
          </a:xfrm>
          <a:prstGeom prst="notchedRightArrow">
            <a:avLst/>
          </a:prstGeom>
          <a:solidFill>
            <a:srgbClr val="0000FF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13031"/>
            <a:ext cx="41148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১।তথ্য ও যোগাযোগ প্রযুক্তির বিকাশ</a:t>
            </a:r>
          </a:p>
          <a:p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২।বহুজাতিক সংস্থা গড়ে তোলা</a:t>
            </a:r>
          </a:p>
          <a:p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৩।পরিবেশের সংকট মোকাবেলা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  করা</a:t>
            </a:r>
          </a:p>
          <a:p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৪।এককেন্দ্রিক আন্তর্জাতিক ব্যবস্থা</a:t>
            </a:r>
          </a:p>
          <a:p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৫।উন্নয়নশীল দেশগুলোর উন্নয়ন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  স্পৃহা</a:t>
            </a:r>
          </a:p>
          <a:p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৬।বিশ্ব সমাজব্যবস্থার পরিবর্তন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436593"/>
            <a:ext cx="4191000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99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00FF"/>
                </a:solidFill>
              </a:rPr>
              <a:t>ক দলঃ</a:t>
            </a:r>
            <a:r>
              <a:rPr lang="bn-IN" sz="3600" dirty="0" smtClean="0">
                <a:solidFill>
                  <a:srgbClr val="FF33CC"/>
                </a:solidFill>
              </a:rPr>
              <a:t>বিশ্বায়নের কারণ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20468"/>
            <a:ext cx="5715000" cy="1027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4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কাজের উত্তর</a:t>
            </a:r>
            <a:endParaRPr lang="en-US" sz="44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66FF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2413031"/>
            <a:ext cx="4191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৭।গণতন্ত্রের প্রসার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৮।সংস্কৃতির অবাধ প্রসার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৯।জনসাধারনের মানসিক </a:t>
            </a:r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দৃষ্টিভঙ্গির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IN" sz="2800" dirty="0">
                <a:latin typeface="Times New Roman" pitchFamily="18" charset="0"/>
                <a:cs typeface="Nikosh" pitchFamily="2" charset="0"/>
              </a:rPr>
              <a:t>পরিবর্তন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১০।সন্ত্রাসবাদী কর্মকান্ডের প্রতিরোধ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১১।সম্রাজ্যবাদী শক্তির বিকাশ</a:t>
            </a:r>
          </a:p>
          <a:p>
            <a:r>
              <a:rPr lang="bn-IN" sz="2800" dirty="0">
                <a:latin typeface="Times New Roman" pitchFamily="18" charset="0"/>
                <a:cs typeface="Nikosh" pitchFamily="2" charset="0"/>
              </a:rPr>
              <a:t>১২।সাম্যবাদী ধ্যান-ধারণার সংকোচন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24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4597"/>
            <a:ext cx="3809999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খ দলঃ </a:t>
            </a:r>
            <a:r>
              <a:rPr lang="bn-IN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ইতিবাচক পরিবর্তনঃ</a:t>
            </a:r>
          </a:p>
          <a:p>
            <a:pPr algn="just"/>
            <a:r>
              <a:rPr lang="en-US" sz="2400" dirty="0" smtClean="0"/>
              <a:t>১।রপ্তানি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pPr algn="just"/>
            <a:r>
              <a:rPr lang="en-US" sz="2400" dirty="0" smtClean="0"/>
              <a:t>২।অর্থবাজারের </a:t>
            </a:r>
            <a:r>
              <a:rPr lang="en-US" sz="2400" dirty="0" err="1" smtClean="0"/>
              <a:t>উন্নয়ন</a:t>
            </a:r>
            <a:endParaRPr lang="en-US" sz="2400" dirty="0" smtClean="0"/>
          </a:p>
          <a:p>
            <a:pPr algn="just"/>
            <a:r>
              <a:rPr lang="en-US" sz="2400" dirty="0" smtClean="0"/>
              <a:t>৩।বিদেশী </a:t>
            </a:r>
            <a:r>
              <a:rPr lang="en-US" sz="2400" dirty="0" err="1" smtClean="0"/>
              <a:t>বিনিয়োগ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pPr algn="just"/>
            <a:r>
              <a:rPr lang="en-US" sz="2400" dirty="0" smtClean="0"/>
              <a:t>৪।তথ্যপ্রযুক্তির </a:t>
            </a:r>
            <a:r>
              <a:rPr lang="en-US" sz="2400" dirty="0" err="1" smtClean="0"/>
              <a:t>প্রসার</a:t>
            </a:r>
            <a:endParaRPr lang="en-US" sz="2400" dirty="0" smtClean="0"/>
          </a:p>
          <a:p>
            <a:pPr algn="just"/>
            <a:r>
              <a:rPr lang="en-US" sz="2400" dirty="0" smtClean="0"/>
              <a:t>৫।গণতন্ত্রের </a:t>
            </a:r>
            <a:r>
              <a:rPr lang="en-US" sz="2400" dirty="0" err="1" smtClean="0"/>
              <a:t>বিস্তার</a:t>
            </a:r>
            <a:endParaRPr lang="en-US" sz="2400" dirty="0" smtClean="0"/>
          </a:p>
          <a:p>
            <a:pPr algn="just"/>
            <a:r>
              <a:rPr lang="en-US" sz="2400" dirty="0" smtClean="0"/>
              <a:t>৬।বহির্গমন </a:t>
            </a:r>
            <a:r>
              <a:rPr lang="en-US" sz="2400" dirty="0" err="1" smtClean="0"/>
              <a:t>মূখী</a:t>
            </a:r>
            <a:endParaRPr lang="en-US" sz="2400" dirty="0" smtClean="0"/>
          </a:p>
          <a:p>
            <a:pPr algn="just"/>
            <a:r>
              <a:rPr lang="en-US" sz="2400" dirty="0" smtClean="0"/>
              <a:t>৭।উন্নত </a:t>
            </a:r>
            <a:r>
              <a:rPr lang="en-US" sz="2400" dirty="0" err="1" smtClean="0"/>
              <a:t>প্রযুক্তি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আমদানী</a:t>
            </a:r>
            <a:endParaRPr lang="en-US" sz="2400" dirty="0" smtClean="0"/>
          </a:p>
          <a:p>
            <a:pPr algn="just"/>
            <a:r>
              <a:rPr lang="en-US" sz="2400" dirty="0" smtClean="0"/>
              <a:t>৮।সংস্কৃতির </a:t>
            </a:r>
            <a:r>
              <a:rPr lang="en-US" sz="2400" dirty="0" err="1" smtClean="0"/>
              <a:t>অবাধ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প্রবাহ</a:t>
            </a:r>
            <a:endParaRPr lang="en-US" sz="2400" dirty="0" smtClean="0"/>
          </a:p>
          <a:p>
            <a:pPr algn="just"/>
            <a:r>
              <a:rPr lang="en-US" sz="2400" dirty="0" smtClean="0"/>
              <a:t>৯।সমাজব্যবস্থায় </a:t>
            </a:r>
            <a:r>
              <a:rPr lang="en-US" sz="2400" dirty="0" err="1" smtClean="0"/>
              <a:t>পরিবর্তন</a:t>
            </a:r>
            <a:endParaRPr lang="en-US" sz="2400" dirty="0" smtClean="0"/>
          </a:p>
          <a:p>
            <a:pPr algn="just"/>
            <a:r>
              <a:rPr lang="en-US" sz="2400" dirty="0" smtClean="0"/>
              <a:t>১০।দক্ষ </a:t>
            </a:r>
            <a:r>
              <a:rPr lang="en-US" sz="2400" dirty="0" err="1" smtClean="0"/>
              <a:t>জনবল</a:t>
            </a:r>
            <a:r>
              <a:rPr lang="en-US" sz="2400" dirty="0" smtClean="0"/>
              <a:t> </a:t>
            </a:r>
            <a:r>
              <a:rPr lang="en-US" sz="2400" dirty="0" err="1" smtClean="0"/>
              <a:t>গঠন</a:t>
            </a:r>
            <a:endParaRPr lang="en-US" sz="2400" dirty="0" smtClean="0"/>
          </a:p>
          <a:p>
            <a:pPr algn="just"/>
            <a:r>
              <a:rPr lang="en-US" sz="2400" dirty="0" smtClean="0"/>
              <a:t>১১।বহুজাতিক </a:t>
            </a:r>
            <a:r>
              <a:rPr lang="en-US" sz="2400" dirty="0" err="1" smtClean="0"/>
              <a:t>সংস্থার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বিকাস</a:t>
            </a:r>
            <a:endParaRPr lang="en-US" sz="2400" dirty="0" smtClean="0"/>
          </a:p>
          <a:p>
            <a:pPr algn="just"/>
            <a:r>
              <a:rPr lang="en-US" sz="2400" dirty="0" smtClean="0"/>
              <a:t>১২।পণ্যের </a:t>
            </a:r>
            <a:r>
              <a:rPr lang="en-US" sz="2400" dirty="0" err="1" smtClean="0"/>
              <a:t>আন্তর্জাতিক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</a:t>
            </a:r>
            <a:endParaRPr lang="en-US" sz="2400" dirty="0" smtClean="0"/>
          </a:p>
          <a:p>
            <a:r>
              <a:rPr lang="en-US" sz="2000" dirty="0" smtClean="0"/>
              <a:t>১৩।জনসাধারনের </a:t>
            </a:r>
            <a:r>
              <a:rPr lang="en-US" sz="2000" dirty="0" err="1" smtClean="0"/>
              <a:t>মনোভাবের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ওপর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প্রভাব</a:t>
            </a:r>
            <a:endParaRPr lang="en-US" sz="2000" dirty="0" smtClean="0"/>
          </a:p>
          <a:p>
            <a:pPr algn="just"/>
            <a:r>
              <a:rPr lang="en-US" sz="2000" dirty="0" smtClean="0"/>
              <a:t>১৪।মানবাধিকারের </a:t>
            </a:r>
            <a:r>
              <a:rPr lang="en-US" sz="2000" dirty="0" err="1" smtClean="0"/>
              <a:t>ওপর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প্রভাব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86518" y="1029355"/>
            <a:ext cx="4572000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FF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 দলঃ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নেতিবাচক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পরিবর্তনঃ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CC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sz="2400" dirty="0" smtClean="0"/>
              <a:t>১।দেশীয় </a:t>
            </a:r>
            <a:r>
              <a:rPr lang="en-US" sz="2400" dirty="0" err="1" smtClean="0"/>
              <a:t>শিল্প</a:t>
            </a:r>
            <a:r>
              <a:rPr lang="en-US" sz="2400" dirty="0" smtClean="0"/>
              <a:t> </a:t>
            </a:r>
            <a:r>
              <a:rPr lang="en-US" sz="2400" dirty="0" err="1" smtClean="0"/>
              <a:t>ধ্বংস</a:t>
            </a:r>
            <a:endParaRPr lang="en-US" sz="2400" dirty="0"/>
          </a:p>
          <a:p>
            <a:r>
              <a:rPr lang="en-US" sz="2400" dirty="0" smtClean="0"/>
              <a:t>২।ধনী-দরিদ্রের </a:t>
            </a:r>
            <a:r>
              <a:rPr lang="en-US" sz="2400" dirty="0" err="1" smtClean="0"/>
              <a:t>বৈষম্য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r>
              <a:rPr lang="en-US" sz="2400" dirty="0" smtClean="0"/>
              <a:t>৩।বহুজাতিক </a:t>
            </a:r>
            <a:r>
              <a:rPr lang="en-US" sz="2400" dirty="0" err="1" smtClean="0"/>
              <a:t>সংস্থার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আধিপত্য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বিস্তার</a:t>
            </a:r>
            <a:endParaRPr lang="en-US" sz="2400" dirty="0" smtClean="0"/>
          </a:p>
          <a:p>
            <a:r>
              <a:rPr lang="en-US" sz="2400" dirty="0" smtClean="0"/>
              <a:t>৪।নয়া </a:t>
            </a:r>
            <a:r>
              <a:rPr lang="en-US" sz="2400" dirty="0" err="1" smtClean="0"/>
              <a:t>ঔপনিবেশিক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অর্থনৈতিক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উদ্ভব</a:t>
            </a:r>
            <a:endParaRPr lang="en-US" sz="2400" dirty="0" smtClean="0"/>
          </a:p>
          <a:p>
            <a:r>
              <a:rPr lang="en-US" sz="2400" dirty="0" smtClean="0"/>
              <a:t>৫।সামাজিক </a:t>
            </a:r>
            <a:r>
              <a:rPr lang="en-US" sz="2400" dirty="0" err="1" smtClean="0"/>
              <a:t>নিরাপত্তাহীনতা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r>
              <a:rPr lang="en-US" sz="2400" dirty="0" smtClean="0"/>
              <a:t>৬।সাংকৃতিক </a:t>
            </a:r>
            <a:r>
              <a:rPr lang="en-US" sz="2400" dirty="0" err="1" smtClean="0"/>
              <a:t>আগ্রাসন</a:t>
            </a:r>
            <a:endParaRPr lang="en-US" sz="2400" dirty="0" smtClean="0"/>
          </a:p>
          <a:p>
            <a:r>
              <a:rPr lang="en-US" sz="2400" dirty="0" smtClean="0"/>
              <a:t>৭।রাষ্ট্রের </a:t>
            </a:r>
            <a:r>
              <a:rPr lang="en-US" sz="2400" dirty="0" err="1" smtClean="0"/>
              <a:t>সার্বভৌমত্বের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সংকট</a:t>
            </a:r>
            <a:endParaRPr lang="en-US" sz="2400" dirty="0" smtClean="0"/>
          </a:p>
          <a:p>
            <a:r>
              <a:rPr lang="en-US" sz="2400" dirty="0" smtClean="0"/>
              <a:t>৮।সন্ত্রাসী </a:t>
            </a:r>
            <a:r>
              <a:rPr lang="en-US" sz="2400" dirty="0" err="1" smtClean="0"/>
              <a:t>কর্মকান্ড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r>
              <a:rPr lang="en-US" sz="2400" dirty="0" smtClean="0"/>
              <a:t>৯।পরিবেশ </a:t>
            </a:r>
            <a:r>
              <a:rPr lang="en-US" sz="2400" dirty="0" err="1" smtClean="0"/>
              <a:t>দূষণ</a:t>
            </a:r>
            <a:endParaRPr lang="en-US" sz="2400" dirty="0" smtClean="0"/>
          </a:p>
          <a:p>
            <a:r>
              <a:rPr lang="en-US" sz="2400" dirty="0" smtClean="0"/>
              <a:t>১০।অর্থনৈতিক </a:t>
            </a:r>
            <a:r>
              <a:rPr lang="en-US" sz="2400" dirty="0" err="1" smtClean="0"/>
              <a:t>পরনির্ভরশীলতা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বৃদ্ধি</a:t>
            </a:r>
            <a:endParaRPr lang="en-US" sz="2400" dirty="0" smtClean="0"/>
          </a:p>
          <a:p>
            <a:r>
              <a:rPr lang="en-US" sz="2400" dirty="0" smtClean="0"/>
              <a:t>১১।জাতীয় </a:t>
            </a:r>
            <a:r>
              <a:rPr lang="en-US" sz="2400" dirty="0" err="1" smtClean="0"/>
              <a:t>রাজনীতিতে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বিদেশী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হস্তক্ষেপ</a:t>
            </a:r>
            <a:endParaRPr lang="en-US" sz="2400" dirty="0" smtClean="0"/>
          </a:p>
          <a:p>
            <a:r>
              <a:rPr lang="en-US" sz="2400" dirty="0" smtClean="0"/>
              <a:t>১২।অনুগত </a:t>
            </a:r>
            <a:r>
              <a:rPr lang="en-US" sz="2400" dirty="0" err="1" smtClean="0"/>
              <a:t>শ্রেণি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তৈরী</a:t>
            </a:r>
            <a:endParaRPr lang="en-US" sz="2400" dirty="0" smtClean="0"/>
          </a:p>
          <a:p>
            <a:r>
              <a:rPr lang="en-US" sz="2400" dirty="0" smtClean="0"/>
              <a:t>১৩।অদৃশ্য </a:t>
            </a:r>
            <a:r>
              <a:rPr lang="en-US" sz="2400" dirty="0" err="1" smtClean="0"/>
              <a:t>ঔপনিবেশবাদ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সৃষ্টি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66800" y="449642"/>
            <a:ext cx="7315199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FF33CC"/>
                </a:solidFill>
              </a:rPr>
              <a:t>বাংলাদেশের সমাজজীবনে বিশ্বায়নের </a:t>
            </a:r>
            <a:r>
              <a:rPr lang="bn-IN" sz="2400" dirty="0" smtClean="0">
                <a:solidFill>
                  <a:srgbClr val="FF33CC"/>
                </a:solidFill>
              </a:rPr>
              <a:t> ইতিবাচক ও নেতিবাচক পরিবর্তন সমুহ</a:t>
            </a:r>
            <a:endParaRPr lang="en-US" sz="2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0"/>
            <a:ext cx="5105400" cy="1447800"/>
          </a:xfrm>
          <a:prstGeom prst="rect">
            <a:avLst/>
          </a:prstGeom>
          <a:noFill/>
          <a:ln w="57150">
            <a:noFill/>
          </a:ln>
          <a:effectLst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bn-BD" sz="8000" b="1" i="1" u="sng" spc="50" dirty="0" smtClean="0">
                <a:ln w="9525" cmpd="sng">
                  <a:noFill/>
                  <a:prstDash val="solid"/>
                </a:ln>
                <a:solidFill>
                  <a:srgbClr val="FF339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i="1" u="sng" spc="50" dirty="0">
              <a:ln w="9525" cmpd="sng">
                <a:noFill/>
                <a:prstDash val="solid"/>
              </a:ln>
              <a:solidFill>
                <a:srgbClr val="FF339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8100" y="1367135"/>
            <a:ext cx="1371600" cy="461665"/>
          </a:xfrm>
          <a:prstGeom prst="rect">
            <a:avLst/>
          </a:prstGeom>
          <a:noFill/>
          <a:ln w="38100">
            <a:solidFill>
              <a:srgbClr val="66FF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৫ মিনিট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১।বিশ্বায়নের ইংরেজি প্রতিশব্দ কোনটি?</a:t>
            </a:r>
          </a:p>
          <a:p>
            <a:r>
              <a:rPr lang="bn-IN" sz="2400" dirty="0"/>
              <a:t> 	</a:t>
            </a:r>
            <a:r>
              <a:rPr lang="bn-IN" sz="2400" dirty="0" smtClean="0"/>
              <a:t>ক) </a:t>
            </a:r>
            <a:r>
              <a:rPr lang="en-US" sz="2400" dirty="0" smtClean="0"/>
              <a:t>Urbanization	</a:t>
            </a:r>
            <a:r>
              <a:rPr lang="bn-IN" sz="2400" dirty="0"/>
              <a:t>খ</a:t>
            </a:r>
            <a:r>
              <a:rPr lang="en-US" sz="2400" dirty="0" smtClean="0"/>
              <a:t>)</a:t>
            </a:r>
            <a:r>
              <a:rPr lang="bn-IN" sz="2400" dirty="0" smtClean="0"/>
              <a:t> </a:t>
            </a:r>
            <a:r>
              <a:rPr lang="en-US" sz="2400" dirty="0" smtClean="0"/>
              <a:t>Civilization</a:t>
            </a:r>
          </a:p>
          <a:p>
            <a:r>
              <a:rPr lang="en-US" sz="2400" dirty="0"/>
              <a:t>	</a:t>
            </a:r>
            <a:r>
              <a:rPr lang="bn-IN" sz="2400" dirty="0"/>
              <a:t>গ</a:t>
            </a:r>
            <a:r>
              <a:rPr lang="en-US" sz="2400" dirty="0" smtClean="0"/>
              <a:t>)</a:t>
            </a:r>
            <a:r>
              <a:rPr lang="bn-IN" sz="2400" dirty="0" smtClean="0"/>
              <a:t> </a:t>
            </a:r>
            <a:r>
              <a:rPr lang="en-US" sz="2400" dirty="0" err="1" smtClean="0"/>
              <a:t>Globanization</a:t>
            </a:r>
            <a:r>
              <a:rPr lang="en-US" sz="2400" dirty="0" smtClean="0"/>
              <a:t>	</a:t>
            </a:r>
            <a:r>
              <a:rPr lang="bn-IN" sz="2400" dirty="0"/>
              <a:t>ঘ</a:t>
            </a:r>
            <a:r>
              <a:rPr lang="en-US" sz="2400" dirty="0" smtClean="0"/>
              <a:t>)</a:t>
            </a:r>
            <a:r>
              <a:rPr lang="bn-IN" sz="2400" dirty="0" smtClean="0"/>
              <a:t> </a:t>
            </a:r>
            <a:r>
              <a:rPr lang="en-US" sz="2400" dirty="0" err="1" smtClean="0"/>
              <a:t>Culturization</a:t>
            </a:r>
            <a:endParaRPr lang="en-US" sz="2400" dirty="0" smtClean="0"/>
          </a:p>
          <a:p>
            <a:r>
              <a:rPr lang="bn-IN" sz="2400" dirty="0" smtClean="0"/>
              <a:t>২।বিশ্বায়ন ধারণার উদ্ভব হয়য় কেন?</a:t>
            </a:r>
          </a:p>
          <a:p>
            <a:r>
              <a:rPr lang="bn-IN" sz="2400" dirty="0"/>
              <a:t>	</a:t>
            </a:r>
            <a:r>
              <a:rPr lang="bn-IN" sz="2400" dirty="0" smtClean="0"/>
              <a:t>ক)সমগ্র বিশ্বকে একক সত্তায় পরিণত করতে</a:t>
            </a:r>
          </a:p>
          <a:p>
            <a:r>
              <a:rPr lang="bn-IN" sz="2400" dirty="0"/>
              <a:t>	</a:t>
            </a:r>
            <a:r>
              <a:rPr lang="bn-IN" sz="2400" dirty="0" smtClean="0"/>
              <a:t>খ)উন্নত দেশ ও অনুন্নত দেশে পার্থক্য করতে</a:t>
            </a:r>
          </a:p>
          <a:p>
            <a:r>
              <a:rPr lang="bn-IN" sz="2400" dirty="0"/>
              <a:t>	</a:t>
            </a:r>
            <a:r>
              <a:rPr lang="bn-IN" sz="2400" dirty="0" smtClean="0"/>
              <a:t>গ)সমগ্র বিশ্বকে নগরে পরিণত করতে</a:t>
            </a:r>
          </a:p>
          <a:p>
            <a:r>
              <a:rPr lang="bn-IN" sz="2400" dirty="0"/>
              <a:t>	</a:t>
            </a:r>
            <a:r>
              <a:rPr lang="bn-IN" sz="2400" dirty="0" smtClean="0"/>
              <a:t>ঘ)</a:t>
            </a:r>
            <a:r>
              <a:rPr lang="bn-IN" sz="2400" dirty="0"/>
              <a:t> সমগ্র বিশ্বকে </a:t>
            </a:r>
            <a:r>
              <a:rPr lang="bn-IN" sz="2400" dirty="0" smtClean="0"/>
              <a:t>যন্ত্রে </a:t>
            </a:r>
            <a:r>
              <a:rPr lang="bn-IN" sz="2400" dirty="0"/>
              <a:t>পরিণত </a:t>
            </a:r>
            <a:r>
              <a:rPr lang="bn-IN" sz="2400" dirty="0" smtClean="0"/>
              <a:t>করতে</a:t>
            </a:r>
          </a:p>
          <a:p>
            <a:r>
              <a:rPr lang="bn-IN" sz="2400" dirty="0" smtClean="0"/>
              <a:t>৩।রাজনৈতিক বিশ্বায়নের মূল উপাদান কোনটি?</a:t>
            </a:r>
          </a:p>
          <a:p>
            <a:r>
              <a:rPr lang="bn-IN" sz="2400" dirty="0"/>
              <a:t>	</a:t>
            </a:r>
            <a:r>
              <a:rPr lang="bn-IN" sz="2400" dirty="0" smtClean="0"/>
              <a:t>ক) রাজতন্ত্র		খ) স্বৈরতন্ত্র</a:t>
            </a:r>
          </a:p>
          <a:p>
            <a:r>
              <a:rPr lang="bn-IN" sz="2400" dirty="0"/>
              <a:t>	</a:t>
            </a:r>
            <a:r>
              <a:rPr lang="bn-IN" sz="2400" dirty="0" smtClean="0"/>
              <a:t>গ) একনায়কতন্ত্র		ঘ) গণতন্ত্র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1219200" y="2667000"/>
            <a:ext cx="342900" cy="3048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1219200" y="3429000"/>
            <a:ext cx="342900" cy="3048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4000500" y="5638800"/>
            <a:ext cx="342900" cy="3048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৪।বিশ্বায়নের ফলে</a:t>
            </a:r>
            <a:r>
              <a:rPr lang="en-US" sz="2000" dirty="0" smtClean="0"/>
              <a:t> </a:t>
            </a:r>
            <a:r>
              <a:rPr lang="bn-IN" sz="2000" dirty="0"/>
              <a:t>বাংলাদেশে </a:t>
            </a:r>
            <a:r>
              <a:rPr lang="bn-IN" sz="2000" dirty="0" smtClean="0"/>
              <a:t>-------------</a:t>
            </a:r>
          </a:p>
          <a:p>
            <a:r>
              <a:rPr lang="bn-IN" sz="2000" dirty="0"/>
              <a:t> </a:t>
            </a:r>
            <a:r>
              <a:rPr lang="bn-IN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r>
              <a:rPr lang="bn-IN" sz="2000" dirty="0" smtClean="0"/>
              <a:t>ধণী শ্রেণি বেশী লাভবান</a:t>
            </a:r>
            <a:r>
              <a:rPr lang="en-US" sz="2000" dirty="0" smtClean="0"/>
              <a:t> </a:t>
            </a:r>
            <a:endParaRPr lang="bn-IN" sz="2000" dirty="0" smtClean="0"/>
          </a:p>
          <a:p>
            <a:r>
              <a:rPr lang="bn-IN" sz="2000" dirty="0"/>
              <a:t> </a:t>
            </a:r>
            <a:r>
              <a:rPr lang="bn-IN" sz="2000" dirty="0" smtClean="0"/>
              <a:t>  </a:t>
            </a:r>
            <a:r>
              <a:rPr lang="en-US" sz="2000" dirty="0" smtClean="0"/>
              <a:t>ii.</a:t>
            </a:r>
            <a:r>
              <a:rPr lang="bn-IN" sz="2000" dirty="0" smtClean="0"/>
              <a:t>দরিদ্র শ্রেণি বঞ্চিত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iii.</a:t>
            </a:r>
            <a:r>
              <a:rPr lang="bn-IN" sz="2000" dirty="0" smtClean="0"/>
              <a:t>সুশাসন প্রতিষ্ঠিত</a:t>
            </a:r>
          </a:p>
          <a:p>
            <a:r>
              <a:rPr lang="bn-IN" sz="2000" dirty="0" smtClean="0"/>
              <a:t>   নিচের কোনটি সঠিক?</a:t>
            </a:r>
          </a:p>
          <a:p>
            <a:r>
              <a:rPr lang="bn-IN" sz="2000" dirty="0"/>
              <a:t> </a:t>
            </a:r>
            <a:r>
              <a:rPr lang="bn-IN" sz="2000" dirty="0" smtClean="0"/>
              <a:t>  ক)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bn-IN" sz="2000" dirty="0" smtClean="0"/>
              <a:t>ও</a:t>
            </a:r>
            <a:r>
              <a:rPr lang="en-US" sz="2000" dirty="0" smtClean="0"/>
              <a:t> ii</a:t>
            </a:r>
            <a:r>
              <a:rPr lang="bn-IN" sz="2000" dirty="0" smtClean="0"/>
              <a:t>   খ)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bn-IN" sz="2000" dirty="0" smtClean="0"/>
              <a:t> ও</a:t>
            </a:r>
            <a:r>
              <a:rPr lang="en-US" sz="2000" dirty="0" smtClean="0"/>
              <a:t> iii</a:t>
            </a:r>
            <a:r>
              <a:rPr lang="bn-IN" sz="2000" dirty="0" smtClean="0"/>
              <a:t> </a:t>
            </a:r>
            <a:r>
              <a:rPr lang="en-US" sz="2000" dirty="0" smtClean="0"/>
              <a:t> </a:t>
            </a:r>
            <a:r>
              <a:rPr lang="bn-IN" sz="2000" dirty="0" smtClean="0"/>
              <a:t>গ)</a:t>
            </a:r>
            <a:r>
              <a:rPr lang="en-US" sz="2000" dirty="0" smtClean="0"/>
              <a:t> ii</a:t>
            </a:r>
            <a:r>
              <a:rPr lang="bn-IN" sz="2000" dirty="0" smtClean="0"/>
              <a:t> ও</a:t>
            </a:r>
            <a:r>
              <a:rPr lang="en-US" sz="2000" dirty="0" smtClean="0"/>
              <a:t> iii</a:t>
            </a:r>
            <a:r>
              <a:rPr lang="bn-IN" sz="2000" dirty="0" smtClean="0"/>
              <a:t> </a:t>
            </a:r>
            <a:r>
              <a:rPr lang="en-US" sz="2000" dirty="0" smtClean="0"/>
              <a:t>  </a:t>
            </a:r>
            <a:r>
              <a:rPr lang="bn-IN" sz="2000" dirty="0" smtClean="0"/>
              <a:t>ঘ)</a:t>
            </a:r>
            <a:r>
              <a:rPr lang="en-US" sz="2000" dirty="0" smtClean="0"/>
              <a:t> </a:t>
            </a:r>
            <a:r>
              <a:rPr lang="en-US" sz="2000" dirty="0" err="1" smtClean="0"/>
              <a:t>i,ii</a:t>
            </a:r>
            <a:r>
              <a:rPr lang="bn-IN" sz="2000" dirty="0" smtClean="0"/>
              <a:t> ও</a:t>
            </a:r>
            <a:r>
              <a:rPr lang="en-US" sz="2000" dirty="0" smtClean="0"/>
              <a:t> iii</a:t>
            </a:r>
            <a:endParaRPr lang="bn-IN" sz="2000" dirty="0" smtClean="0"/>
          </a:p>
          <a:p>
            <a:r>
              <a:rPr lang="bn-IN" sz="2000" dirty="0" smtClean="0"/>
              <a:t>উদ্দীপকটি সংশ্লিষ্ট্য প্রশ্নের উত্তর দাও</a:t>
            </a:r>
          </a:p>
          <a:p>
            <a:r>
              <a:rPr lang="bn-IN" sz="2000" dirty="0" smtClean="0"/>
              <a:t>২০১৪ সালে জানুয়ারি মাসে ঢাকায় অনুষ্ঠিত হয় ত্রয়োদশ ঢাকা আন্তর্জাতিক চলচ্চিত্র উৎসব।উক্ত উৎসবে বাংলাদেশসহ বিশ্বের ৬১টি দেশের ১৮০টির বেশি চলচ্চিত্র প্রদর্শিত হয়।</a:t>
            </a:r>
          </a:p>
          <a:p>
            <a:r>
              <a:rPr lang="bn-IN" sz="2000" dirty="0" smtClean="0"/>
              <a:t>৫।উদ্দীপকে বিশ্বায়ন প্রক্রিয়ার কোন অবয়বের ইঙ্গিত রয়েছে?</a:t>
            </a:r>
          </a:p>
          <a:p>
            <a:r>
              <a:rPr lang="bn-IN" sz="2000" dirty="0"/>
              <a:t>	</a:t>
            </a:r>
            <a:r>
              <a:rPr lang="bn-IN" sz="2000" dirty="0" smtClean="0"/>
              <a:t>ক) বিশ্বায়নের অর্থনীতি		খ)</a:t>
            </a:r>
            <a:r>
              <a:rPr lang="bn-IN" sz="2000" dirty="0"/>
              <a:t> </a:t>
            </a:r>
            <a:r>
              <a:rPr lang="bn-IN" sz="2000" dirty="0" smtClean="0"/>
              <a:t>বিশ্বায়নের সংস্কৃতি</a:t>
            </a:r>
          </a:p>
          <a:p>
            <a:r>
              <a:rPr lang="bn-IN" sz="2000" dirty="0"/>
              <a:t>	</a:t>
            </a:r>
            <a:r>
              <a:rPr lang="bn-IN" sz="2000" dirty="0" smtClean="0"/>
              <a:t>গ) সাংকৃতিক সম্রাজ্যবাদ	ঘ)</a:t>
            </a:r>
            <a:r>
              <a:rPr lang="bn-IN" sz="2000" dirty="0"/>
              <a:t> </a:t>
            </a:r>
            <a:r>
              <a:rPr lang="bn-IN" sz="2000" dirty="0" smtClean="0"/>
              <a:t>বিশ্বায়নের রাজনীতি</a:t>
            </a:r>
          </a:p>
          <a:p>
            <a:r>
              <a:rPr lang="bn-IN" sz="2000" dirty="0" smtClean="0"/>
              <a:t>৬।বিশ্বায়ন প্রক্রিয়ার উক্ত অবয়বের মাধ্যমে বিভিন্ন দেশের মানুষের-----------</a:t>
            </a:r>
          </a:p>
          <a:p>
            <a:r>
              <a:rPr lang="bn-IN" sz="2000" dirty="0" smtClean="0"/>
              <a:t>   </a:t>
            </a:r>
            <a:r>
              <a:rPr lang="en-US" sz="2000" dirty="0" err="1" smtClean="0"/>
              <a:t>i</a:t>
            </a:r>
            <a:r>
              <a:rPr lang="en-US" sz="2000" dirty="0" smtClean="0"/>
              <a:t>.</a:t>
            </a:r>
            <a:r>
              <a:rPr lang="bn-IN" sz="2000" dirty="0" smtClean="0"/>
              <a:t>মূল্যবোধ সম্পর্কে জানা যায়</a:t>
            </a:r>
            <a:r>
              <a:rPr lang="en-US" sz="2000" dirty="0" smtClean="0"/>
              <a:t> </a:t>
            </a:r>
            <a:endParaRPr lang="bn-IN" sz="2000" dirty="0"/>
          </a:p>
          <a:p>
            <a:r>
              <a:rPr lang="bn-IN" sz="2000" dirty="0"/>
              <a:t>   </a:t>
            </a:r>
            <a:r>
              <a:rPr lang="en-US" sz="2000" dirty="0" smtClean="0"/>
              <a:t>ii.</a:t>
            </a:r>
            <a:r>
              <a:rPr lang="bn-IN" sz="2000" dirty="0" smtClean="0"/>
              <a:t>আচার-আচরণ সম্পর্কে জানা যায়</a:t>
            </a:r>
            <a:endParaRPr lang="bn-IN" sz="2000" dirty="0"/>
          </a:p>
          <a:p>
            <a:r>
              <a:rPr lang="en-US" sz="2000" dirty="0"/>
              <a:t>   </a:t>
            </a:r>
            <a:r>
              <a:rPr lang="en-US" sz="2000" dirty="0" smtClean="0"/>
              <a:t>iii.</a:t>
            </a:r>
            <a:r>
              <a:rPr lang="bn-IN" sz="2000" dirty="0" smtClean="0"/>
              <a:t>সংস্কৃতি সম্পর্কে জানা জায়</a:t>
            </a:r>
            <a:endParaRPr lang="bn-IN" sz="2000" dirty="0"/>
          </a:p>
          <a:p>
            <a:r>
              <a:rPr lang="bn-IN" sz="2000" dirty="0" smtClean="0"/>
              <a:t>   নিচের </a:t>
            </a:r>
            <a:r>
              <a:rPr lang="bn-IN" sz="2000" dirty="0"/>
              <a:t>কোনটি সঠিক?</a:t>
            </a:r>
          </a:p>
          <a:p>
            <a:r>
              <a:rPr lang="bn-IN" sz="2000" dirty="0"/>
              <a:t> </a:t>
            </a:r>
            <a:r>
              <a:rPr lang="bn-IN" sz="2000" dirty="0" smtClean="0"/>
              <a:t>  ক</a:t>
            </a:r>
            <a:r>
              <a:rPr lang="bn-IN" sz="2000" dirty="0"/>
              <a:t>)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bn-IN" sz="2000" dirty="0"/>
              <a:t>ও</a:t>
            </a:r>
            <a:r>
              <a:rPr lang="en-US" sz="2000" dirty="0"/>
              <a:t> ii</a:t>
            </a:r>
            <a:r>
              <a:rPr lang="bn-IN" sz="2000" dirty="0"/>
              <a:t>   খ)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bn-IN" sz="2000" dirty="0"/>
              <a:t> ও</a:t>
            </a:r>
            <a:r>
              <a:rPr lang="en-US" sz="2000" dirty="0"/>
              <a:t> iii</a:t>
            </a:r>
            <a:r>
              <a:rPr lang="bn-IN" sz="2000" dirty="0"/>
              <a:t> </a:t>
            </a:r>
            <a:r>
              <a:rPr lang="en-US" sz="2000" dirty="0"/>
              <a:t> </a:t>
            </a:r>
            <a:r>
              <a:rPr lang="bn-IN" sz="2000" dirty="0"/>
              <a:t>গ)</a:t>
            </a:r>
            <a:r>
              <a:rPr lang="en-US" sz="2000" dirty="0"/>
              <a:t> ii</a:t>
            </a:r>
            <a:r>
              <a:rPr lang="bn-IN" sz="2000" dirty="0"/>
              <a:t> ও</a:t>
            </a:r>
            <a:r>
              <a:rPr lang="en-US" sz="2000" dirty="0"/>
              <a:t> iii</a:t>
            </a:r>
            <a:r>
              <a:rPr lang="bn-IN" sz="2000" dirty="0"/>
              <a:t> </a:t>
            </a:r>
            <a:r>
              <a:rPr lang="en-US" sz="2000" dirty="0"/>
              <a:t>  </a:t>
            </a:r>
            <a:r>
              <a:rPr lang="bn-IN" sz="2000" dirty="0"/>
              <a:t>ঘ)</a:t>
            </a:r>
            <a:r>
              <a:rPr lang="en-US" sz="2000" dirty="0"/>
              <a:t> </a:t>
            </a:r>
            <a:r>
              <a:rPr lang="en-US" sz="2000" dirty="0" err="1"/>
              <a:t>i,ii</a:t>
            </a:r>
            <a:r>
              <a:rPr lang="bn-IN" sz="2000" dirty="0"/>
              <a:t> ও</a:t>
            </a:r>
            <a:r>
              <a:rPr lang="en-US" sz="2000" dirty="0"/>
              <a:t> </a:t>
            </a:r>
            <a:r>
              <a:rPr lang="en-US" sz="2000" dirty="0" smtClean="0"/>
              <a:t>iii</a:t>
            </a:r>
            <a:endParaRPr lang="bn-IN" sz="2000" dirty="0"/>
          </a:p>
        </p:txBody>
      </p:sp>
      <p:sp>
        <p:nvSpPr>
          <p:cNvPr id="3" name="Flowchart: Connector 2"/>
          <p:cNvSpPr/>
          <p:nvPr/>
        </p:nvSpPr>
        <p:spPr>
          <a:xfrm>
            <a:off x="495300" y="1981200"/>
            <a:ext cx="342900" cy="2286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3962400" y="3505200"/>
            <a:ext cx="304800" cy="2286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581400" y="5638800"/>
            <a:ext cx="228600" cy="228600"/>
          </a:xfrm>
          <a:prstGeom prst="flowChartConnector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7841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373940"/>
            <a:ext cx="8382000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FF3399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বিশ্বায়নের ফলে দেশীয় সংস্কৃতির বিকাশ বাধাগ্রস্ত হচ্ছে-ব্যাখ্যা কর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8006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4572000" cy="137160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bn-IN" sz="44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3399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</a:t>
            </a:r>
            <a:endParaRPr lang="en-US" sz="44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3399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0683" y="457200"/>
            <a:ext cx="5544518" cy="1801969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50" u="sng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50" u="sng" dirty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u="sng" dirty="0">
              <a:ln w="0"/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842" y="2590799"/>
            <a:ext cx="8434315" cy="350520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Stop">
              <a:avLst>
                <a:gd name="adj" fmla="val 2342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950" b="1" dirty="0" err="1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9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9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9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9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bn-IN" sz="495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95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কলেজ,গোদাগাড়ী</a:t>
            </a:r>
            <a:r>
              <a:rPr lang="bn-IN" sz="495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95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bn-IN" sz="495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95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enamulbiroil</a:t>
            </a:r>
            <a:r>
              <a:rPr lang="en-US" sz="32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@gmail</a:t>
            </a:r>
            <a:r>
              <a:rPr lang="en-US" sz="40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.com</a:t>
            </a:r>
            <a:endParaRPr lang="bn-IN" sz="4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99" y="1447800"/>
            <a:ext cx="1257301" cy="10668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76" y="2259169"/>
            <a:ext cx="155527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9" y="2260242"/>
            <a:ext cx="15552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7950" y="2362200"/>
            <a:ext cx="37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আবার দেখা হবে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0046" y="416417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আজ এ পর্যন্ত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4575" y="4123317"/>
            <a:ext cx="443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আল্লাহ হাফেজ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8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35960" y="477676"/>
            <a:ext cx="5072080" cy="12112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491" y="1981200"/>
            <a:ext cx="8414258" cy="4191000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বিষয়ঃ- সমাজবিজ্ঞান</a:t>
            </a:r>
            <a:endParaRPr lang="bn-IN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অধ্যায়ঃ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05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bn-IN" sz="240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সামাজিক পরিবর্তন</a:t>
            </a:r>
            <a:r>
              <a:rPr lang="en-US" sz="2400" dirty="0" smtClean="0">
                <a:ln/>
                <a:solidFill>
                  <a:srgbClr val="163AA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 smtClean="0">
                <a:ln/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পাঠঃ-৫ ও ৬</a:t>
            </a:r>
          </a:p>
          <a:p>
            <a:r>
              <a:rPr lang="bn-IN" sz="405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600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/০৯/২০১৯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012546" y="1447800"/>
            <a:ext cx="1831203" cy="2181102"/>
          </a:xfrm>
          <a:prstGeom prst="flowChartProcess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দ্বিতীয় পত্র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28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8600"/>
            <a:ext cx="85344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দেখে অনুমান করার চেষ্টা করো, আজ কোন বিষয় নিয়ে তোমাদের সাথে আলোচনা  করবো?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7195"/>
            <a:ext cx="8458200" cy="51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760" r="40712" b="40343"/>
          <a:stretch/>
        </p:blipFill>
        <p:spPr>
          <a:xfrm>
            <a:off x="76200" y="381000"/>
            <a:ext cx="8686800" cy="609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504" t="24675" r="12898" b="7792"/>
          <a:stretch/>
        </p:blipFill>
        <p:spPr>
          <a:xfrm>
            <a:off x="4648200" y="466164"/>
            <a:ext cx="4419600" cy="5858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3" y="457200"/>
            <a:ext cx="481931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67000" y="4800600"/>
            <a:ext cx="46482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পেশাজীবি শ্রেণি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6" name="Content Placeholder 3" descr="khamar_bari_bg_banglanews24_4341778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4114799" cy="4267200"/>
          </a:xfrm>
        </p:spPr>
      </p:pic>
      <p:pic>
        <p:nvPicPr>
          <p:cNvPr id="8" name="Picture 7" descr="605_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81000"/>
            <a:ext cx="4191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16455491"/>
              </p:ext>
            </p:extLst>
          </p:nvPr>
        </p:nvGraphicFramePr>
        <p:xfrm>
          <a:off x="304800" y="274638"/>
          <a:ext cx="8534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041013"/>
              </p:ext>
            </p:extLst>
          </p:nvPr>
        </p:nvGraphicFramePr>
        <p:xfrm>
          <a:off x="304800" y="1752600"/>
          <a:ext cx="84582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66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4384590"/>
              </p:ext>
            </p:extLst>
          </p:nvPr>
        </p:nvGraphicFramePr>
        <p:xfrm>
          <a:off x="304800" y="2057400"/>
          <a:ext cx="8458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own Ribbon 1"/>
          <p:cNvSpPr/>
          <p:nvPr/>
        </p:nvSpPr>
        <p:spPr>
          <a:xfrm>
            <a:off x="304800" y="381000"/>
            <a:ext cx="8458200" cy="1600200"/>
          </a:xfrm>
          <a:prstGeom prst="ribbon">
            <a:avLst/>
          </a:prstGeom>
          <a:noFill/>
          <a:ln w="57150">
            <a:solidFill>
              <a:srgbClr val="0000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1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6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495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</dc:title>
  <dc:creator>Enamul Haque</dc:creator>
  <cp:lastModifiedBy>Windows User</cp:lastModifiedBy>
  <cp:revision>868</cp:revision>
  <dcterms:created xsi:type="dcterms:W3CDTF">2006-08-16T00:00:00Z</dcterms:created>
  <dcterms:modified xsi:type="dcterms:W3CDTF">2020-12-31T14:32:41Z</dcterms:modified>
</cp:coreProperties>
</file>