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0" r:id="rId3"/>
    <p:sldId id="281" r:id="rId4"/>
    <p:sldId id="257" r:id="rId5"/>
    <p:sldId id="261" r:id="rId6"/>
    <p:sldId id="266" r:id="rId7"/>
    <p:sldId id="263" r:id="rId8"/>
    <p:sldId id="258" r:id="rId9"/>
    <p:sldId id="282" r:id="rId10"/>
    <p:sldId id="278" r:id="rId11"/>
    <p:sldId id="279" r:id="rId12"/>
    <p:sldId id="286" r:id="rId13"/>
    <p:sldId id="264" r:id="rId14"/>
    <p:sldId id="284" r:id="rId15"/>
    <p:sldId id="285" r:id="rId16"/>
    <p:sldId id="283" r:id="rId17"/>
    <p:sldId id="271" r:id="rId18"/>
    <p:sldId id="265" r:id="rId19"/>
    <p:sldId id="267" r:id="rId20"/>
    <p:sldId id="287" r:id="rId21"/>
    <p:sldId id="288" r:id="rId22"/>
    <p:sldId id="276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DC5F5"/>
    <a:srgbClr val="CC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3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D66F7-C6AE-4D31-857B-AF294CD6C3A3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31D1BDF7-5E43-4CB8-BCEF-0A0AEC0CF3D5}">
      <dgm:prSet/>
      <dgm:spPr>
        <a:solidFill>
          <a:schemeClr val="bg1"/>
        </a:solidFill>
        <a:ln w="3810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dirty="0" smtClean="0">
              <a:solidFill>
                <a:srgbClr val="FF00FF"/>
              </a:solidFill>
            </a:rPr>
            <a:t>এসো আমরা কিছু ছবি দেখি</a:t>
          </a:r>
          <a:endParaRPr lang="en-US" dirty="0">
            <a:solidFill>
              <a:srgbClr val="FF00FF"/>
            </a:solidFill>
          </a:endParaRPr>
        </a:p>
      </dgm:t>
    </dgm:pt>
    <dgm:pt modelId="{9F0DFBA0-9D86-426A-9EBC-13DA69143A68}" type="parTrans" cxnId="{FA56E56F-8627-4BA0-ABFC-70B79E93556C}">
      <dgm:prSet/>
      <dgm:spPr/>
      <dgm:t>
        <a:bodyPr/>
        <a:lstStyle/>
        <a:p>
          <a:endParaRPr lang="en-US">
            <a:solidFill>
              <a:srgbClr val="FF00FF"/>
            </a:solidFill>
          </a:endParaRPr>
        </a:p>
      </dgm:t>
    </dgm:pt>
    <dgm:pt modelId="{3B4DC2C9-E9DF-4180-B722-B0D6ABFB146B}" type="sibTrans" cxnId="{FA56E56F-8627-4BA0-ABFC-70B79E93556C}">
      <dgm:prSet/>
      <dgm:spPr/>
      <dgm:t>
        <a:bodyPr/>
        <a:lstStyle/>
        <a:p>
          <a:endParaRPr lang="en-US">
            <a:solidFill>
              <a:srgbClr val="FF00FF"/>
            </a:solidFill>
          </a:endParaRPr>
        </a:p>
      </dgm:t>
    </dgm:pt>
    <dgm:pt modelId="{5316B42E-6E0F-4E1C-B30B-B22F580D4679}" type="pres">
      <dgm:prSet presAssocID="{4C0D66F7-C6AE-4D31-857B-AF294CD6C3A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071B6D-95AF-404D-9680-6DDF260CA26A}" type="pres">
      <dgm:prSet presAssocID="{4C0D66F7-C6AE-4D31-857B-AF294CD6C3A3}" presName="arrow" presStyleLbl="bgShp" presStyleIdx="0" presStyleCnt="1"/>
      <dgm:spPr>
        <a:solidFill>
          <a:srgbClr val="FDC5F5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</dgm:pt>
    <dgm:pt modelId="{BE7BFD11-B567-4ADD-8899-42AC2F02513E}" type="pres">
      <dgm:prSet presAssocID="{4C0D66F7-C6AE-4D31-857B-AF294CD6C3A3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B9D5DFE-3979-499B-B2B4-3F2843310403}" type="pres">
      <dgm:prSet presAssocID="{31D1BDF7-5E43-4CB8-BCEF-0A0AEC0CF3D5}" presName="textNode" presStyleLbl="node1" presStyleIdx="0" presStyleCnt="1" custScaleX="143152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56E56F-8627-4BA0-ABFC-70B79E93556C}" srcId="{4C0D66F7-C6AE-4D31-857B-AF294CD6C3A3}" destId="{31D1BDF7-5E43-4CB8-BCEF-0A0AEC0CF3D5}" srcOrd="0" destOrd="0" parTransId="{9F0DFBA0-9D86-426A-9EBC-13DA69143A68}" sibTransId="{3B4DC2C9-E9DF-4180-B722-B0D6ABFB146B}"/>
    <dgm:cxn modelId="{40D34605-4E89-4DCE-B945-617B05406436}" type="presOf" srcId="{4C0D66F7-C6AE-4D31-857B-AF294CD6C3A3}" destId="{5316B42E-6E0F-4E1C-B30B-B22F580D4679}" srcOrd="0" destOrd="0" presId="urn:microsoft.com/office/officeart/2005/8/layout/hProcess9"/>
    <dgm:cxn modelId="{C5523282-C5B6-4B6C-A917-B63A2EEB8831}" type="presOf" srcId="{31D1BDF7-5E43-4CB8-BCEF-0A0AEC0CF3D5}" destId="{3B9D5DFE-3979-499B-B2B4-3F2843310403}" srcOrd="0" destOrd="0" presId="urn:microsoft.com/office/officeart/2005/8/layout/hProcess9"/>
    <dgm:cxn modelId="{833E6DE0-EBE6-4CB9-8C9E-1EC1ABE1EF9D}" type="presParOf" srcId="{5316B42E-6E0F-4E1C-B30B-B22F580D4679}" destId="{16071B6D-95AF-404D-9680-6DDF260CA26A}" srcOrd="0" destOrd="0" presId="urn:microsoft.com/office/officeart/2005/8/layout/hProcess9"/>
    <dgm:cxn modelId="{9CB0DC15-D101-4B17-B062-ED3B317E4958}" type="presParOf" srcId="{5316B42E-6E0F-4E1C-B30B-B22F580D4679}" destId="{BE7BFD11-B567-4ADD-8899-42AC2F02513E}" srcOrd="1" destOrd="0" presId="urn:microsoft.com/office/officeart/2005/8/layout/hProcess9"/>
    <dgm:cxn modelId="{6382EC0E-B3E8-4DD7-8947-81E4787D1B41}" type="presParOf" srcId="{BE7BFD11-B567-4ADD-8899-42AC2F02513E}" destId="{3B9D5DFE-3979-499B-B2B4-3F2843310403}" srcOrd="0" destOrd="0" presId="urn:microsoft.com/office/officeart/2005/8/layout/hProcess9"/>
  </dgm:cxnLst>
  <dgm:bg>
    <a:solidFill>
      <a:srgbClr val="00B050"/>
    </a:solidFill>
  </dgm:bg>
  <dgm:whole>
    <a:ln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38E8E-D227-40AA-91A2-245EF91F24A1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70A96C10-E732-42AE-B7AF-A5DC4FF9CDA4}">
      <dgm:prSet custT="1"/>
      <dgm:spPr/>
      <dgm:t>
        <a:bodyPr/>
        <a:lstStyle/>
        <a:p>
          <a:pPr rtl="0"/>
          <a:r>
            <a:rPr lang="bn-IN" sz="2800" smtClean="0"/>
            <a:t>ট্রাফিক জ্যাম</a:t>
          </a:r>
          <a:endParaRPr lang="en-US" sz="2800"/>
        </a:p>
      </dgm:t>
    </dgm:pt>
    <dgm:pt modelId="{514EEBFA-B35C-4A71-B46D-059EE0D0629B}" type="parTrans" cxnId="{8D28D534-98E6-48D5-ACCA-3B59CA4BF50D}">
      <dgm:prSet/>
      <dgm:spPr/>
      <dgm:t>
        <a:bodyPr/>
        <a:lstStyle/>
        <a:p>
          <a:endParaRPr lang="en-US"/>
        </a:p>
      </dgm:t>
    </dgm:pt>
    <dgm:pt modelId="{795B6072-2B2B-4482-9526-E0F68A949E70}" type="sibTrans" cxnId="{8D28D534-98E6-48D5-ACCA-3B59CA4BF50D}">
      <dgm:prSet/>
      <dgm:spPr/>
      <dgm:t>
        <a:bodyPr/>
        <a:lstStyle/>
        <a:p>
          <a:endParaRPr lang="en-US"/>
        </a:p>
      </dgm:t>
    </dgm:pt>
    <dgm:pt modelId="{BC9D1331-EAC2-45B5-9113-C40103F56CB1}">
      <dgm:prSet custT="1"/>
      <dgm:spPr/>
      <dgm:t>
        <a:bodyPr/>
        <a:lstStyle/>
        <a:p>
          <a:pPr rtl="0"/>
          <a:r>
            <a:rPr lang="bn-IN" sz="2800" dirty="0" smtClean="0"/>
            <a:t>অশ্লীলতা ও যৌণকর্ম</a:t>
          </a:r>
          <a:endParaRPr lang="en-US" sz="2800" dirty="0"/>
        </a:p>
      </dgm:t>
    </dgm:pt>
    <dgm:pt modelId="{01024979-2A4B-4CD2-A865-0B46B9573200}" type="parTrans" cxnId="{1ADD71A6-3343-436D-9F81-287C18F5EAE3}">
      <dgm:prSet/>
      <dgm:spPr/>
      <dgm:t>
        <a:bodyPr/>
        <a:lstStyle/>
        <a:p>
          <a:endParaRPr lang="en-US"/>
        </a:p>
      </dgm:t>
    </dgm:pt>
    <dgm:pt modelId="{82242743-089E-4A03-9925-D6A94E709406}" type="sibTrans" cxnId="{1ADD71A6-3343-436D-9F81-287C18F5EAE3}">
      <dgm:prSet/>
      <dgm:spPr/>
      <dgm:t>
        <a:bodyPr/>
        <a:lstStyle/>
        <a:p>
          <a:endParaRPr lang="en-US"/>
        </a:p>
      </dgm:t>
    </dgm:pt>
    <dgm:pt modelId="{E379E996-B512-4035-8025-77B85928A766}">
      <dgm:prSet custT="1"/>
      <dgm:spPr/>
      <dgm:t>
        <a:bodyPr/>
        <a:lstStyle/>
        <a:p>
          <a:pPr rtl="0"/>
          <a:r>
            <a:rPr lang="bn-IN" sz="2800" smtClean="0"/>
            <a:t>মাদকাসক্তি</a:t>
          </a:r>
          <a:endParaRPr lang="en-US" sz="2800"/>
        </a:p>
      </dgm:t>
    </dgm:pt>
    <dgm:pt modelId="{C8F7DB26-C153-4D2A-86B4-51928C6C253D}" type="parTrans" cxnId="{D74C6137-5539-481F-A655-3B3C7335CA3C}">
      <dgm:prSet/>
      <dgm:spPr/>
      <dgm:t>
        <a:bodyPr/>
        <a:lstStyle/>
        <a:p>
          <a:endParaRPr lang="en-US"/>
        </a:p>
      </dgm:t>
    </dgm:pt>
    <dgm:pt modelId="{87290D0D-0398-4EA3-8363-3CA94FA3FB68}" type="sibTrans" cxnId="{D74C6137-5539-481F-A655-3B3C7335CA3C}">
      <dgm:prSet/>
      <dgm:spPr/>
      <dgm:t>
        <a:bodyPr/>
        <a:lstStyle/>
        <a:p>
          <a:endParaRPr lang="en-US"/>
        </a:p>
      </dgm:t>
    </dgm:pt>
    <dgm:pt modelId="{2FC80A72-B010-4F62-BC82-EFEB6A28A685}">
      <dgm:prSet custT="1"/>
      <dgm:spPr/>
      <dgm:t>
        <a:bodyPr/>
        <a:lstStyle/>
        <a:p>
          <a:pPr rtl="0"/>
          <a:r>
            <a:rPr lang="bn-IN" sz="2800" smtClean="0"/>
            <a:t>গোলযোগ ও সংঘাতজনিত সমস্যা</a:t>
          </a:r>
          <a:endParaRPr lang="en-US" sz="2800"/>
        </a:p>
      </dgm:t>
    </dgm:pt>
    <dgm:pt modelId="{D0486FC4-6A68-4EF0-BB81-9E3AA1D92B42}" type="parTrans" cxnId="{8298C370-76C1-47F6-A502-26F925CE616B}">
      <dgm:prSet/>
      <dgm:spPr/>
      <dgm:t>
        <a:bodyPr/>
        <a:lstStyle/>
        <a:p>
          <a:endParaRPr lang="en-US"/>
        </a:p>
      </dgm:t>
    </dgm:pt>
    <dgm:pt modelId="{F8AADEDD-B85C-4A96-AC64-32544C88603A}" type="sibTrans" cxnId="{8298C370-76C1-47F6-A502-26F925CE616B}">
      <dgm:prSet/>
      <dgm:spPr/>
      <dgm:t>
        <a:bodyPr/>
        <a:lstStyle/>
        <a:p>
          <a:endParaRPr lang="en-US"/>
        </a:p>
      </dgm:t>
    </dgm:pt>
    <dgm:pt modelId="{7A3D150B-5D04-4750-B464-F5A0086FA87F}">
      <dgm:prSet custT="1"/>
      <dgm:spPr/>
      <dgm:t>
        <a:bodyPr/>
        <a:lstStyle/>
        <a:p>
          <a:pPr rtl="0"/>
          <a:r>
            <a:rPr lang="bn-IN" sz="2800" smtClean="0"/>
            <a:t>সাংস্কৃতিক সংঘাতজনিত সমস্যা</a:t>
          </a:r>
          <a:endParaRPr lang="en-US" sz="2800"/>
        </a:p>
      </dgm:t>
    </dgm:pt>
    <dgm:pt modelId="{8F8C555B-6821-4F58-9EDE-3ED0DCA10EB2}" type="parTrans" cxnId="{333D1A72-58A3-4E6A-8372-3806E920DB1E}">
      <dgm:prSet/>
      <dgm:spPr/>
      <dgm:t>
        <a:bodyPr/>
        <a:lstStyle/>
        <a:p>
          <a:endParaRPr lang="en-US"/>
        </a:p>
      </dgm:t>
    </dgm:pt>
    <dgm:pt modelId="{79864268-2160-4A81-BE20-D2D4B7AFC58C}" type="sibTrans" cxnId="{333D1A72-58A3-4E6A-8372-3806E920DB1E}">
      <dgm:prSet/>
      <dgm:spPr/>
      <dgm:t>
        <a:bodyPr/>
        <a:lstStyle/>
        <a:p>
          <a:endParaRPr lang="en-US"/>
        </a:p>
      </dgm:t>
    </dgm:pt>
    <dgm:pt modelId="{9710C98C-72FD-4456-93DB-D81E6948135D}" type="pres">
      <dgm:prSet presAssocID="{D7F38E8E-D227-40AA-91A2-245EF91F24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C6D60F-481E-4D98-A94C-7EE4B5556CB2}" type="pres">
      <dgm:prSet presAssocID="{70A96C10-E732-42AE-B7AF-A5DC4FF9CDA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4F5F8-E4DA-45CE-99CC-9B45490F82CC}" type="pres">
      <dgm:prSet presAssocID="{795B6072-2B2B-4482-9526-E0F68A949E70}" presName="spacer" presStyleCnt="0"/>
      <dgm:spPr/>
    </dgm:pt>
    <dgm:pt modelId="{BE4508C3-607B-419B-8DE0-C6E6969C085A}" type="pres">
      <dgm:prSet presAssocID="{BC9D1331-EAC2-45B5-9113-C40103F56CB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C592A-BE8F-4F95-9278-2F0A543E12A0}" type="pres">
      <dgm:prSet presAssocID="{82242743-089E-4A03-9925-D6A94E709406}" presName="spacer" presStyleCnt="0"/>
      <dgm:spPr/>
    </dgm:pt>
    <dgm:pt modelId="{4E19812A-138A-420B-A952-14CC9E940335}" type="pres">
      <dgm:prSet presAssocID="{E379E996-B512-4035-8025-77B85928A76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60E56-7C28-4D7F-AE55-4CB5BB64D869}" type="pres">
      <dgm:prSet presAssocID="{87290D0D-0398-4EA3-8363-3CA94FA3FB68}" presName="spacer" presStyleCnt="0"/>
      <dgm:spPr/>
    </dgm:pt>
    <dgm:pt modelId="{3A5E6AD3-5846-4C6B-82F8-10C58FEBD50A}" type="pres">
      <dgm:prSet presAssocID="{2FC80A72-B010-4F62-BC82-EFEB6A28A68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EB3E6-367B-41E7-AB49-8C01B3ABAF00}" type="pres">
      <dgm:prSet presAssocID="{F8AADEDD-B85C-4A96-AC64-32544C88603A}" presName="spacer" presStyleCnt="0"/>
      <dgm:spPr/>
    </dgm:pt>
    <dgm:pt modelId="{F1E31D7A-EA16-4C7F-950F-01532400F43A}" type="pres">
      <dgm:prSet presAssocID="{7A3D150B-5D04-4750-B464-F5A0086FA87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607CEF-5736-4E43-971B-C1946D46DE57}" type="presOf" srcId="{D7F38E8E-D227-40AA-91A2-245EF91F24A1}" destId="{9710C98C-72FD-4456-93DB-D81E6948135D}" srcOrd="0" destOrd="0" presId="urn:microsoft.com/office/officeart/2005/8/layout/vList2"/>
    <dgm:cxn modelId="{F39A66FB-4F05-4588-B19C-B4C06B4B6CDF}" type="presOf" srcId="{BC9D1331-EAC2-45B5-9113-C40103F56CB1}" destId="{BE4508C3-607B-419B-8DE0-C6E6969C085A}" srcOrd="0" destOrd="0" presId="urn:microsoft.com/office/officeart/2005/8/layout/vList2"/>
    <dgm:cxn modelId="{3B6D5860-273F-48B3-8408-CF255BDC6F38}" type="presOf" srcId="{7A3D150B-5D04-4750-B464-F5A0086FA87F}" destId="{F1E31D7A-EA16-4C7F-950F-01532400F43A}" srcOrd="0" destOrd="0" presId="urn:microsoft.com/office/officeart/2005/8/layout/vList2"/>
    <dgm:cxn modelId="{7C426681-4132-49A9-B7CC-54F298029390}" type="presOf" srcId="{70A96C10-E732-42AE-B7AF-A5DC4FF9CDA4}" destId="{37C6D60F-481E-4D98-A94C-7EE4B5556CB2}" srcOrd="0" destOrd="0" presId="urn:microsoft.com/office/officeart/2005/8/layout/vList2"/>
    <dgm:cxn modelId="{1ADD71A6-3343-436D-9F81-287C18F5EAE3}" srcId="{D7F38E8E-D227-40AA-91A2-245EF91F24A1}" destId="{BC9D1331-EAC2-45B5-9113-C40103F56CB1}" srcOrd="1" destOrd="0" parTransId="{01024979-2A4B-4CD2-A865-0B46B9573200}" sibTransId="{82242743-089E-4A03-9925-D6A94E709406}"/>
    <dgm:cxn modelId="{1FD7ACDD-8E51-4632-A0E7-8EB9899D2454}" type="presOf" srcId="{E379E996-B512-4035-8025-77B85928A766}" destId="{4E19812A-138A-420B-A952-14CC9E940335}" srcOrd="0" destOrd="0" presId="urn:microsoft.com/office/officeart/2005/8/layout/vList2"/>
    <dgm:cxn modelId="{8298C370-76C1-47F6-A502-26F925CE616B}" srcId="{D7F38E8E-D227-40AA-91A2-245EF91F24A1}" destId="{2FC80A72-B010-4F62-BC82-EFEB6A28A685}" srcOrd="3" destOrd="0" parTransId="{D0486FC4-6A68-4EF0-BB81-9E3AA1D92B42}" sibTransId="{F8AADEDD-B85C-4A96-AC64-32544C88603A}"/>
    <dgm:cxn modelId="{333D1A72-58A3-4E6A-8372-3806E920DB1E}" srcId="{D7F38E8E-D227-40AA-91A2-245EF91F24A1}" destId="{7A3D150B-5D04-4750-B464-F5A0086FA87F}" srcOrd="4" destOrd="0" parTransId="{8F8C555B-6821-4F58-9EDE-3ED0DCA10EB2}" sibTransId="{79864268-2160-4A81-BE20-D2D4B7AFC58C}"/>
    <dgm:cxn modelId="{62BA6A9B-ED22-4A86-A564-8ACCC3644713}" type="presOf" srcId="{2FC80A72-B010-4F62-BC82-EFEB6A28A685}" destId="{3A5E6AD3-5846-4C6B-82F8-10C58FEBD50A}" srcOrd="0" destOrd="0" presId="urn:microsoft.com/office/officeart/2005/8/layout/vList2"/>
    <dgm:cxn modelId="{8D28D534-98E6-48D5-ACCA-3B59CA4BF50D}" srcId="{D7F38E8E-D227-40AA-91A2-245EF91F24A1}" destId="{70A96C10-E732-42AE-B7AF-A5DC4FF9CDA4}" srcOrd="0" destOrd="0" parTransId="{514EEBFA-B35C-4A71-B46D-059EE0D0629B}" sibTransId="{795B6072-2B2B-4482-9526-E0F68A949E70}"/>
    <dgm:cxn modelId="{D74C6137-5539-481F-A655-3B3C7335CA3C}" srcId="{D7F38E8E-D227-40AA-91A2-245EF91F24A1}" destId="{E379E996-B512-4035-8025-77B85928A766}" srcOrd="2" destOrd="0" parTransId="{C8F7DB26-C153-4D2A-86B4-51928C6C253D}" sibTransId="{87290D0D-0398-4EA3-8363-3CA94FA3FB68}"/>
    <dgm:cxn modelId="{D198369D-4789-4C1E-8E5F-07EDC97F9D87}" type="presParOf" srcId="{9710C98C-72FD-4456-93DB-D81E6948135D}" destId="{37C6D60F-481E-4D98-A94C-7EE4B5556CB2}" srcOrd="0" destOrd="0" presId="urn:microsoft.com/office/officeart/2005/8/layout/vList2"/>
    <dgm:cxn modelId="{DDDF09B7-D974-4E94-AACA-C5451DA1AA81}" type="presParOf" srcId="{9710C98C-72FD-4456-93DB-D81E6948135D}" destId="{A594F5F8-E4DA-45CE-99CC-9B45490F82CC}" srcOrd="1" destOrd="0" presId="urn:microsoft.com/office/officeart/2005/8/layout/vList2"/>
    <dgm:cxn modelId="{E6F77D9E-2B47-4DF1-AF51-D0ED694AF511}" type="presParOf" srcId="{9710C98C-72FD-4456-93DB-D81E6948135D}" destId="{BE4508C3-607B-419B-8DE0-C6E6969C085A}" srcOrd="2" destOrd="0" presId="urn:microsoft.com/office/officeart/2005/8/layout/vList2"/>
    <dgm:cxn modelId="{53B2F175-5FDA-4613-9207-31168C2CF77F}" type="presParOf" srcId="{9710C98C-72FD-4456-93DB-D81E6948135D}" destId="{78FC592A-BE8F-4F95-9278-2F0A543E12A0}" srcOrd="3" destOrd="0" presId="urn:microsoft.com/office/officeart/2005/8/layout/vList2"/>
    <dgm:cxn modelId="{BD9A8F1F-677B-45CB-808A-E948C9CFA8E7}" type="presParOf" srcId="{9710C98C-72FD-4456-93DB-D81E6948135D}" destId="{4E19812A-138A-420B-A952-14CC9E940335}" srcOrd="4" destOrd="0" presId="urn:microsoft.com/office/officeart/2005/8/layout/vList2"/>
    <dgm:cxn modelId="{F598F9E9-EC96-414A-BA97-C2C4F3BF1BD7}" type="presParOf" srcId="{9710C98C-72FD-4456-93DB-D81E6948135D}" destId="{FFE60E56-7C28-4D7F-AE55-4CB5BB64D869}" srcOrd="5" destOrd="0" presId="urn:microsoft.com/office/officeart/2005/8/layout/vList2"/>
    <dgm:cxn modelId="{37F53A4E-5088-458B-AB75-4D1A2E4235A2}" type="presParOf" srcId="{9710C98C-72FD-4456-93DB-D81E6948135D}" destId="{3A5E6AD3-5846-4C6B-82F8-10C58FEBD50A}" srcOrd="6" destOrd="0" presId="urn:microsoft.com/office/officeart/2005/8/layout/vList2"/>
    <dgm:cxn modelId="{D9D9329B-97E1-457A-ABD0-C8658A1639B2}" type="presParOf" srcId="{9710C98C-72FD-4456-93DB-D81E6948135D}" destId="{529EB3E6-367B-41E7-AB49-8C01B3ABAF00}" srcOrd="7" destOrd="0" presId="urn:microsoft.com/office/officeart/2005/8/layout/vList2"/>
    <dgm:cxn modelId="{56484BBB-B6F7-4546-B8AC-102E95114228}" type="presParOf" srcId="{9710C98C-72FD-4456-93DB-D81E6948135D}" destId="{F1E31D7A-EA16-4C7F-950F-01532400F43A}" srcOrd="8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71B6D-95AF-404D-9680-6DDF260CA26A}">
      <dsp:nvSpPr>
        <dsp:cNvPr id="0" name=""/>
        <dsp:cNvSpPr/>
      </dsp:nvSpPr>
      <dsp:spPr>
        <a:xfrm>
          <a:off x="914399" y="0"/>
          <a:ext cx="10363200" cy="887506"/>
        </a:xfrm>
        <a:prstGeom prst="rightArrow">
          <a:avLst/>
        </a:prstGeom>
        <a:solidFill>
          <a:srgbClr val="FDC5F5"/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D5DFE-3979-499B-B2B4-3F2843310403}">
      <dsp:nvSpPr>
        <dsp:cNvPr id="0" name=""/>
        <dsp:cNvSpPr/>
      </dsp:nvSpPr>
      <dsp:spPr>
        <a:xfrm>
          <a:off x="2905356" y="0"/>
          <a:ext cx="6381286" cy="887506"/>
        </a:xfrm>
        <a:prstGeom prst="roundRect">
          <a:avLst/>
        </a:prstGeom>
        <a:solidFill>
          <a:schemeClr val="bg1"/>
        </a:solidFill>
        <a:ln w="3810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>
              <a:solidFill>
                <a:srgbClr val="FF00FF"/>
              </a:solidFill>
            </a:rPr>
            <a:t>এসো আমরা কিছু ছবি দেখি</a:t>
          </a:r>
          <a:endParaRPr lang="en-US" sz="3700" kern="1200" dirty="0">
            <a:solidFill>
              <a:srgbClr val="FF00FF"/>
            </a:solidFill>
          </a:endParaRPr>
        </a:p>
      </dsp:txBody>
      <dsp:txXfrm>
        <a:off x="2948680" y="43324"/>
        <a:ext cx="6294638" cy="800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6D60F-481E-4D98-A94C-7EE4B5556CB2}">
      <dsp:nvSpPr>
        <dsp:cNvPr id="0" name=""/>
        <dsp:cNvSpPr/>
      </dsp:nvSpPr>
      <dsp:spPr>
        <a:xfrm>
          <a:off x="0" y="8799"/>
          <a:ext cx="5750859" cy="917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/>
            <a:t>ট্রাফিক জ্যাম</a:t>
          </a:r>
          <a:endParaRPr lang="en-US" sz="2800" kern="1200"/>
        </a:p>
      </dsp:txBody>
      <dsp:txXfrm>
        <a:off x="44778" y="53577"/>
        <a:ext cx="5661303" cy="827724"/>
      </dsp:txXfrm>
    </dsp:sp>
    <dsp:sp modelId="{BE4508C3-607B-419B-8DE0-C6E6969C085A}">
      <dsp:nvSpPr>
        <dsp:cNvPr id="0" name=""/>
        <dsp:cNvSpPr/>
      </dsp:nvSpPr>
      <dsp:spPr>
        <a:xfrm>
          <a:off x="0" y="1067199"/>
          <a:ext cx="5750859" cy="917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অশ্লীলতা ও যৌণকর্ম</a:t>
          </a:r>
          <a:endParaRPr lang="en-US" sz="2800" kern="1200" dirty="0"/>
        </a:p>
      </dsp:txBody>
      <dsp:txXfrm>
        <a:off x="44778" y="1111977"/>
        <a:ext cx="5661303" cy="827724"/>
      </dsp:txXfrm>
    </dsp:sp>
    <dsp:sp modelId="{4E19812A-138A-420B-A952-14CC9E940335}">
      <dsp:nvSpPr>
        <dsp:cNvPr id="0" name=""/>
        <dsp:cNvSpPr/>
      </dsp:nvSpPr>
      <dsp:spPr>
        <a:xfrm>
          <a:off x="0" y="2125599"/>
          <a:ext cx="5750859" cy="917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/>
            <a:t>মাদকাসক্তি</a:t>
          </a:r>
          <a:endParaRPr lang="en-US" sz="2800" kern="1200"/>
        </a:p>
      </dsp:txBody>
      <dsp:txXfrm>
        <a:off x="44778" y="2170377"/>
        <a:ext cx="5661303" cy="827724"/>
      </dsp:txXfrm>
    </dsp:sp>
    <dsp:sp modelId="{3A5E6AD3-5846-4C6B-82F8-10C58FEBD50A}">
      <dsp:nvSpPr>
        <dsp:cNvPr id="0" name=""/>
        <dsp:cNvSpPr/>
      </dsp:nvSpPr>
      <dsp:spPr>
        <a:xfrm>
          <a:off x="0" y="3183999"/>
          <a:ext cx="5750859" cy="917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/>
            <a:t>গোলযোগ ও সংঘাতজনিত সমস্যা</a:t>
          </a:r>
          <a:endParaRPr lang="en-US" sz="2800" kern="1200"/>
        </a:p>
      </dsp:txBody>
      <dsp:txXfrm>
        <a:off x="44778" y="3228777"/>
        <a:ext cx="5661303" cy="827724"/>
      </dsp:txXfrm>
    </dsp:sp>
    <dsp:sp modelId="{F1E31D7A-EA16-4C7F-950F-01532400F43A}">
      <dsp:nvSpPr>
        <dsp:cNvPr id="0" name=""/>
        <dsp:cNvSpPr/>
      </dsp:nvSpPr>
      <dsp:spPr>
        <a:xfrm>
          <a:off x="0" y="4242399"/>
          <a:ext cx="5750859" cy="917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/>
            <a:t>সাংস্কৃতিক সংঘাতজনিত সমস্যা</a:t>
          </a:r>
          <a:endParaRPr lang="en-US" sz="2800" kern="1200"/>
        </a:p>
      </dsp:txBody>
      <dsp:txXfrm>
        <a:off x="44778" y="4287177"/>
        <a:ext cx="5661303" cy="827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109-024E-49FD-91AB-DE9366CA835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1875-CB06-4B07-BB3B-C7B8C63D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6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109-024E-49FD-91AB-DE9366CA835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1875-CB06-4B07-BB3B-C7B8C63D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6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109-024E-49FD-91AB-DE9366CA835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1875-CB06-4B07-BB3B-C7B8C63D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9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109-024E-49FD-91AB-DE9366CA835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1875-CB06-4B07-BB3B-C7B8C63D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109-024E-49FD-91AB-DE9366CA835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1875-CB06-4B07-BB3B-C7B8C63D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4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109-024E-49FD-91AB-DE9366CA835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1875-CB06-4B07-BB3B-C7B8C63D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5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109-024E-49FD-91AB-DE9366CA835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1875-CB06-4B07-BB3B-C7B8C63D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2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109-024E-49FD-91AB-DE9366CA835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1875-CB06-4B07-BB3B-C7B8C63D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109-024E-49FD-91AB-DE9366CA835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1875-CB06-4B07-BB3B-C7B8C63D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7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109-024E-49FD-91AB-DE9366CA835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1875-CB06-4B07-BB3B-C7B8C63D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2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109-024E-49FD-91AB-DE9366CA835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1875-CB06-4B07-BB3B-C7B8C63D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7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01109-024E-49FD-91AB-DE9366CA835C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1875-CB06-4B07-BB3B-C7B8C63D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5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11872"/>
            <a:ext cx="12192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99645" y="362019"/>
            <a:ext cx="5562601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kern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9" name="Picture 8" descr="c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5282045"/>
            <a:ext cx="7199290" cy="11590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1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9970" y="1452282"/>
            <a:ext cx="7732059" cy="2156867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আলোচনা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9722" y="4125091"/>
            <a:ext cx="238237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84" y="0"/>
            <a:ext cx="12249984" cy="6962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4081" y="736630"/>
            <a:ext cx="3281083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নগরায়ন কী?</a:t>
            </a:r>
            <a:endParaRPr lang="en-US" sz="4400" dirty="0"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741" y="1506071"/>
            <a:ext cx="1021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/>
              <a:t>	</a:t>
            </a:r>
            <a:r>
              <a:rPr lang="bn-IN" sz="3200" dirty="0" smtClean="0"/>
              <a:t>নগরায়ন হচ্ছে এমন একটি প্রক্রিয়া যার মাধ্যমে কোন এলাকা ধীরে ধীরে নগরে রূপলাভ করে।সাধারণত নগরের উদ্ভব ও বিকাশ বোঝাতে নগরায়ন শব্দটি ব্যবহৃত হয়।নগরকে কেন্দ্র করে আধুনিক সভ্যতার যাত্রা শুরু হয়েছিল।যুগে যুগে মানুষ্য সমাজ তাদের নিজস্ব প্রয়োজনেই নগর সৃষ্টি করেছে।আর এ নগরের ক্রমবিস্তৃতিকেই নগরায়ন হিসেবে অভিহিত করা হয়।</a:t>
            </a:r>
          </a:p>
          <a:p>
            <a:pPr algn="just"/>
            <a:r>
              <a:rPr lang="bn-IN" sz="3200" dirty="0"/>
              <a:t>	</a:t>
            </a:r>
            <a:r>
              <a:rPr lang="bn-IN" sz="3200" dirty="0" smtClean="0"/>
              <a:t>সাধারনত গ্রামের মানুষ যখন বসবাস ও নানামূখী প্রয়োজনে ক্রমান্বয়ে শহরের দিকে ধাবিত হয়,শহরে স্থায়ী আবাস গড়ে তোলে।কৃষি ছেড়ে অকৃষিজ পেশা গ্রহন করে এবং জীবিকার খাতিরে কর্মব্যস্ত জীবনযাত্রায় জটিল সম্পর্ক,বন্ধন ও পরিবর্তিত মূল্যবোধ ব্যবস্থা গড়ে তোলে তাকে নগরায়ন বলে।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38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12192000" cy="5782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smtClean="0"/>
              <a:t>সাধারণত গ্রামের মানুষ শহরের দিকে ধাবিত হবার পেছনে দুইটি কারন বিদ্যমান।যথাঃ</a:t>
            </a:r>
            <a:endParaRPr lang="en-US" sz="320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" y="618565"/>
            <a:ext cx="6096000" cy="537882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smtClean="0"/>
              <a:t>বিকর্ষক উপাদান(</a:t>
            </a:r>
            <a:r>
              <a:rPr lang="en-US" sz="3200" smtClean="0"/>
              <a:t>Push factor)</a:t>
            </a:r>
            <a:endParaRPr lang="en-US" sz="32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1156447"/>
            <a:ext cx="5997576" cy="5701552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১।লোকসংখ্যা অনুপাতে গ্রামে জমি,কাজ এবং খাদ্যের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   অভাব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২।লোকসংখ্যা অনুপাতে গ্রামে অর্থনৈতিক বিনিয়োগ কম বা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    শিল্পকারখানা গড়ে ঊঠেনা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৩।গ্রামীণ নব্যশিক্ষিত শ্রেণির সামাজিক মর্যাদা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   আধুনিক সচেতনতা করে তোলে ফলে তারা গ্রামে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   থাকাকে মর্যাদা হানিকর মনে করে।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৪।ফসলের মওসুমবাদে বাকী সময় গ্রামে কোন কাজ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   থাকেনা।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৫।প্রাকৃতিক দুর্যোগে সহায় সম্বল হারানো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৬।দারিদ্র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৭।গ্রামীন প্রতিপত্তিশালীদের নিপীড়ন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৮।ভূমিদস্যুদের কাছে সহায় সম্বল হারানো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6096000" y="618565"/>
            <a:ext cx="6095999" cy="537882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smtClean="0"/>
              <a:t>আকর্ষক উপাদান(</a:t>
            </a:r>
            <a:r>
              <a:rPr lang="en-US" sz="3600" smtClean="0"/>
              <a:t>Pull factor</a:t>
            </a:r>
            <a:r>
              <a:rPr lang="bn-IN" sz="3600" smtClean="0"/>
              <a:t>)</a:t>
            </a:r>
            <a:endParaRPr lang="en-US" sz="36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172200" y="1196788"/>
            <a:ext cx="6019800" cy="5661211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১।সরকারি বেসরকারি বিভিন্ন প্রতিষ্ঠান ও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   শিল্পকারখানায় কর্মসংস্থানের সুযোগ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২।শহরের চাকচিক্যময় পরিবেশ ও উন্নত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   জীবনের মোহ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৩।উচ্চশিক্ষা অর্জনের সুযোগ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৪।উন্নত চিকিৎসার সুযোগ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৫।উন্নত যোগাযোগ ও যাতায়াত ব্যবস্থা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৬।ব্যবসা-বাণিজ্যে বিনিয়োগের সুযোগ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৭।আধুনিক নাগরিক সুবিধা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৮।বিলাসী জীবনযাপন ও স্বাধীনতার উচ্চতর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 smtClean="0"/>
              <a:t>   সুযোগ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Up Ribbon 5"/>
          <p:cNvSpPr/>
          <p:nvPr/>
        </p:nvSpPr>
        <p:spPr>
          <a:xfrm>
            <a:off x="2382130" y="407964"/>
            <a:ext cx="7427740" cy="1181686"/>
          </a:xfrm>
          <a:prstGeom prst="ribbon2">
            <a:avLst/>
          </a:prstGeom>
          <a:ln w="28575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spc="50" dirty="0" smtClean="0">
                <a:ln w="0"/>
                <a:solidFill>
                  <a:srgbClr val="CC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নগরায়নের</a:t>
            </a:r>
            <a:r>
              <a:rPr lang="bn-IN" sz="4000" b="1" spc="50" dirty="0" smtClean="0">
                <a:ln w="0"/>
                <a:solidFill>
                  <a:srgbClr val="FF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বৈশিষ্ট্য</a:t>
            </a:r>
            <a:endParaRPr lang="en-US" sz="4000" b="1" spc="50" dirty="0">
              <a:ln w="0"/>
              <a:solidFill>
                <a:srgbClr val="FF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8967" y="1885071"/>
            <a:ext cx="7652824" cy="452431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১।কর্মব্যস্ততা</a:t>
            </a:r>
          </a:p>
          <a:p>
            <a:r>
              <a:rPr lang="bn-IN" sz="3200" dirty="0" smtClean="0"/>
              <a:t>২।চাঞ্চল্য ও সঞ্চালনশীলতা</a:t>
            </a:r>
          </a:p>
          <a:p>
            <a:r>
              <a:rPr lang="bn-IN" sz="3200" dirty="0" smtClean="0"/>
              <a:t>৩।সময়ের বাধ্যবাধকতা</a:t>
            </a:r>
          </a:p>
          <a:p>
            <a:r>
              <a:rPr lang="bn-IN" sz="3200" dirty="0" smtClean="0"/>
              <a:t>৪।অনু প্রিবার</a:t>
            </a:r>
          </a:p>
          <a:p>
            <a:r>
              <a:rPr lang="bn-IN" sz="3200" dirty="0" smtClean="0"/>
              <a:t>৫।মানব সৃষ্ট শহর ও পরিবেশ</a:t>
            </a:r>
          </a:p>
          <a:p>
            <a:r>
              <a:rPr lang="bn-IN" sz="3200" dirty="0" smtClean="0"/>
              <a:t>৬।অকৃষিজ পেশা</a:t>
            </a:r>
          </a:p>
          <a:p>
            <a:r>
              <a:rPr lang="bn-IN" sz="3200" dirty="0" smtClean="0"/>
              <a:t>৭।বৈচিত্রময়তানিঃসঙ্গতা</a:t>
            </a:r>
          </a:p>
          <a:p>
            <a:r>
              <a:rPr lang="bn-IN" sz="3200" dirty="0" smtClean="0"/>
              <a:t>৮।ব্যক্তিস্বাতন্ত্রবোধ</a:t>
            </a:r>
          </a:p>
          <a:p>
            <a:r>
              <a:rPr lang="bn-IN" sz="3200" dirty="0" smtClean="0"/>
              <a:t>৯।অবাধ প্রতিযোগিতা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28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5528" y="1165411"/>
            <a:ext cx="5079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আধুনিক ঢাকা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141" y="0"/>
            <a:ext cx="660250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এসো ছবিগুলো মনোযোগ সহকারে দেখি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26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4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588" y="0"/>
            <a:ext cx="5773412" cy="3286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419644" cy="3286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550"/>
            <a:ext cx="6415088" cy="3729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71838"/>
            <a:ext cx="5791200" cy="37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223164" cy="3034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81" y="0"/>
            <a:ext cx="5979848" cy="3034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164"/>
            <a:ext cx="5223164" cy="3617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9" y="3133164"/>
            <a:ext cx="6168250" cy="361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8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5965" y="457200"/>
            <a:ext cx="6427694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সামাজিক পরিবর্তনে নগরায়নের ভূমিকা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37882" y="1165086"/>
            <a:ext cx="5109883" cy="526297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১।</a:t>
            </a:r>
            <a:r>
              <a:rPr lang="en-US" sz="2400" dirty="0" err="1" smtClean="0"/>
              <a:t>উন্নত</a:t>
            </a:r>
            <a:r>
              <a:rPr lang="en-US" sz="2400" dirty="0" smtClean="0"/>
              <a:t> </a:t>
            </a:r>
            <a:r>
              <a:rPr lang="en-US" sz="2400" dirty="0" err="1" smtClean="0"/>
              <a:t>জীবনযাত্রার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মাণ</a:t>
            </a:r>
            <a:endParaRPr lang="en-US" sz="2400" dirty="0" smtClean="0"/>
          </a:p>
          <a:p>
            <a:r>
              <a:rPr lang="en-US" sz="2400" dirty="0" smtClean="0"/>
              <a:t>২।শিক্ষা ও </a:t>
            </a:r>
            <a:r>
              <a:rPr lang="en-US" sz="2400" dirty="0" err="1" smtClean="0"/>
              <a:t>জ্ঞানবিজ্ঞানের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প্রসার</a:t>
            </a:r>
            <a:endParaRPr lang="en-US" sz="2400" dirty="0" smtClean="0"/>
          </a:p>
          <a:p>
            <a:r>
              <a:rPr lang="en-US" sz="2400" dirty="0" smtClean="0"/>
              <a:t>৩।শিল্পায়ন</a:t>
            </a:r>
          </a:p>
          <a:p>
            <a:r>
              <a:rPr lang="en-US" sz="2400" dirty="0" smtClean="0"/>
              <a:t>৪।একক </a:t>
            </a:r>
            <a:r>
              <a:rPr lang="en-US" sz="2400" dirty="0" err="1" smtClean="0"/>
              <a:t>পরিবার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গঠব</a:t>
            </a:r>
            <a:r>
              <a:rPr lang="en-US" sz="2400" dirty="0" smtClean="0"/>
              <a:t> ও </a:t>
            </a:r>
            <a:r>
              <a:rPr lang="en-US" sz="2400" dirty="0" err="1" smtClean="0"/>
              <a:t>আত্নোন্নয়ন</a:t>
            </a:r>
            <a:endParaRPr lang="en-US" sz="2400" dirty="0" smtClean="0"/>
          </a:p>
          <a:p>
            <a:r>
              <a:rPr lang="en-US" sz="2400" dirty="0" smtClean="0"/>
              <a:t>৫।মূল্যবোধের </a:t>
            </a:r>
            <a:r>
              <a:rPr lang="en-US" sz="2400" dirty="0" err="1" smtClean="0"/>
              <a:t>পরিবর্তন</a:t>
            </a:r>
            <a:endParaRPr lang="en-US" sz="2400" dirty="0" smtClean="0"/>
          </a:p>
          <a:p>
            <a:r>
              <a:rPr lang="en-US" sz="2400" dirty="0" smtClean="0"/>
              <a:t>৬।আবসিক </a:t>
            </a:r>
            <a:r>
              <a:rPr lang="en-US" sz="2400" dirty="0" err="1" smtClean="0"/>
              <a:t>সমস্যা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বস্তির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উদ্ভব</a:t>
            </a:r>
            <a:endParaRPr lang="en-US" sz="2400" dirty="0" smtClean="0"/>
          </a:p>
          <a:p>
            <a:r>
              <a:rPr lang="en-US" sz="2400" dirty="0" smtClean="0"/>
              <a:t>৭।শ্রেণি </a:t>
            </a:r>
            <a:r>
              <a:rPr lang="en-US" sz="2400" dirty="0" err="1" smtClean="0"/>
              <a:t>বৈষম্য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</a:t>
            </a:r>
            <a:endParaRPr lang="en-US" sz="2400" dirty="0" smtClean="0"/>
          </a:p>
          <a:p>
            <a:r>
              <a:rPr lang="en-US" sz="2400" dirty="0" smtClean="0"/>
              <a:t>৮।সামাজিক ও </a:t>
            </a:r>
            <a:r>
              <a:rPr lang="en-US" sz="2400" dirty="0" err="1" smtClean="0"/>
              <a:t>মানসিক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সামঞ্জস্যহীনতা</a:t>
            </a:r>
            <a:endParaRPr lang="en-US" sz="2400" dirty="0" smtClean="0"/>
          </a:p>
          <a:p>
            <a:r>
              <a:rPr lang="en-US" sz="2400" dirty="0" smtClean="0"/>
              <a:t>৯।পারিবারিক </a:t>
            </a:r>
            <a:r>
              <a:rPr lang="en-US" sz="2400" dirty="0" err="1" smtClean="0"/>
              <a:t>কলহ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বিবাহ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বিচ্ছেদ</a:t>
            </a:r>
            <a:endParaRPr lang="en-US" sz="2400" dirty="0" smtClean="0"/>
          </a:p>
          <a:p>
            <a:r>
              <a:rPr lang="en-US" sz="2400" dirty="0" smtClean="0"/>
              <a:t>১০।নারীর </a:t>
            </a:r>
            <a:r>
              <a:rPr lang="en-US" sz="2400" dirty="0" err="1" smtClean="0"/>
              <a:t>ভূমিকায়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পরিবর্তন</a:t>
            </a:r>
            <a:endParaRPr lang="en-US" sz="2400" dirty="0" smtClean="0"/>
          </a:p>
          <a:p>
            <a:r>
              <a:rPr lang="en-US" sz="2400" dirty="0" smtClean="0"/>
              <a:t>১১।সামাজিক </a:t>
            </a:r>
            <a:r>
              <a:rPr lang="en-US" sz="2400" dirty="0" err="1" smtClean="0"/>
              <a:t>বন্ধন</a:t>
            </a:r>
            <a:r>
              <a:rPr lang="en-US" sz="2400" dirty="0" smtClean="0"/>
              <a:t> </a:t>
            </a:r>
            <a:r>
              <a:rPr lang="en-US" sz="2400" dirty="0" err="1" smtClean="0"/>
              <a:t>লোপ</a:t>
            </a:r>
            <a:endParaRPr lang="en-US" sz="2400" dirty="0" smtClean="0"/>
          </a:p>
          <a:p>
            <a:r>
              <a:rPr lang="en-US" sz="2400" dirty="0" smtClean="0"/>
              <a:t>১২।সামাজিক </a:t>
            </a:r>
            <a:r>
              <a:rPr lang="en-US" sz="2400" dirty="0" err="1" smtClean="0"/>
              <a:t>অনাচার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অপরাধ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</a:t>
            </a:r>
            <a:endParaRPr lang="en-US" sz="2400" dirty="0" smtClean="0"/>
          </a:p>
          <a:p>
            <a:r>
              <a:rPr lang="en-US" sz="2400" dirty="0" smtClean="0"/>
              <a:t>১৩।পরিবহন ও </a:t>
            </a:r>
            <a:r>
              <a:rPr lang="en-US" sz="2400" dirty="0" err="1" smtClean="0"/>
              <a:t>যোগাযোগ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ব্যবস্থার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উন্নতি</a:t>
            </a:r>
            <a:endParaRPr lang="en-US" sz="2400" dirty="0" smtClean="0"/>
          </a:p>
          <a:p>
            <a:r>
              <a:rPr lang="en-US" sz="2400" dirty="0" smtClean="0"/>
              <a:t>১৪।হতাশা ও </a:t>
            </a:r>
            <a:r>
              <a:rPr lang="en-US" sz="2400" dirty="0" err="1" smtClean="0"/>
              <a:t>দুশ্চিন্তা</a:t>
            </a:r>
            <a:endParaRPr lang="en-US" sz="2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510108"/>
              </p:ext>
            </p:extLst>
          </p:nvPr>
        </p:nvGraphicFramePr>
        <p:xfrm>
          <a:off x="5692589" y="1165086"/>
          <a:ext cx="5750859" cy="5168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11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21"/>
            <a:ext cx="12192000" cy="6858000"/>
          </a:xfrm>
          <a:prstGeom prst="rect">
            <a:avLst/>
          </a:prstGeom>
        </p:spPr>
      </p:pic>
      <p:sp>
        <p:nvSpPr>
          <p:cNvPr id="6" name="Down Ribbon 5"/>
          <p:cNvSpPr/>
          <p:nvPr/>
        </p:nvSpPr>
        <p:spPr>
          <a:xfrm>
            <a:off x="1872018" y="443753"/>
            <a:ext cx="8447964" cy="1138163"/>
          </a:xfrm>
          <a:prstGeom prst="ribbon">
            <a:avLst>
              <a:gd name="adj1" fmla="val 16667"/>
              <a:gd name="adj2" fmla="val 68094"/>
            </a:avLst>
          </a:prstGeom>
          <a:solidFill>
            <a:srgbClr val="0000FF"/>
          </a:solidFill>
          <a:ln w="28575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Up">
              <a:avLst>
                <a:gd name="adj" fmla="val 25286"/>
              </a:avLst>
            </a:prstTxWarp>
            <a:noAutofit/>
          </a:bodyPr>
          <a:lstStyle/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988762" y="2577955"/>
            <a:ext cx="839366" cy="717844"/>
          </a:xfrm>
          <a:prstGeom prst="rightArrow">
            <a:avLst/>
          </a:prstGeom>
          <a:solidFill>
            <a:srgbClr val="CC00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578" y="2640523"/>
            <a:ext cx="871812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শিল্পায়ন ও নগরায়ন পরস্পর নির্ভরশীল-ব্যাখ্যা কর।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988762" y="4166274"/>
            <a:ext cx="839366" cy="621775"/>
          </a:xfrm>
          <a:prstGeom prst="rightArrow">
            <a:avLst/>
          </a:prstGeom>
          <a:solidFill>
            <a:srgbClr val="0000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8128" y="4143681"/>
            <a:ext cx="876757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নগরায়ন মানুষের জীবনযাত্রা প্রণালীতে পরিবর্তন আনে-ব্যাখ্যা কর।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88763" y="5390889"/>
            <a:ext cx="839366" cy="643742"/>
          </a:xfrm>
          <a:prstGeom prst="rightArrow">
            <a:avLst/>
          </a:prstGeom>
          <a:solidFill>
            <a:srgbClr val="FF00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8128" y="5447802"/>
            <a:ext cx="876757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গ্রামীন সংস্কৃতি ও জীবনে নগরায়নের প্রভাব বিশ্লেষণ কর।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2453" y="1827322"/>
            <a:ext cx="162709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২০মিনিট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787" y="2644490"/>
            <a:ext cx="14699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পদ্মা দল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90416" y="5400035"/>
            <a:ext cx="149834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সুরমা </a:t>
            </a:r>
            <a:r>
              <a:rPr lang="bn-IN" sz="3200" dirty="0"/>
              <a:t>দল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461" y="4140340"/>
            <a:ext cx="1524301" cy="584775"/>
          </a:xfrm>
          <a:prstGeom prst="rect">
            <a:avLst/>
          </a:prstGeom>
          <a:solidFill>
            <a:srgbClr val="FDC5F5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চিত্রা </a:t>
            </a:r>
            <a:r>
              <a:rPr lang="bn-IN" sz="3200" dirty="0"/>
              <a:t>দল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83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878841" y="2915433"/>
            <a:ext cx="8434315" cy="313463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Stop">
              <a:avLst>
                <a:gd name="adj" fmla="val 2342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95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95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495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IN" sz="495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 err="1" smtClean="0">
                <a:ln/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950" b="1" dirty="0" smtClean="0">
                <a:ln/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 smtClean="0">
                <a:ln/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bn-IN" sz="4950" b="1" dirty="0">
              <a:ln/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 err="1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কাকনহাট</a:t>
            </a:r>
            <a:r>
              <a:rPr lang="en-US" sz="495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কলেজ,গোদাগাড়ী</a:t>
            </a:r>
            <a:r>
              <a:rPr lang="bn-IN" sz="495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95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bn-IN" sz="495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95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32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enamulbiroil</a:t>
            </a:r>
            <a:r>
              <a:rPr lang="en-US" sz="3200" b="1" dirty="0" smtClean="0">
                <a:ln/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</a:t>
            </a:r>
            <a:r>
              <a:rPr lang="en-US" sz="4000" b="1" dirty="0" smtClean="0">
                <a:ln/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.com</a:t>
            </a:r>
            <a:endParaRPr lang="bn-IN" sz="40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62" y="1124211"/>
            <a:ext cx="1506071" cy="1590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18772" y="400833"/>
            <a:ext cx="6601217" cy="2113767"/>
          </a:xfrm>
          <a:prstGeom prst="rect">
            <a:avLst/>
          </a:prstGeom>
        </p:spPr>
        <p:txBody>
          <a:bodyPr wrap="square">
            <a:prstTxWarp prst="textArchUpPour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IN" sz="2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DC5F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DC5F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DC5F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0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DC5F5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2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2240" y="791652"/>
            <a:ext cx="5082988" cy="1129553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88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মূ</a:t>
            </a:r>
            <a:r>
              <a:rPr lang="bn-IN" sz="88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ল্যা</a:t>
            </a:r>
            <a:r>
              <a:rPr lang="bn-IN" sz="88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য়ন</a:t>
            </a:r>
            <a:endParaRPr lang="en-US" sz="88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9553" y="2204455"/>
            <a:ext cx="101390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FF"/>
                </a:solidFill>
              </a:rPr>
              <a:t>১। নগরায়নের ইংরেজি প্রতিশব্দ কী?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ক) </a:t>
            </a:r>
            <a:r>
              <a:rPr lang="en-US" sz="3200" dirty="0" smtClean="0"/>
              <a:t>Urban   </a:t>
            </a:r>
            <a:r>
              <a:rPr lang="bn-IN" sz="3200" dirty="0" smtClean="0"/>
              <a:t>           খ) </a:t>
            </a:r>
            <a:r>
              <a:rPr lang="en-US" sz="3200" dirty="0" smtClean="0"/>
              <a:t>City</a:t>
            </a:r>
            <a:r>
              <a:rPr lang="bn-IN" sz="3200" dirty="0" smtClean="0"/>
              <a:t>  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</a:t>
            </a:r>
            <a:r>
              <a:rPr lang="en-US" sz="3200" dirty="0" smtClean="0"/>
              <a:t> </a:t>
            </a:r>
            <a:r>
              <a:rPr lang="bn-IN" sz="3200" dirty="0" smtClean="0"/>
              <a:t>গ) </a:t>
            </a:r>
            <a:r>
              <a:rPr lang="en-US" sz="3200" dirty="0" smtClean="0"/>
              <a:t>Civilization  </a:t>
            </a:r>
            <a:r>
              <a:rPr lang="bn-IN" sz="3200" dirty="0" smtClean="0"/>
              <a:t>  ঘ) </a:t>
            </a:r>
            <a:r>
              <a:rPr lang="en-US" sz="3200" dirty="0" smtClean="0"/>
              <a:t>Urbanization</a:t>
            </a:r>
            <a:endParaRPr lang="bn-IN" sz="3200" dirty="0" smtClean="0"/>
          </a:p>
          <a:p>
            <a:r>
              <a:rPr lang="bn-IN" sz="3200" dirty="0" smtClean="0"/>
              <a:t>২</a:t>
            </a:r>
            <a:r>
              <a:rPr lang="bn-IN" sz="3200" b="1" dirty="0" smtClean="0">
                <a:solidFill>
                  <a:srgbClr val="C00000"/>
                </a:solidFill>
              </a:rPr>
              <a:t>। নগরের উদ্ভব ও বিকাশকে কী বয়লে?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ক) শহর            খ) রাষ্ট্র       গ) নগরায়ন        ঘ) বিশ্বায়ন</a:t>
            </a:r>
          </a:p>
          <a:p>
            <a:r>
              <a:rPr lang="bn-IN" sz="3200" b="1" dirty="0" smtClean="0">
                <a:solidFill>
                  <a:srgbClr val="0000FF"/>
                </a:solidFill>
              </a:rPr>
              <a:t>৩। </a:t>
            </a:r>
            <a:r>
              <a:rPr lang="bn-IN" sz="3200" b="1" dirty="0">
                <a:solidFill>
                  <a:srgbClr val="0000FF"/>
                </a:solidFill>
              </a:rPr>
              <a:t> </a:t>
            </a:r>
            <a:r>
              <a:rPr lang="bn-IN" sz="3200" b="1" dirty="0" smtClean="0">
                <a:solidFill>
                  <a:srgbClr val="0000FF"/>
                </a:solidFill>
              </a:rPr>
              <a:t>নগরায়নের ফলে সমাজে--------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ক) বেকারত্ব বৃদ্ধি পায়      খ) অপরাধ প্রবণতা হ্রাস পায়   </a:t>
            </a:r>
          </a:p>
          <a:p>
            <a:r>
              <a:rPr lang="bn-IN" sz="3200" dirty="0"/>
              <a:t> </a:t>
            </a:r>
            <a:r>
              <a:rPr lang="bn-IN" sz="3200" dirty="0" smtClean="0"/>
              <a:t>      গ) সংহতি দৃঢ় হয়           ঘ) বস্তির প্রসার ঘটে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6546" y="1619680"/>
            <a:ext cx="125057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৫মিনিট</a:t>
            </a:r>
            <a:endParaRPr lang="en-US" sz="3200" dirty="0"/>
          </a:p>
        </p:txBody>
      </p:sp>
      <p:sp>
        <p:nvSpPr>
          <p:cNvPr id="6" name="Flowchart: Connector 5"/>
          <p:cNvSpPr/>
          <p:nvPr/>
        </p:nvSpPr>
        <p:spPr>
          <a:xfrm>
            <a:off x="4988859" y="3266313"/>
            <a:ext cx="376517" cy="37784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647766" y="4262717"/>
            <a:ext cx="430306" cy="361085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123329" y="5688105"/>
            <a:ext cx="430306" cy="375655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" y="428563"/>
            <a:ext cx="11201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FF00FF"/>
                </a:solidFill>
              </a:rPr>
              <a:t>৪। নগরায়নের ফলে বৃদ্ধি পায়-----------</a:t>
            </a:r>
          </a:p>
          <a:p>
            <a:r>
              <a:rPr lang="bn-IN" sz="2800" dirty="0"/>
              <a:t>     </a:t>
            </a:r>
            <a:r>
              <a:rPr lang="bn-IN" sz="2800" dirty="0" smtClean="0"/>
              <a:t>  </a:t>
            </a:r>
            <a:r>
              <a:rPr lang="en-US" sz="2800" dirty="0" err="1"/>
              <a:t>i</a:t>
            </a:r>
            <a:r>
              <a:rPr lang="en-US" sz="2800" dirty="0"/>
              <a:t>.</a:t>
            </a:r>
            <a:r>
              <a:rPr lang="bn-IN" sz="2800" dirty="0"/>
              <a:t> জনসংখ্যার ঘনত্ব </a:t>
            </a:r>
            <a:endParaRPr lang="bn-IN" sz="2800" dirty="0" smtClean="0"/>
          </a:p>
          <a:p>
            <a:r>
              <a:rPr lang="bn-IN" sz="2800" dirty="0" smtClean="0"/>
              <a:t>       </a:t>
            </a:r>
            <a:r>
              <a:rPr lang="en-US" sz="2800" dirty="0" smtClean="0"/>
              <a:t>ii</a:t>
            </a:r>
            <a:r>
              <a:rPr lang="en-US" sz="2800" dirty="0"/>
              <a:t>.</a:t>
            </a:r>
            <a:r>
              <a:rPr lang="bn-IN" sz="2800" dirty="0"/>
              <a:t> পতিতাবৃত্তি    </a:t>
            </a:r>
            <a:endParaRPr lang="bn-IN" sz="2800" dirty="0" smtClean="0"/>
          </a:p>
          <a:p>
            <a:r>
              <a:rPr lang="bn-IN" sz="2800" dirty="0" smtClean="0"/>
              <a:t>       </a:t>
            </a:r>
            <a:r>
              <a:rPr lang="en-US" sz="2800" dirty="0" smtClean="0"/>
              <a:t>iii</a:t>
            </a:r>
            <a:r>
              <a:rPr lang="en-US" sz="2800" dirty="0"/>
              <a:t>.</a:t>
            </a:r>
            <a:r>
              <a:rPr lang="bn-IN" sz="2800" dirty="0"/>
              <a:t> সামাজিক অনাচার</a:t>
            </a:r>
          </a:p>
          <a:p>
            <a:r>
              <a:rPr lang="bn-IN" sz="2800" dirty="0"/>
              <a:t>    </a:t>
            </a:r>
            <a:r>
              <a:rPr lang="bn-IN" sz="2800" dirty="0" smtClean="0"/>
              <a:t>  </a:t>
            </a:r>
            <a:r>
              <a:rPr lang="bn-IN" sz="2800" dirty="0"/>
              <a:t>নিচের কোনটি সঠিক?</a:t>
            </a:r>
          </a:p>
          <a:p>
            <a:r>
              <a:rPr lang="bn-IN" sz="2800" dirty="0"/>
              <a:t>     </a:t>
            </a:r>
            <a:r>
              <a:rPr lang="bn-IN" sz="2800" dirty="0" smtClean="0"/>
              <a:t> ক</a:t>
            </a:r>
            <a:r>
              <a:rPr lang="bn-IN" sz="2800" dirty="0"/>
              <a:t>) </a:t>
            </a:r>
            <a:r>
              <a:rPr lang="en-US" sz="2800" dirty="0" err="1"/>
              <a:t>i</a:t>
            </a:r>
            <a:r>
              <a:rPr lang="bn-IN" sz="2800" dirty="0"/>
              <a:t> ও</a:t>
            </a:r>
            <a:r>
              <a:rPr lang="en-US" sz="2800" dirty="0"/>
              <a:t> ii</a:t>
            </a:r>
            <a:r>
              <a:rPr lang="bn-IN" sz="2800" dirty="0"/>
              <a:t>   খ)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bn-IN" sz="2800" dirty="0"/>
              <a:t> ও</a:t>
            </a:r>
            <a:r>
              <a:rPr lang="en-US" sz="2800" dirty="0"/>
              <a:t> iii   </a:t>
            </a:r>
            <a:r>
              <a:rPr lang="bn-IN" sz="2800" dirty="0"/>
              <a:t>গ)</a:t>
            </a:r>
            <a:r>
              <a:rPr lang="en-US" sz="2800" dirty="0"/>
              <a:t> ii</a:t>
            </a:r>
            <a:r>
              <a:rPr lang="bn-IN" sz="2800" dirty="0"/>
              <a:t> ও</a:t>
            </a:r>
            <a:r>
              <a:rPr lang="en-US" sz="2800" dirty="0"/>
              <a:t> iii   </a:t>
            </a:r>
            <a:r>
              <a:rPr lang="bn-IN" sz="2800" dirty="0"/>
              <a:t>ঘ)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, ii</a:t>
            </a:r>
            <a:r>
              <a:rPr lang="bn-IN" sz="2800" dirty="0"/>
              <a:t> ও</a:t>
            </a:r>
            <a:r>
              <a:rPr lang="en-US" sz="2800" dirty="0"/>
              <a:t> iii</a:t>
            </a:r>
          </a:p>
          <a:p>
            <a:r>
              <a:rPr lang="bn-IN" sz="2800" b="1" dirty="0">
                <a:solidFill>
                  <a:srgbClr val="00B050"/>
                </a:solidFill>
              </a:rPr>
              <a:t>৫। নগরায়নের ফলে বাংলাদেশে ব্যবসা-বাণিজ্য বৃদ্ধি পেয়েছে।এর ফলে যে সুবিধাগুলো পাওয়া যায়-</a:t>
            </a:r>
            <a:r>
              <a:rPr lang="bn-IN" sz="2800" b="1" dirty="0" smtClean="0">
                <a:solidFill>
                  <a:srgbClr val="00B050"/>
                </a:solidFill>
              </a:rPr>
              <a:t>---</a:t>
            </a:r>
            <a:endParaRPr lang="bn-IN" sz="2800" b="1" dirty="0">
              <a:solidFill>
                <a:srgbClr val="00B050"/>
              </a:solidFill>
            </a:endParaRPr>
          </a:p>
          <a:p>
            <a:r>
              <a:rPr lang="bn-IN" sz="2800" dirty="0"/>
              <a:t>     </a:t>
            </a:r>
            <a:r>
              <a:rPr lang="bn-IN" sz="2800" dirty="0" smtClean="0"/>
              <a:t>   </a:t>
            </a:r>
            <a:r>
              <a:rPr lang="en-US" sz="2800" dirty="0" err="1"/>
              <a:t>i</a:t>
            </a:r>
            <a:r>
              <a:rPr lang="en-US" sz="2800" dirty="0"/>
              <a:t>.</a:t>
            </a:r>
            <a:r>
              <a:rPr lang="bn-IN" sz="2800" dirty="0"/>
              <a:t> নতুন কর্মসংস্থানের সৃষ্টি </a:t>
            </a:r>
            <a:endParaRPr lang="bn-IN" sz="2800" dirty="0" smtClean="0"/>
          </a:p>
          <a:p>
            <a:r>
              <a:rPr lang="bn-IN" sz="2800" dirty="0" smtClean="0"/>
              <a:t>        </a:t>
            </a:r>
            <a:r>
              <a:rPr lang="en-US" sz="2800" dirty="0" smtClean="0"/>
              <a:t>ii</a:t>
            </a:r>
            <a:r>
              <a:rPr lang="en-US" sz="2800" dirty="0"/>
              <a:t>.</a:t>
            </a:r>
            <a:r>
              <a:rPr lang="bn-IN" sz="2800" dirty="0"/>
              <a:t> জনসংখ্যা বৃদ্ধি    </a:t>
            </a:r>
            <a:endParaRPr lang="bn-IN" sz="2800" dirty="0" smtClean="0"/>
          </a:p>
          <a:p>
            <a:r>
              <a:rPr lang="bn-IN" sz="2800" dirty="0" smtClean="0"/>
              <a:t>       </a:t>
            </a:r>
            <a:r>
              <a:rPr lang="en-US" sz="2800" dirty="0" smtClean="0"/>
              <a:t>iii</a:t>
            </a:r>
            <a:r>
              <a:rPr lang="en-US" sz="2800" dirty="0"/>
              <a:t>.</a:t>
            </a:r>
            <a:r>
              <a:rPr lang="bn-IN" sz="2800" dirty="0"/>
              <a:t> পণ্যের উৎপাদন বৃদ্ধি</a:t>
            </a:r>
          </a:p>
          <a:p>
            <a:r>
              <a:rPr lang="bn-IN" sz="2800" dirty="0"/>
              <a:t>      </a:t>
            </a:r>
            <a:r>
              <a:rPr lang="bn-IN" sz="2800" dirty="0" smtClean="0"/>
              <a:t> নিচের </a:t>
            </a:r>
            <a:r>
              <a:rPr lang="bn-IN" sz="2800" dirty="0"/>
              <a:t>কোনটি সঠিক?</a:t>
            </a:r>
          </a:p>
          <a:p>
            <a:r>
              <a:rPr lang="bn-IN" sz="2800" dirty="0"/>
              <a:t>     ক) </a:t>
            </a:r>
            <a:r>
              <a:rPr lang="en-US" sz="2800" dirty="0" err="1"/>
              <a:t>i</a:t>
            </a:r>
            <a:r>
              <a:rPr lang="bn-IN" sz="2800" dirty="0"/>
              <a:t> ও</a:t>
            </a:r>
            <a:r>
              <a:rPr lang="en-US" sz="2800" dirty="0"/>
              <a:t> ii</a:t>
            </a:r>
            <a:r>
              <a:rPr lang="bn-IN" sz="2800" dirty="0"/>
              <a:t>   খ)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bn-IN" sz="2800" dirty="0"/>
              <a:t> ও</a:t>
            </a:r>
            <a:r>
              <a:rPr lang="en-US" sz="2800" dirty="0"/>
              <a:t> iii   </a:t>
            </a:r>
            <a:r>
              <a:rPr lang="bn-IN" sz="2800" dirty="0"/>
              <a:t>গ)</a:t>
            </a:r>
            <a:r>
              <a:rPr lang="en-US" sz="2800" dirty="0"/>
              <a:t> ii</a:t>
            </a:r>
            <a:r>
              <a:rPr lang="bn-IN" sz="2800" dirty="0"/>
              <a:t> ও</a:t>
            </a:r>
            <a:r>
              <a:rPr lang="en-US" sz="2800" dirty="0"/>
              <a:t> iii   </a:t>
            </a:r>
            <a:r>
              <a:rPr lang="bn-IN" sz="2800" dirty="0"/>
              <a:t>ঘ)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, ii</a:t>
            </a:r>
            <a:r>
              <a:rPr lang="bn-IN" sz="2800" dirty="0"/>
              <a:t> ও</a:t>
            </a:r>
            <a:r>
              <a:rPr lang="en-US" sz="2800" dirty="0"/>
              <a:t> iii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5432612" y="2629746"/>
            <a:ext cx="322729" cy="355501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2326341" y="5204012"/>
            <a:ext cx="363070" cy="309282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7315200" cy="1546411"/>
          </a:xfrm>
        </p:spPr>
        <p:txBody>
          <a:bodyPr>
            <a:prstTxWarp prst="textChevronInverted">
              <a:avLst/>
            </a:prstTxWarp>
          </a:bodyPr>
          <a:lstStyle/>
          <a:p>
            <a:pPr algn="ctr"/>
            <a:r>
              <a:rPr lang="bn-BD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বাড়ির কাজ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53" y="3425825"/>
            <a:ext cx="11228293" cy="715869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4800" dirty="0" smtClean="0"/>
              <a:t>তোমার জানা নগর জীবনে যে কোন দুইটি সমস্যা ব্যাখ্যা কর </a:t>
            </a:r>
            <a:endParaRPr lang="en-US" sz="4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>
          <a:xfrm>
            <a:off x="-1" y="0"/>
            <a:ext cx="6172201" cy="6858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9"/>
          <a:stretch/>
        </p:blipFill>
        <p:spPr>
          <a:xfrm>
            <a:off x="6172201" y="0"/>
            <a:ext cx="601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45833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4802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:\All- folder\pictures\Facebook\IMG_1899593253974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55142" y="3489511"/>
            <a:ext cx="4773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আল্লাহ </a:t>
            </a:r>
            <a:r>
              <a:rPr lang="bn-IN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হা</a:t>
            </a:r>
            <a:r>
              <a:rPr lang="en-US" sz="7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ফে</a:t>
            </a:r>
            <a:r>
              <a:rPr lang="bn-IN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জ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7234" y="121023"/>
            <a:ext cx="4773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আজ এ পর্যন্ত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2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40741" y="1308176"/>
            <a:ext cx="5391299" cy="73577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>
                <a:gd name="adj" fmla="val 78111"/>
              </a:avLst>
            </a:prstTxWarp>
            <a:spAutoFit/>
          </a:bodyPr>
          <a:lstStyle/>
          <a:p>
            <a:pPr algn="ctr"/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endParaRPr lang="en-US" sz="405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7081" y="2514599"/>
            <a:ext cx="8297838" cy="313697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Plain">
              <a:avLst>
                <a:gd name="adj" fmla="val 42452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50" b="1" dirty="0" smtClean="0">
                <a:ln/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শ্রেনীঃ- একাদশ-দ্বাদশ</a:t>
            </a:r>
            <a:endParaRPr lang="bn-IN" sz="4050" b="1" dirty="0">
              <a:ln/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বিষয়ঃ- সমাজবিজ্ঞান</a:t>
            </a:r>
            <a:r>
              <a:rPr lang="en-US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পত্র)</a:t>
            </a:r>
            <a:endParaRPr lang="bn-IN" sz="405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50" b="1" dirty="0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4050" b="1" dirty="0" err="1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050" dirty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[ </a:t>
            </a:r>
            <a:r>
              <a:rPr lang="bn-IN" sz="4050" dirty="0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সামাজিক পরিবর্তন</a:t>
            </a:r>
            <a:r>
              <a:rPr lang="en-US" sz="4050" dirty="0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4050" b="1" dirty="0">
              <a:ln/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পাঠঃ- </a:t>
            </a:r>
            <a:r>
              <a:rPr lang="bn-IN" sz="4050" b="1" dirty="0" smtClean="0">
                <a:ln/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bn-IN" sz="4050" dirty="0">
              <a:ln/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তারিখঃ- </a:t>
            </a:r>
            <a:r>
              <a:rPr lang="en-US" sz="405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405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৩/০৯/২০১৯ </a:t>
            </a:r>
            <a:r>
              <a:rPr lang="bn-IN" sz="405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05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rento-bg20150225010104.rr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7506"/>
            <a:ext cx="12192001" cy="5970494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93027314"/>
              </p:ext>
            </p:extLst>
          </p:nvPr>
        </p:nvGraphicFramePr>
        <p:xfrm>
          <a:off x="0" y="0"/>
          <a:ext cx="12192000" cy="887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84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haka-city.jpg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3048000" cy="6710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0" y="3048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আধুনিক ঢাকা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588" y="0"/>
            <a:ext cx="5773412" cy="3286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419644" cy="3286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550"/>
            <a:ext cx="6415088" cy="3729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71838"/>
            <a:ext cx="5791200" cy="37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3435"/>
            <a:ext cx="6131859" cy="2904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59" y="3953435"/>
            <a:ext cx="6060141" cy="2904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1859" cy="3953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59" y="-1"/>
            <a:ext cx="6060141" cy="39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Flowchart: Decision 2"/>
          <p:cNvSpPr/>
          <p:nvPr/>
        </p:nvSpPr>
        <p:spPr>
          <a:xfrm>
            <a:off x="1734671" y="376518"/>
            <a:ext cx="8821270" cy="2072666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bn-IN" sz="48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dirty="0"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541" y="2702859"/>
            <a:ext cx="11201399" cy="3334870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 numCol="1">
            <a:prstTxWarp prst="textSlantDown">
              <a:avLst>
                <a:gd name="adj" fmla="val 70640"/>
              </a:avLst>
            </a:prstTxWarp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নগরায়ন</a:t>
            </a:r>
            <a:endParaRPr lang="en-US" sz="5400" b="1" dirty="0" smtClean="0">
              <a:ln w="1270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Urbanization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8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1872018" y="403337"/>
            <a:ext cx="8447964" cy="1310185"/>
          </a:xfrm>
          <a:prstGeom prst="ribbon">
            <a:avLst>
              <a:gd name="adj1" fmla="val 16667"/>
              <a:gd name="adj2" fmla="val 68094"/>
            </a:avLst>
          </a:prstGeom>
          <a:solidFill>
            <a:srgbClr val="0000FF"/>
          </a:solidFill>
          <a:ln w="28575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Up">
              <a:avLst>
                <a:gd name="adj" fmla="val 25286"/>
              </a:avLst>
            </a:prstTxWarp>
            <a:noAutofit/>
          </a:bodyPr>
          <a:lstStyle/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5159" y="1917064"/>
            <a:ext cx="5197569" cy="46402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 শিক্ষার্থীরা...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4460" y="2536879"/>
            <a:ext cx="1105470" cy="914400"/>
          </a:xfrm>
          <a:prstGeom prst="rightArrow">
            <a:avLst/>
          </a:prstGeom>
          <a:solidFill>
            <a:srgbClr val="CC00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9656" y="2738148"/>
            <a:ext cx="844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নগরায়ন কি তা বলতে পারবে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95168" y="3715860"/>
            <a:ext cx="1074762" cy="902743"/>
          </a:xfrm>
          <a:prstGeom prst="rightArrow">
            <a:avLst/>
          </a:prstGeom>
          <a:solidFill>
            <a:srgbClr val="0000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018" y="3844067"/>
            <a:ext cx="844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নগরায়নের বৈশিষ্ট্য উল্লেখ করতে পারবে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64461" y="4921402"/>
            <a:ext cx="1105469" cy="914400"/>
          </a:xfrm>
          <a:prstGeom prst="rightArrow">
            <a:avLst/>
          </a:prstGeom>
          <a:solidFill>
            <a:srgbClr val="FF00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2018" y="5055437"/>
            <a:ext cx="860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সমাজিক পরিবর্তনে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নগরায়নের প্রভাব বিশ্লেষণ করতে পারবে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follow up Rubina</Template>
  <TotalTime>1102</TotalTime>
  <Words>632</Words>
  <Application>Microsoft Office PowerPoint</Application>
  <PresentationFormat>Widescreen</PresentationFormat>
  <Paragraphs>126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এনামুল হক</dc:creator>
  <cp:lastModifiedBy>Windows User</cp:lastModifiedBy>
  <cp:revision>165</cp:revision>
  <dcterms:created xsi:type="dcterms:W3CDTF">2016-12-22T15:21:09Z</dcterms:created>
  <dcterms:modified xsi:type="dcterms:W3CDTF">2021-01-04T08:37:28Z</dcterms:modified>
</cp:coreProperties>
</file>