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0" r:id="rId2"/>
    <p:sldId id="258" r:id="rId3"/>
    <p:sldId id="389" r:id="rId4"/>
    <p:sldId id="377" r:id="rId5"/>
    <p:sldId id="378" r:id="rId6"/>
    <p:sldId id="355" r:id="rId7"/>
    <p:sldId id="379" r:id="rId8"/>
    <p:sldId id="380" r:id="rId9"/>
    <p:sldId id="381" r:id="rId10"/>
    <p:sldId id="358" r:id="rId11"/>
    <p:sldId id="376" r:id="rId12"/>
    <p:sldId id="382" r:id="rId13"/>
    <p:sldId id="383" r:id="rId14"/>
    <p:sldId id="384" r:id="rId15"/>
    <p:sldId id="363" r:id="rId16"/>
    <p:sldId id="364" r:id="rId17"/>
    <p:sldId id="385" r:id="rId18"/>
    <p:sldId id="386" r:id="rId19"/>
    <p:sldId id="387" r:id="rId20"/>
    <p:sldId id="388" r:id="rId21"/>
    <p:sldId id="370" r:id="rId22"/>
    <p:sldId id="390" r:id="rId23"/>
    <p:sldId id="333"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01" autoAdjust="0"/>
  </p:normalViewPr>
  <p:slideViewPr>
    <p:cSldViewPr>
      <p:cViewPr>
        <p:scale>
          <a:sx n="70" d="100"/>
          <a:sy n="70" d="100"/>
        </p:scale>
        <p:origin x="-828"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0AA3D-9B2A-4701-8C89-A95E8EE64568}" type="datetimeFigureOut">
              <a:rPr lang="en-US" smtClean="0"/>
              <a:t>1/5/2021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21D6A-3AAA-4165-8ED4-0A2F66739654}" type="slidenum">
              <a:rPr lang="en-US" smtClean="0"/>
              <a:t>‹#›</a:t>
            </a:fld>
            <a:endParaRPr lang="en-US" dirty="0"/>
          </a:p>
        </p:txBody>
      </p:sp>
    </p:spTree>
    <p:extLst>
      <p:ext uri="{BB962C8B-B14F-4D97-AF65-F5344CB8AC3E}">
        <p14:creationId xmlns:p14="http://schemas.microsoft.com/office/powerpoint/2010/main" val="158314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21D6A-3AAA-4165-8ED4-0A2F66739654}" type="slidenum">
              <a:rPr lang="en-US" smtClean="0"/>
              <a:t>1</a:t>
            </a:fld>
            <a:endParaRPr lang="en-US" dirty="0"/>
          </a:p>
        </p:txBody>
      </p:sp>
    </p:spTree>
    <p:extLst>
      <p:ext uri="{BB962C8B-B14F-4D97-AF65-F5344CB8AC3E}">
        <p14:creationId xmlns:p14="http://schemas.microsoft.com/office/powerpoint/2010/main" val="259569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A309046-1A74-4605-85C9-053107EFAECD}" type="datetime8">
              <a:rPr lang="en-US" smtClean="0"/>
              <a:t>1/5/2021 7:31 PM</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abbashar1971@gmail.com </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7387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612C07-DED9-461F-BCFA-ABB281B668B9}" type="datetime8">
              <a:rPr lang="en-US" smtClean="0"/>
              <a:t>1/5/2021 7:31 PM</a:t>
            </a:fld>
            <a:endParaRPr lang="en-US" dirty="0"/>
          </a:p>
        </p:txBody>
      </p:sp>
      <p:sp>
        <p:nvSpPr>
          <p:cNvPr id="5" name="Footer Placeholder 4"/>
          <p:cNvSpPr>
            <a:spLocks noGrp="1"/>
          </p:cNvSpPr>
          <p:nvPr>
            <p:ph type="ftr" sz="quarter" idx="11"/>
          </p:nvPr>
        </p:nvSpPr>
        <p:spPr/>
        <p:txBody>
          <a:bodyPr/>
          <a:lstStyle/>
          <a:p>
            <a:r>
              <a:rPr lang="en-US" smtClean="0"/>
              <a:t>abbashar1971@gmail.com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657810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F8EEE4-01B3-4F75-8854-A62C048157E2}" type="datetime8">
              <a:rPr lang="en-US" smtClean="0"/>
              <a:t>1/5/2021 7:31 PM</a:t>
            </a:fld>
            <a:endParaRPr lang="en-US" dirty="0"/>
          </a:p>
        </p:txBody>
      </p:sp>
      <p:sp>
        <p:nvSpPr>
          <p:cNvPr id="5" name="Footer Placeholder 4"/>
          <p:cNvSpPr>
            <a:spLocks noGrp="1"/>
          </p:cNvSpPr>
          <p:nvPr>
            <p:ph type="ftr" sz="quarter" idx="11"/>
          </p:nvPr>
        </p:nvSpPr>
        <p:spPr/>
        <p:txBody>
          <a:bodyPr/>
          <a:lstStyle/>
          <a:p>
            <a:r>
              <a:rPr lang="en-US" smtClean="0"/>
              <a:t>abbashar1971@gmail.com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574806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BF39E-FABE-43EC-825B-6287ADAB31A4}" type="datetime8">
              <a:rPr lang="en-US" smtClean="0"/>
              <a:t>1/5/2021 7:31 PM</a:t>
            </a:fld>
            <a:endParaRPr lang="en-US" dirty="0"/>
          </a:p>
        </p:txBody>
      </p:sp>
      <p:sp>
        <p:nvSpPr>
          <p:cNvPr id="5" name="Footer Placeholder 4"/>
          <p:cNvSpPr>
            <a:spLocks noGrp="1"/>
          </p:cNvSpPr>
          <p:nvPr>
            <p:ph type="ftr" sz="quarter" idx="11"/>
          </p:nvPr>
        </p:nvSpPr>
        <p:spPr/>
        <p:txBody>
          <a:bodyPr/>
          <a:lstStyle/>
          <a:p>
            <a:r>
              <a:rPr lang="en-US" smtClean="0"/>
              <a:t>abbashar1971@gmail.com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83475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E1C44D-94E6-4101-83B7-3FDCEB78FB4A}" type="datetime8">
              <a:rPr lang="en-US" smtClean="0"/>
              <a:t>1/5/2021 7:31 PM</a:t>
            </a:fld>
            <a:endParaRPr lang="en-US" dirty="0"/>
          </a:p>
        </p:txBody>
      </p:sp>
      <p:sp>
        <p:nvSpPr>
          <p:cNvPr id="5" name="Footer Placeholder 4"/>
          <p:cNvSpPr>
            <a:spLocks noGrp="1"/>
          </p:cNvSpPr>
          <p:nvPr>
            <p:ph type="ftr" sz="quarter" idx="11"/>
          </p:nvPr>
        </p:nvSpPr>
        <p:spPr/>
        <p:txBody>
          <a:bodyPr/>
          <a:lstStyle/>
          <a:p>
            <a:r>
              <a:rPr lang="en-US" smtClean="0"/>
              <a:t>abbashar1971@gmail.com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5249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5EFF80-5DFE-40BD-9D25-48D661048F45}" type="datetime8">
              <a:rPr lang="en-US" smtClean="0"/>
              <a:t>1/5/2021 7:31 PM</a:t>
            </a:fld>
            <a:endParaRPr lang="en-US" dirty="0"/>
          </a:p>
        </p:txBody>
      </p:sp>
      <p:sp>
        <p:nvSpPr>
          <p:cNvPr id="6" name="Footer Placeholder 5"/>
          <p:cNvSpPr>
            <a:spLocks noGrp="1"/>
          </p:cNvSpPr>
          <p:nvPr>
            <p:ph type="ftr" sz="quarter" idx="11"/>
          </p:nvPr>
        </p:nvSpPr>
        <p:spPr/>
        <p:txBody>
          <a:bodyPr/>
          <a:lstStyle/>
          <a:p>
            <a:r>
              <a:rPr lang="en-US" smtClean="0"/>
              <a:t>abbashar1971@gmail.com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914354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68D59-53E4-48FC-978F-13DCCD01F7B0}" type="datetime8">
              <a:rPr lang="en-US" smtClean="0"/>
              <a:t>1/5/2021 7:31 PM</a:t>
            </a:fld>
            <a:endParaRPr lang="en-US" dirty="0"/>
          </a:p>
        </p:txBody>
      </p:sp>
      <p:sp>
        <p:nvSpPr>
          <p:cNvPr id="8" name="Footer Placeholder 7"/>
          <p:cNvSpPr>
            <a:spLocks noGrp="1"/>
          </p:cNvSpPr>
          <p:nvPr>
            <p:ph type="ftr" sz="quarter" idx="11"/>
          </p:nvPr>
        </p:nvSpPr>
        <p:spPr/>
        <p:txBody>
          <a:bodyPr/>
          <a:lstStyle/>
          <a:p>
            <a:r>
              <a:rPr lang="en-US" smtClean="0"/>
              <a:t>abbashar1971@gmail.com </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229193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6A2DEE-D6C3-45B6-888A-0F12645D45DD}" type="datetime8">
              <a:rPr lang="en-US" smtClean="0"/>
              <a:t>1/5/2021 7:31 PM</a:t>
            </a:fld>
            <a:endParaRPr lang="en-US" dirty="0"/>
          </a:p>
        </p:txBody>
      </p:sp>
      <p:sp>
        <p:nvSpPr>
          <p:cNvPr id="4" name="Footer Placeholder 3"/>
          <p:cNvSpPr>
            <a:spLocks noGrp="1"/>
          </p:cNvSpPr>
          <p:nvPr>
            <p:ph type="ftr" sz="quarter" idx="11"/>
          </p:nvPr>
        </p:nvSpPr>
        <p:spPr/>
        <p:txBody>
          <a:bodyPr/>
          <a:lstStyle/>
          <a:p>
            <a:r>
              <a:rPr lang="en-US" smtClean="0"/>
              <a:t>abbashar1971@gmail.com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948844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13444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9FB6C-8B5D-4C21-9B1E-90EADA72DF9F}" type="datetime8">
              <a:rPr lang="en-US" smtClean="0"/>
              <a:t>1/5/2021 7:31 PM</a:t>
            </a:fld>
            <a:endParaRPr lang="en-US" dirty="0"/>
          </a:p>
        </p:txBody>
      </p:sp>
      <p:sp>
        <p:nvSpPr>
          <p:cNvPr id="6" name="Footer Placeholder 5"/>
          <p:cNvSpPr>
            <a:spLocks noGrp="1"/>
          </p:cNvSpPr>
          <p:nvPr>
            <p:ph type="ftr" sz="quarter" idx="11"/>
          </p:nvPr>
        </p:nvSpPr>
        <p:spPr/>
        <p:txBody>
          <a:bodyPr/>
          <a:lstStyle/>
          <a:p>
            <a:r>
              <a:rPr lang="en-US" smtClean="0"/>
              <a:t>abbashar1971@gmail.com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96413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7E39A-83B4-436B-8E60-6744A6D94274}" type="datetime8">
              <a:rPr lang="en-US" smtClean="0"/>
              <a:t>1/5/2021 7:31 PM</a:t>
            </a:fld>
            <a:endParaRPr lang="en-US" dirty="0"/>
          </a:p>
        </p:txBody>
      </p:sp>
      <p:sp>
        <p:nvSpPr>
          <p:cNvPr id="6" name="Footer Placeholder 5"/>
          <p:cNvSpPr>
            <a:spLocks noGrp="1"/>
          </p:cNvSpPr>
          <p:nvPr>
            <p:ph type="ftr" sz="quarter" idx="11"/>
          </p:nvPr>
        </p:nvSpPr>
        <p:spPr/>
        <p:txBody>
          <a:bodyPr/>
          <a:lstStyle/>
          <a:p>
            <a:r>
              <a:rPr lang="en-US" smtClean="0"/>
              <a:t>abbashar1971@gmail.com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9376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9711183D-87D8-4A6E-9CC3-DE1A538E2EA1}" type="datetime8">
              <a:rPr lang="en-US" smtClean="0"/>
              <a:t>1/5/2021 7:31 PM</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r>
              <a:rPr lang="en-US" smtClean="0"/>
              <a:t>abbashar1971@gmail.com </a:t>
            </a:r>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15556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48" y="263582"/>
            <a:ext cx="8372768" cy="5910966"/>
          </a:xfrm>
          <a:prstGeom prst="rect">
            <a:avLst/>
          </a:prstGeom>
          <a:ln>
            <a:noFill/>
          </a:ln>
          <a:effectLst>
            <a:softEdge rad="112500"/>
          </a:effectLst>
        </p:spPr>
      </p:pic>
      <p:sp>
        <p:nvSpPr>
          <p:cNvPr id="6" name="TextBox 5"/>
          <p:cNvSpPr txBox="1"/>
          <p:nvPr/>
        </p:nvSpPr>
        <p:spPr>
          <a:xfrm>
            <a:off x="670309" y="457200"/>
            <a:ext cx="7836116" cy="889981"/>
          </a:xfrm>
          <a:prstGeom prst="rect">
            <a:avLst/>
          </a:prstGeom>
          <a:noFill/>
        </p:spPr>
        <p:txBody>
          <a:bodyPr wrap="square" lIns="68086" tIns="34043" rIns="68086" bIns="34043" rtlCol="0">
            <a:prstTxWarp prst="textPlain">
              <a:avLst/>
            </a:prstTxWarp>
            <a:spAutoFit/>
          </a:bodyPr>
          <a:lstStyle/>
          <a:p>
            <a:r>
              <a:rPr lang="en-US" sz="1600" b="1" dirty="0" err="1" smtClean="0">
                <a:solidFill>
                  <a:srgbClr val="FFFF00"/>
                </a:solidFill>
                <a:latin typeface="NikoshBAN" pitchFamily="2" charset="0"/>
                <a:cs typeface="NikoshBAN" pitchFamily="2" charset="0"/>
              </a:rPr>
              <a:t>আজকের</a:t>
            </a:r>
            <a:r>
              <a:rPr lang="en-US" sz="1600" b="1" dirty="0" smtClean="0">
                <a:solidFill>
                  <a:srgbClr val="FFFF00"/>
                </a:solidFill>
                <a:latin typeface="NikoshBAN" pitchFamily="2" charset="0"/>
                <a:cs typeface="NikoshBAN" pitchFamily="2" charset="0"/>
              </a:rPr>
              <a:t> </a:t>
            </a:r>
            <a:r>
              <a:rPr lang="bn-IN" sz="1600" b="1" dirty="0" smtClean="0">
                <a:solidFill>
                  <a:srgbClr val="FFFF00"/>
                </a:solidFill>
                <a:latin typeface="NikoshBAN" pitchFamily="2" charset="0"/>
                <a:cs typeface="NikoshBAN" pitchFamily="2" charset="0"/>
              </a:rPr>
              <a:t>ইসলাম ও নৈতিকশিক্ষা </a:t>
            </a:r>
            <a:r>
              <a:rPr lang="en-US" sz="1600" b="1" dirty="0" smtClean="0">
                <a:solidFill>
                  <a:srgbClr val="FFFF00"/>
                </a:solidFill>
                <a:latin typeface="NikoshBAN" pitchFamily="2" charset="0"/>
                <a:cs typeface="NikoshBAN" pitchFamily="2" charset="0"/>
              </a:rPr>
              <a:t> </a:t>
            </a:r>
            <a:r>
              <a:rPr lang="en-US" sz="1600" b="1" dirty="0" err="1" smtClean="0">
                <a:solidFill>
                  <a:srgbClr val="FFFF00"/>
                </a:solidFill>
                <a:latin typeface="NikoshBAN" pitchFamily="2" charset="0"/>
                <a:cs typeface="NikoshBAN" pitchFamily="2" charset="0"/>
              </a:rPr>
              <a:t>ক্লাশে</a:t>
            </a:r>
            <a:r>
              <a:rPr lang="en-US" sz="1600" b="1" dirty="0" smtClean="0">
                <a:solidFill>
                  <a:srgbClr val="FFFF00"/>
                </a:solidFill>
                <a:latin typeface="NikoshBAN" pitchFamily="2" charset="0"/>
                <a:cs typeface="NikoshBAN" pitchFamily="2" charset="0"/>
              </a:rPr>
              <a:t> </a:t>
            </a:r>
            <a:r>
              <a:rPr lang="en-US" sz="1600" b="1" dirty="0" err="1" smtClean="0">
                <a:solidFill>
                  <a:srgbClr val="FFFF00"/>
                </a:solidFill>
                <a:latin typeface="NikoshBAN" pitchFamily="2" charset="0"/>
                <a:cs typeface="NikoshBAN" pitchFamily="2" charset="0"/>
              </a:rPr>
              <a:t>সকল</a:t>
            </a:r>
            <a:r>
              <a:rPr lang="bn-IN" sz="1600" b="1" dirty="0" smtClean="0">
                <a:solidFill>
                  <a:srgbClr val="FFFF00"/>
                </a:solidFill>
                <a:latin typeface="NikoshBAN" pitchFamily="2" charset="0"/>
                <a:cs typeface="NikoshBAN" pitchFamily="2" charset="0"/>
              </a:rPr>
              <a:t>কে</a:t>
            </a:r>
            <a:r>
              <a:rPr lang="en-US" sz="1600" b="1" dirty="0" smtClean="0">
                <a:solidFill>
                  <a:srgbClr val="FFFF00"/>
                </a:solidFill>
                <a:latin typeface="NikoshBAN" pitchFamily="2" charset="0"/>
                <a:cs typeface="NikoshBAN" pitchFamily="2" charset="0"/>
              </a:rPr>
              <a:t> </a:t>
            </a:r>
            <a:r>
              <a:rPr lang="en-US" sz="1600" b="1" dirty="0" err="1" smtClean="0">
                <a:solidFill>
                  <a:srgbClr val="FFFF00"/>
                </a:solidFill>
                <a:latin typeface="NikoshBAN" pitchFamily="2" charset="0"/>
                <a:cs typeface="NikoshBAN" pitchFamily="2" charset="0"/>
              </a:rPr>
              <a:t>স্বাগতম</a:t>
            </a:r>
            <a:endParaRPr lang="en-US" sz="1600" b="1" dirty="0">
              <a:solidFill>
                <a:srgbClr val="FFFF00"/>
              </a:solidFill>
              <a:latin typeface="NikoshBAN" pitchFamily="2" charset="0"/>
              <a:cs typeface="NikoshBAN" pitchFamily="2" charset="0"/>
            </a:endParaRPr>
          </a:p>
        </p:txBody>
      </p:sp>
      <p:grpSp>
        <p:nvGrpSpPr>
          <p:cNvPr id="9" name="Group 11"/>
          <p:cNvGrpSpPr/>
          <p:nvPr/>
        </p:nvGrpSpPr>
        <p:grpSpPr>
          <a:xfrm>
            <a:off x="63789" y="2878898"/>
            <a:ext cx="2590800" cy="3276600"/>
            <a:chOff x="-158285" y="5292604"/>
            <a:chExt cx="1300367" cy="1723220"/>
          </a:xfrm>
        </p:grpSpPr>
        <p:grpSp>
          <p:nvGrpSpPr>
            <p:cNvPr id="10" name="Group 23"/>
            <p:cNvGrpSpPr/>
            <p:nvPr/>
          </p:nvGrpSpPr>
          <p:grpSpPr>
            <a:xfrm>
              <a:off x="0" y="5305425"/>
              <a:ext cx="1142082" cy="1681939"/>
              <a:chOff x="0" y="5305425"/>
              <a:chExt cx="1142082" cy="1681939"/>
            </a:xfrm>
          </p:grpSpPr>
          <p:pic>
            <p:nvPicPr>
              <p:cNvPr id="14" name="Picture 13" descr="38.gif"/>
              <p:cNvPicPr>
                <a:picLocks noChangeAspect="1"/>
              </p:cNvPicPr>
              <p:nvPr/>
            </p:nvPicPr>
            <p:blipFill>
              <a:blip r:embed="rId4"/>
              <a:stretch>
                <a:fillRect/>
              </a:stretch>
            </p:blipFill>
            <p:spPr>
              <a:xfrm>
                <a:off x="0" y="5305425"/>
                <a:ext cx="866775" cy="1552575"/>
              </a:xfrm>
              <a:prstGeom prst="rect">
                <a:avLst/>
              </a:prstGeom>
            </p:spPr>
          </p:pic>
          <p:pic>
            <p:nvPicPr>
              <p:cNvPr id="15" name="Picture 14" descr="4.gif"/>
              <p:cNvPicPr>
                <a:picLocks noChangeAspect="1"/>
              </p:cNvPicPr>
              <p:nvPr/>
            </p:nvPicPr>
            <p:blipFill>
              <a:blip r:embed="rId5"/>
              <a:stretch>
                <a:fillRect/>
              </a:stretch>
            </p:blipFill>
            <p:spPr>
              <a:xfrm rot="1465479">
                <a:off x="275307" y="5321064"/>
                <a:ext cx="866775" cy="1666300"/>
              </a:xfrm>
              <a:prstGeom prst="rect">
                <a:avLst/>
              </a:prstGeom>
            </p:spPr>
          </p:pic>
        </p:grpSp>
        <p:grpSp>
          <p:nvGrpSpPr>
            <p:cNvPr id="11" name="Group 24"/>
            <p:cNvGrpSpPr/>
            <p:nvPr/>
          </p:nvGrpSpPr>
          <p:grpSpPr>
            <a:xfrm>
              <a:off x="-158285" y="5292604"/>
              <a:ext cx="1230969" cy="1723220"/>
              <a:chOff x="7913031" y="5305425"/>
              <a:chExt cx="1230969" cy="1723220"/>
            </a:xfrm>
          </p:grpSpPr>
          <p:pic>
            <p:nvPicPr>
              <p:cNvPr id="12" name="Picture 25" descr="38.gif"/>
              <p:cNvPicPr>
                <a:picLocks noChangeAspect="1"/>
              </p:cNvPicPr>
              <p:nvPr/>
            </p:nvPicPr>
            <p:blipFill>
              <a:blip r:embed="rId4"/>
              <a:stretch>
                <a:fillRect/>
              </a:stretch>
            </p:blipFill>
            <p:spPr>
              <a:xfrm>
                <a:off x="8277225" y="5305425"/>
                <a:ext cx="866775" cy="1552575"/>
              </a:xfrm>
              <a:prstGeom prst="rect">
                <a:avLst/>
              </a:prstGeom>
            </p:spPr>
          </p:pic>
          <p:pic>
            <p:nvPicPr>
              <p:cNvPr id="13" name="Picture 12" descr="4.gif"/>
              <p:cNvPicPr>
                <a:picLocks noChangeAspect="1"/>
              </p:cNvPicPr>
              <p:nvPr/>
            </p:nvPicPr>
            <p:blipFill>
              <a:blip r:embed="rId5"/>
              <a:stretch>
                <a:fillRect/>
              </a:stretch>
            </p:blipFill>
            <p:spPr>
              <a:xfrm rot="20741264">
                <a:off x="7913031" y="5362345"/>
                <a:ext cx="866775" cy="1666300"/>
              </a:xfrm>
              <a:prstGeom prst="rect">
                <a:avLst/>
              </a:prstGeom>
            </p:spPr>
          </p:pic>
        </p:grpSp>
      </p:grpSp>
      <p:grpSp>
        <p:nvGrpSpPr>
          <p:cNvPr id="16" name="Group 11"/>
          <p:cNvGrpSpPr/>
          <p:nvPr/>
        </p:nvGrpSpPr>
        <p:grpSpPr>
          <a:xfrm flipH="1">
            <a:off x="6372115" y="2903276"/>
            <a:ext cx="2590800" cy="3327297"/>
            <a:chOff x="-158285" y="5292604"/>
            <a:chExt cx="1300367" cy="1723220"/>
          </a:xfrm>
        </p:grpSpPr>
        <p:grpSp>
          <p:nvGrpSpPr>
            <p:cNvPr id="17" name="Group 23"/>
            <p:cNvGrpSpPr/>
            <p:nvPr/>
          </p:nvGrpSpPr>
          <p:grpSpPr>
            <a:xfrm>
              <a:off x="0" y="5305425"/>
              <a:ext cx="1142082" cy="1681939"/>
              <a:chOff x="0" y="5305425"/>
              <a:chExt cx="1142082" cy="1681939"/>
            </a:xfrm>
          </p:grpSpPr>
          <p:pic>
            <p:nvPicPr>
              <p:cNvPr id="21" name="Picture 20" descr="38.gif"/>
              <p:cNvPicPr>
                <a:picLocks noChangeAspect="1"/>
              </p:cNvPicPr>
              <p:nvPr/>
            </p:nvPicPr>
            <p:blipFill>
              <a:blip r:embed="rId4"/>
              <a:stretch>
                <a:fillRect/>
              </a:stretch>
            </p:blipFill>
            <p:spPr>
              <a:xfrm>
                <a:off x="0" y="5305425"/>
                <a:ext cx="866775" cy="1552575"/>
              </a:xfrm>
              <a:prstGeom prst="rect">
                <a:avLst/>
              </a:prstGeom>
            </p:spPr>
          </p:pic>
          <p:pic>
            <p:nvPicPr>
              <p:cNvPr id="22" name="Picture 21" descr="4.gif"/>
              <p:cNvPicPr>
                <a:picLocks noChangeAspect="1"/>
              </p:cNvPicPr>
              <p:nvPr/>
            </p:nvPicPr>
            <p:blipFill>
              <a:blip r:embed="rId5"/>
              <a:stretch>
                <a:fillRect/>
              </a:stretch>
            </p:blipFill>
            <p:spPr>
              <a:xfrm rot="1465479">
                <a:off x="275307" y="5321064"/>
                <a:ext cx="866775" cy="1666300"/>
              </a:xfrm>
              <a:prstGeom prst="rect">
                <a:avLst/>
              </a:prstGeom>
            </p:spPr>
          </p:pic>
        </p:grpSp>
        <p:grpSp>
          <p:nvGrpSpPr>
            <p:cNvPr id="18" name="Group 24"/>
            <p:cNvGrpSpPr/>
            <p:nvPr/>
          </p:nvGrpSpPr>
          <p:grpSpPr>
            <a:xfrm>
              <a:off x="-158285" y="5292604"/>
              <a:ext cx="1230969" cy="1723220"/>
              <a:chOff x="7913031" y="5305425"/>
              <a:chExt cx="1230969" cy="1723220"/>
            </a:xfrm>
          </p:grpSpPr>
          <p:pic>
            <p:nvPicPr>
              <p:cNvPr id="19" name="Picture 25" descr="38.gif"/>
              <p:cNvPicPr>
                <a:picLocks noChangeAspect="1"/>
              </p:cNvPicPr>
              <p:nvPr/>
            </p:nvPicPr>
            <p:blipFill>
              <a:blip r:embed="rId4"/>
              <a:stretch>
                <a:fillRect/>
              </a:stretch>
            </p:blipFill>
            <p:spPr>
              <a:xfrm>
                <a:off x="8277225" y="5305425"/>
                <a:ext cx="866775" cy="1552575"/>
              </a:xfrm>
              <a:prstGeom prst="rect">
                <a:avLst/>
              </a:prstGeom>
            </p:spPr>
          </p:pic>
          <p:pic>
            <p:nvPicPr>
              <p:cNvPr id="20" name="Picture 19" descr="4.gif"/>
              <p:cNvPicPr>
                <a:picLocks noChangeAspect="1"/>
              </p:cNvPicPr>
              <p:nvPr/>
            </p:nvPicPr>
            <p:blipFill>
              <a:blip r:embed="rId5"/>
              <a:stretch>
                <a:fillRect/>
              </a:stretch>
            </p:blipFill>
            <p:spPr>
              <a:xfrm rot="20741264">
                <a:off x="7913031" y="5362345"/>
                <a:ext cx="866775" cy="1666300"/>
              </a:xfrm>
              <a:prstGeom prst="rect">
                <a:avLst/>
              </a:prstGeom>
            </p:spPr>
          </p:pic>
        </p:grpSp>
      </p:grpSp>
      <p:pic>
        <p:nvPicPr>
          <p:cNvPr id="24" name="Picture 23" descr="Open.jpg"/>
          <p:cNvPicPr>
            <a:picLocks noChangeAspect="1"/>
          </p:cNvPicPr>
          <p:nvPr/>
        </p:nvPicPr>
        <p:blipFill>
          <a:blip r:embed="rId6"/>
          <a:srcRect l="49585" b="4110"/>
          <a:stretch>
            <a:fillRect/>
          </a:stretch>
        </p:blipFill>
        <p:spPr>
          <a:xfrm>
            <a:off x="4588368" y="152400"/>
            <a:ext cx="4369930" cy="6534151"/>
          </a:xfrm>
          <a:prstGeom prst="rect">
            <a:avLst/>
          </a:prstGeom>
        </p:spPr>
      </p:pic>
      <p:pic>
        <p:nvPicPr>
          <p:cNvPr id="25" name="Picture 24" descr="Open.jpg"/>
          <p:cNvPicPr>
            <a:picLocks noChangeAspect="1"/>
          </p:cNvPicPr>
          <p:nvPr/>
        </p:nvPicPr>
        <p:blipFill>
          <a:blip r:embed="rId6"/>
          <a:srcRect r="50415" b="4110"/>
          <a:stretch>
            <a:fillRect/>
          </a:stretch>
        </p:blipFill>
        <p:spPr>
          <a:xfrm>
            <a:off x="194201" y="152400"/>
            <a:ext cx="4394166" cy="6534151"/>
          </a:xfrm>
          <a:prstGeom prst="rect">
            <a:avLst/>
          </a:prstGeom>
        </p:spPr>
      </p:pic>
    </p:spTree>
    <p:extLst>
      <p:ext uri="{BB962C8B-B14F-4D97-AF65-F5344CB8AC3E}">
        <p14:creationId xmlns:p14="http://schemas.microsoft.com/office/powerpoint/2010/main" val="3782971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fltVal val="0"/>
                                          </p:val>
                                        </p:tav>
                                        <p:tav tm="100000">
                                          <p:val>
                                            <p:strVal val="#ppt_w"/>
                                          </p:val>
                                        </p:tav>
                                      </p:tavLst>
                                    </p:anim>
                                    <p:anim calcmode="lin" valueType="num">
                                      <p:cBhvr>
                                        <p:cTn id="8" dur="5000" fill="hold"/>
                                        <p:tgtEl>
                                          <p:spTgt spid="6"/>
                                        </p:tgtEl>
                                        <p:attrNameLst>
                                          <p:attrName>ppt_h</p:attrName>
                                        </p:attrNameLst>
                                      </p:cBhvr>
                                      <p:tavLst>
                                        <p:tav tm="0">
                                          <p:val>
                                            <p:fltVal val="0"/>
                                          </p:val>
                                        </p:tav>
                                        <p:tav tm="100000">
                                          <p:val>
                                            <p:strVal val="#ppt_h"/>
                                          </p:val>
                                        </p:tav>
                                      </p:tavLst>
                                    </p:anim>
                                    <p:animEffect transition="in" filter="fade">
                                      <p:cBhvr>
                                        <p:cTn id="9" dur="50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 presetClass="exit" presetSubtype="2" accel="50000" fill="hold" nodeType="withEffect">
                                  <p:stCondLst>
                                    <p:cond delay="0"/>
                                  </p:stCondLst>
                                  <p:childTnLst>
                                    <p:anim calcmode="lin" valueType="num">
                                      <p:cBhvr additive="base">
                                        <p:cTn id="21" dur="5000"/>
                                        <p:tgtEl>
                                          <p:spTgt spid="24"/>
                                        </p:tgtEl>
                                        <p:attrNameLst>
                                          <p:attrName>ppt_x</p:attrName>
                                        </p:attrNameLst>
                                      </p:cBhvr>
                                      <p:tavLst>
                                        <p:tav tm="0">
                                          <p:val>
                                            <p:strVal val="ppt_x"/>
                                          </p:val>
                                        </p:tav>
                                        <p:tav tm="100000">
                                          <p:val>
                                            <p:strVal val="1+ppt_w/2"/>
                                          </p:val>
                                        </p:tav>
                                      </p:tavLst>
                                    </p:anim>
                                    <p:anim calcmode="lin" valueType="num">
                                      <p:cBhvr additive="base">
                                        <p:cTn id="22" dur="5000"/>
                                        <p:tgtEl>
                                          <p:spTgt spid="24"/>
                                        </p:tgtEl>
                                        <p:attrNameLst>
                                          <p:attrName>ppt_y</p:attrName>
                                        </p:attrNameLst>
                                      </p:cBhvr>
                                      <p:tavLst>
                                        <p:tav tm="0">
                                          <p:val>
                                            <p:strVal val="ppt_y"/>
                                          </p:val>
                                        </p:tav>
                                        <p:tav tm="100000">
                                          <p:val>
                                            <p:strVal val="ppt_y"/>
                                          </p:val>
                                        </p:tav>
                                      </p:tavLst>
                                    </p:anim>
                                    <p:set>
                                      <p:cBhvr>
                                        <p:cTn id="23" dur="1" fill="hold">
                                          <p:stCondLst>
                                            <p:cond delay="4999"/>
                                          </p:stCondLst>
                                        </p:cTn>
                                        <p:tgtEl>
                                          <p:spTgt spid="24"/>
                                        </p:tgtEl>
                                        <p:attrNameLst>
                                          <p:attrName>style.visibility</p:attrName>
                                        </p:attrNameLst>
                                      </p:cBhvr>
                                      <p:to>
                                        <p:strVal val="hidden"/>
                                      </p:to>
                                    </p:set>
                                  </p:childTnLst>
                                </p:cTn>
                              </p:par>
                              <p:par>
                                <p:cTn id="24" presetID="2" presetClass="exit" presetSubtype="8" accel="50000" fill="hold" nodeType="withEffect">
                                  <p:stCondLst>
                                    <p:cond delay="0"/>
                                  </p:stCondLst>
                                  <p:childTnLst>
                                    <p:anim calcmode="lin" valueType="num">
                                      <p:cBhvr additive="base">
                                        <p:cTn id="25" dur="5000"/>
                                        <p:tgtEl>
                                          <p:spTgt spid="25"/>
                                        </p:tgtEl>
                                        <p:attrNameLst>
                                          <p:attrName>ppt_x</p:attrName>
                                        </p:attrNameLst>
                                      </p:cBhvr>
                                      <p:tavLst>
                                        <p:tav tm="0">
                                          <p:val>
                                            <p:strVal val="ppt_x"/>
                                          </p:val>
                                        </p:tav>
                                        <p:tav tm="100000">
                                          <p:val>
                                            <p:strVal val="0-ppt_w/2"/>
                                          </p:val>
                                        </p:tav>
                                      </p:tavLst>
                                    </p:anim>
                                    <p:anim calcmode="lin" valueType="num">
                                      <p:cBhvr additive="base">
                                        <p:cTn id="26" dur="5000"/>
                                        <p:tgtEl>
                                          <p:spTgt spid="25"/>
                                        </p:tgtEl>
                                        <p:attrNameLst>
                                          <p:attrName>ppt_y</p:attrName>
                                        </p:attrNameLst>
                                      </p:cBhvr>
                                      <p:tavLst>
                                        <p:tav tm="0">
                                          <p:val>
                                            <p:strVal val="ppt_y"/>
                                          </p:val>
                                        </p:tav>
                                        <p:tav tm="100000">
                                          <p:val>
                                            <p:strVal val="ppt_y"/>
                                          </p:val>
                                        </p:tav>
                                      </p:tavLst>
                                    </p:anim>
                                    <p:set>
                                      <p:cBhvr>
                                        <p:cTn id="27" dur="1" fill="hold">
                                          <p:stCondLst>
                                            <p:cond delay="4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5" name="TextBox 4"/>
          <p:cNvSpPr txBox="1"/>
          <p:nvPr/>
        </p:nvSpPr>
        <p:spPr>
          <a:xfrm>
            <a:off x="2203830" y="380999"/>
            <a:ext cx="4114800" cy="830997"/>
          </a:xfrm>
          <a:prstGeom prst="rect">
            <a:avLst/>
          </a:prstGeom>
          <a:noFill/>
          <a:ln w="38100">
            <a:solidFill>
              <a:schemeClr val="tx1"/>
            </a:solidFill>
          </a:ln>
        </p:spPr>
        <p:txBody>
          <a:bodyPr wrap="square" rtlCol="0">
            <a:spAutoFit/>
          </a:bodyPr>
          <a:lstStyle/>
          <a:p>
            <a:pPr algn="ctr"/>
            <a:r>
              <a:rPr lang="bn-BD" sz="4800" b="1" dirty="0" smtClean="0">
                <a:solidFill>
                  <a:srgbClr val="002060"/>
                </a:solidFill>
              </a:rPr>
              <a:t>একক কাজ </a:t>
            </a:r>
            <a:endParaRPr lang="en-US" sz="4800" b="1" dirty="0">
              <a:solidFill>
                <a:srgbClr val="002060"/>
              </a:solidFill>
            </a:endParaRPr>
          </a:p>
        </p:txBody>
      </p:sp>
      <p:pic>
        <p:nvPicPr>
          <p:cNvPr id="6" name="Picture 5" descr="10353548_365085780360663_5308469925829331783_n.jpg"/>
          <p:cNvPicPr>
            <a:picLocks noChangeAspect="1"/>
          </p:cNvPicPr>
          <p:nvPr/>
        </p:nvPicPr>
        <p:blipFill rotWithShape="1">
          <a:blip r:embed="rId2"/>
          <a:srcRect r="28161"/>
          <a:stretch/>
        </p:blipFill>
        <p:spPr>
          <a:xfrm>
            <a:off x="2057400" y="1409700"/>
            <a:ext cx="4032630" cy="2476500"/>
          </a:xfrm>
          <a:prstGeom prst="round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057400" y="4050155"/>
            <a:ext cx="403263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smtClean="0">
                <a:solidFill>
                  <a:srgbClr val="002060"/>
                </a:solidFill>
                <a:latin typeface="NikoshBAN" pitchFamily="2" charset="0"/>
                <a:cs typeface="NikoshBAN" pitchFamily="2" charset="0"/>
              </a:rPr>
              <a:t>১</a:t>
            </a:r>
            <a:r>
              <a:rPr lang="bn-IN" sz="3200" b="1" dirty="0" smtClean="0">
                <a:solidFill>
                  <a:srgbClr val="002060"/>
                </a:solidFill>
                <a:latin typeface="NikoshBAN" pitchFamily="2" charset="0"/>
                <a:cs typeface="NikoshBAN" pitchFamily="2" charset="0"/>
              </a:rPr>
              <a:t>. </a:t>
            </a:r>
            <a:r>
              <a:rPr lang="bn-BD" sz="3200" b="1" dirty="0" smtClean="0">
                <a:latin typeface="NikoshBAN" pitchFamily="2" charset="0"/>
                <a:cs typeface="NikoshBAN" pitchFamily="2" charset="0"/>
              </a:rPr>
              <a:t> </a:t>
            </a:r>
            <a:r>
              <a:rPr lang="bn-IN" sz="3200" b="1" dirty="0" smtClean="0">
                <a:latin typeface="NikoshBAN" pitchFamily="2" charset="0"/>
                <a:cs typeface="NikoshBAN" pitchFamily="2" charset="0"/>
              </a:rPr>
              <a:t>গিবত শব্দের অর্থ ? </a:t>
            </a:r>
          </a:p>
          <a:p>
            <a:pPr algn="ctr"/>
            <a:r>
              <a:rPr lang="bn-IN" sz="3200" b="1" dirty="0" smtClean="0">
                <a:latin typeface="NikoshBAN" pitchFamily="2" charset="0"/>
                <a:cs typeface="NikoshBAN" pitchFamily="2" charset="0"/>
              </a:rPr>
              <a:t>২. গিবত কাকে বলে ? </a:t>
            </a:r>
            <a:endParaRPr lang="en-US" sz="3200" b="1" dirty="0">
              <a:solidFill>
                <a:srgbClr val="002060"/>
              </a:solidFill>
              <a:latin typeface="NikoshBAN" pitchFamily="2" charset="0"/>
              <a:cs typeface="NikoshBAN" pitchFamily="2" charset="0"/>
            </a:endParaRPr>
          </a:p>
        </p:txBody>
      </p:sp>
      <p:sp>
        <p:nvSpPr>
          <p:cNvPr id="9" name="24-Point Star 8"/>
          <p:cNvSpPr/>
          <p:nvPr/>
        </p:nvSpPr>
        <p:spPr>
          <a:xfrm>
            <a:off x="6318630" y="597186"/>
            <a:ext cx="2328550" cy="2372458"/>
          </a:xfrm>
          <a:prstGeom prst="star24">
            <a:avLst/>
          </a:prstGeom>
          <a:noFill/>
          <a:ln w="5715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endParaRPr>
          </a:p>
        </p:txBody>
      </p:sp>
      <p:sp>
        <p:nvSpPr>
          <p:cNvPr id="10" name="Rectangle 9"/>
          <p:cNvSpPr/>
          <p:nvPr/>
        </p:nvSpPr>
        <p:spPr>
          <a:xfrm>
            <a:off x="6649984" y="1429472"/>
            <a:ext cx="1665841" cy="707886"/>
          </a:xfrm>
          <a:prstGeom prst="rect">
            <a:avLst/>
          </a:prstGeom>
        </p:spPr>
        <p:txBody>
          <a:bodyPr wrap="none">
            <a:spAutoFit/>
          </a:bodyPr>
          <a:lstStyle/>
          <a:p>
            <a:pPr algn="ctr"/>
            <a:r>
              <a:rPr lang="bn-BD" sz="4000" dirty="0"/>
              <a:t>৩</a:t>
            </a:r>
            <a:r>
              <a:rPr lang="bn-BD" sz="4000" dirty="0" smtClean="0"/>
              <a:t> </a:t>
            </a:r>
            <a:r>
              <a:rPr lang="bn-BD" sz="4000" dirty="0"/>
              <a:t>মিনিট </a:t>
            </a:r>
            <a:endParaRPr lang="en-US" sz="4000" dirty="0"/>
          </a:p>
        </p:txBody>
      </p:sp>
    </p:spTree>
    <p:extLst>
      <p:ext uri="{BB962C8B-B14F-4D97-AF65-F5344CB8AC3E}">
        <p14:creationId xmlns:p14="http://schemas.microsoft.com/office/powerpoint/2010/main" val="32264127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8" presetClass="emph" presetSubtype="0" repeatCount="660" fill="hold" grpId="0" nodeType="withEffect">
                                  <p:stCondLst>
                                    <p:cond delay="0"/>
                                  </p:stCondLst>
                                  <p:childTnLst>
                                    <p:animRot by="21600000">
                                      <p:cBhvr>
                                        <p:cTn id="22" dur="5000" fill="hold"/>
                                        <p:tgtEl>
                                          <p:spTgt spid="9"/>
                                        </p:tgtEl>
                                        <p:attrNameLst>
                                          <p:attrName>r</p:attrName>
                                        </p:attrNameLst>
                                      </p:cBhvr>
                                    </p:animRo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9" grpId="1"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10" name="Date Placeholder 6"/>
          <p:cNvSpPr txBox="1">
            <a:spLocks/>
          </p:cNvSpPr>
          <p:nvPr/>
        </p:nvSpPr>
        <p:spPr>
          <a:xfrm>
            <a:off x="3776328" y="6242120"/>
            <a:ext cx="2286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78D3E-7F35-4F38-BA51-F30FA32D2371}" type="datetime8">
              <a:rPr lang="en-US" smtClean="0"/>
              <a:pPr/>
              <a:t>1/5/2021 7:31 PM</a:t>
            </a:fld>
            <a:endParaRPr lang="en-US" dirty="0"/>
          </a:p>
        </p:txBody>
      </p:sp>
      <p:sp>
        <p:nvSpPr>
          <p:cNvPr id="8" name="Rectangle 7"/>
          <p:cNvSpPr/>
          <p:nvPr/>
        </p:nvSpPr>
        <p:spPr>
          <a:xfrm>
            <a:off x="2099928" y="158655"/>
            <a:ext cx="3962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গিবতের স্বরূপ </a:t>
            </a:r>
            <a:endParaRPr lang="en-US" sz="36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14410"/>
            <a:ext cx="3825360" cy="2414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2488"/>
          <a:stretch/>
        </p:blipFill>
        <p:spPr>
          <a:xfrm>
            <a:off x="4419600" y="992801"/>
            <a:ext cx="4272335" cy="24804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152400" y="3473281"/>
            <a:ext cx="8763000" cy="2862322"/>
          </a:xfrm>
          <a:prstGeom prst="rect">
            <a:avLst/>
          </a:prstGeom>
          <a:noFill/>
        </p:spPr>
        <p:txBody>
          <a:bodyPr wrap="square" rtlCol="0">
            <a:spAutoFit/>
          </a:bodyPr>
          <a:lstStyle/>
          <a:p>
            <a:r>
              <a:rPr lang="bn-IN" sz="3600" dirty="0" smtClean="0"/>
              <a:t>আমরা অনেক সময় বসে থাকি। হাতে কোনো কাজ থাকে না। বন্ধুবান্ধব মিলে গল্প করি । </a:t>
            </a:r>
          </a:p>
          <a:p>
            <a:r>
              <a:rPr lang="bn-IN" sz="3600" dirty="0" smtClean="0"/>
              <a:t>এসময় কথায় কথায় অন্যের সমালোচনা করি । সহপাঠী, বন্ধু-বান্ধব, আত্মীয়-স্বজনের দোষ খুঁজে বেড়াই । তাদের নিয়ে ঠাট্টা-বিদ্রূপ করি । বস্তুত এসবই গিবত ।   </a:t>
            </a:r>
            <a:endParaRPr lang="en-US" sz="3600" dirty="0"/>
          </a:p>
        </p:txBody>
      </p:sp>
    </p:spTree>
    <p:extLst>
      <p:ext uri="{BB962C8B-B14F-4D97-AF65-F5344CB8AC3E}">
        <p14:creationId xmlns:p14="http://schemas.microsoft.com/office/powerpoint/2010/main" val="32414609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p:cTn id="15"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15">
                                            <p:txEl>
                                              <p:pRg st="1" end="1"/>
                                            </p:txEl>
                                          </p:spTgt>
                                        </p:tgtEl>
                                        <p:attrNameLst>
                                          <p:attrName>style.visibility</p:attrName>
                                        </p:attrNameLst>
                                      </p:cBhvr>
                                      <p:to>
                                        <p:strVal val="visible"/>
                                      </p:to>
                                    </p:set>
                                    <p:anim calcmode="lin" valueType="num">
                                      <p:cBhvr>
                                        <p:cTn id="24" dur="500" fill="hold"/>
                                        <p:tgtEl>
                                          <p:spTgt spid="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5">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a:xfrm>
            <a:off x="2971800" y="6268225"/>
            <a:ext cx="3538331" cy="365125"/>
          </a:xfrm>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5" name="Rectangle 4"/>
          <p:cNvSpPr/>
          <p:nvPr/>
        </p:nvSpPr>
        <p:spPr>
          <a:xfrm>
            <a:off x="2099928" y="158655"/>
            <a:ext cx="3962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গিবতের স্বরূপ </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1066800"/>
            <a:ext cx="6531429" cy="3657600"/>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914400" y="4953000"/>
            <a:ext cx="7010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600" dirty="0" smtClean="0"/>
              <a:t>বিভিন্ন ভাবে গিবত হতে পারে । যেমন- </a:t>
            </a:r>
            <a:endParaRPr lang="en-US" sz="36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1066800"/>
            <a:ext cx="6551902" cy="3657599"/>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914400" y="4946513"/>
            <a:ext cx="7010400" cy="646331"/>
          </a:xfrm>
          <a:prstGeom prst="rect">
            <a:avLst/>
          </a:prstGeom>
          <a:noFill/>
          <a:ln>
            <a:solidFill>
              <a:schemeClr val="accent1"/>
            </a:solidFill>
          </a:ln>
        </p:spPr>
        <p:txBody>
          <a:bodyPr wrap="square" rtlCol="0">
            <a:spAutoFit/>
          </a:bodyPr>
          <a:lstStyle/>
          <a:p>
            <a:pPr marL="571500" indent="-571500">
              <a:buFont typeface="Wingdings" pitchFamily="2" charset="2"/>
              <a:buChar char="Ø"/>
            </a:pPr>
            <a:r>
              <a:rPr lang="bn-IN" sz="3600" dirty="0" smtClean="0"/>
              <a:t>কথার মাধ্যমে গিবত করা । </a:t>
            </a:r>
            <a:endParaRPr lang="en-US" sz="3600"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3909" t="5751" r="4028" b="33402"/>
          <a:stretch/>
        </p:blipFill>
        <p:spPr>
          <a:xfrm>
            <a:off x="3733800" y="1110017"/>
            <a:ext cx="5021592" cy="3554105"/>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39939"/>
          <a:stretch/>
        </p:blipFill>
        <p:spPr>
          <a:xfrm>
            <a:off x="297192" y="1110017"/>
            <a:ext cx="3429000" cy="3630305"/>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419100" y="4914008"/>
            <a:ext cx="7505700" cy="707886"/>
          </a:xfrm>
          <a:prstGeom prst="rect">
            <a:avLst/>
          </a:prstGeom>
          <a:noFill/>
          <a:ln>
            <a:solidFill>
              <a:schemeClr val="accent1"/>
            </a:solidFill>
          </a:ln>
        </p:spPr>
        <p:txBody>
          <a:bodyPr wrap="square" rtlCol="0">
            <a:spAutoFit/>
          </a:bodyPr>
          <a:lstStyle/>
          <a:p>
            <a:pPr marL="571500" indent="-571500">
              <a:buFont typeface="Wingdings" pitchFamily="2" charset="2"/>
              <a:buChar char="Ø"/>
            </a:pPr>
            <a:r>
              <a:rPr lang="bn-IN" sz="4000" dirty="0" smtClean="0"/>
              <a:t>লেখনীর বা ব্যাঙ্গছবি করার মাধ্যমে গিবত । </a:t>
            </a:r>
            <a:endParaRPr lang="en-US" sz="40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355" y="844454"/>
            <a:ext cx="6697323" cy="4069554"/>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67703" t="7717" b="8824"/>
          <a:stretch/>
        </p:blipFill>
        <p:spPr>
          <a:xfrm>
            <a:off x="6741580" y="788726"/>
            <a:ext cx="2131281" cy="4125281"/>
          </a:xfrm>
          <a:prstGeom prst="rect">
            <a:avLst/>
          </a:prstGeom>
        </p:spPr>
      </p:pic>
      <p:sp>
        <p:nvSpPr>
          <p:cNvPr id="10" name="TextBox 9"/>
          <p:cNvSpPr txBox="1"/>
          <p:nvPr/>
        </p:nvSpPr>
        <p:spPr>
          <a:xfrm>
            <a:off x="791133" y="5560339"/>
            <a:ext cx="7010400" cy="646331"/>
          </a:xfrm>
          <a:prstGeom prst="rect">
            <a:avLst/>
          </a:prstGeom>
          <a:noFill/>
          <a:ln>
            <a:solidFill>
              <a:schemeClr val="accent1"/>
            </a:solidFill>
          </a:ln>
        </p:spPr>
        <p:txBody>
          <a:bodyPr wrap="square" rtlCol="0">
            <a:spAutoFit/>
          </a:bodyPr>
          <a:lstStyle/>
          <a:p>
            <a:pPr marL="571500" indent="-571500">
              <a:buFont typeface="Wingdings" pitchFamily="2" charset="2"/>
              <a:buChar char="Ø"/>
            </a:pPr>
            <a:r>
              <a:rPr lang="bn-IN" sz="3600" dirty="0" smtClean="0"/>
              <a:t>ইশারা-ইঙ্গিতে বা অঙ্গভঙ্গির মাধ্যমে গিবত । </a:t>
            </a:r>
            <a:endParaRPr lang="en-US" sz="3600" dirty="0"/>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10" y="712182"/>
            <a:ext cx="8796880" cy="4880661"/>
          </a:xfrm>
          <a:prstGeom prst="rect">
            <a:avLst/>
          </a:prstGeom>
          <a:ln>
            <a:noFill/>
          </a:ln>
          <a:effectLst>
            <a:softEdge rad="112500"/>
          </a:effectLst>
        </p:spPr>
      </p:pic>
    </p:spTree>
    <p:extLst>
      <p:ext uri="{BB962C8B-B14F-4D97-AF65-F5344CB8AC3E}">
        <p14:creationId xmlns:p14="http://schemas.microsoft.com/office/powerpoint/2010/main" val="3687133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nodeType="clickEffect">
                                  <p:stCondLst>
                                    <p:cond delay="0"/>
                                  </p:stCondLst>
                                  <p:childTnLst>
                                    <p:animEffect transition="out" filter="wipe(left)">
                                      <p:cBhvr>
                                        <p:cTn id="22" dur="2000"/>
                                        <p:tgtEl>
                                          <p:spTgt spid="12"/>
                                        </p:tgtEl>
                                      </p:cBhvr>
                                    </p:animEffect>
                                    <p:set>
                                      <p:cBhvr>
                                        <p:cTn id="23" dur="1" fill="hold">
                                          <p:stCondLst>
                                            <p:cond delay="1999"/>
                                          </p:stCondLst>
                                        </p:cTn>
                                        <p:tgtEl>
                                          <p:spTgt spid="12"/>
                                        </p:tgtEl>
                                        <p:attrNameLst>
                                          <p:attrName>style.visibility</p:attrName>
                                        </p:attrNameLst>
                                      </p:cBhvr>
                                      <p:to>
                                        <p:strVal val="hidden"/>
                                      </p:to>
                                    </p:set>
                                  </p:childTnLst>
                                </p:cTn>
                              </p:par>
                              <p:par>
                                <p:cTn id="24" presetID="22" presetClass="exit" presetSubtype="8" fill="hold" grpId="1" nodeType="withEffect">
                                  <p:stCondLst>
                                    <p:cond delay="0"/>
                                  </p:stCondLst>
                                  <p:childTnLst>
                                    <p:animEffect transition="out" filter="wipe(left)">
                                      <p:cBhvr>
                                        <p:cTn id="25" dur="2000"/>
                                        <p:tgtEl>
                                          <p:spTgt spid="13"/>
                                        </p:tgtEl>
                                      </p:cBhvr>
                                    </p:animEffect>
                                    <p:set>
                                      <p:cBhvr>
                                        <p:cTn id="26" dur="1" fill="hold">
                                          <p:stCondLst>
                                            <p:cond delay="1999"/>
                                          </p:stCondLst>
                                        </p:cTn>
                                        <p:tgtEl>
                                          <p:spTgt spid="13"/>
                                        </p:tgtEl>
                                        <p:attrNameLst>
                                          <p:attrName>style.visibility</p:attrName>
                                        </p:attrNameLst>
                                      </p:cBhvr>
                                      <p:to>
                                        <p:strVal val="hidden"/>
                                      </p:to>
                                    </p:set>
                                  </p:childTnLst>
                                </p:cTn>
                              </p:par>
                              <p:par>
                                <p:cTn id="27" presetID="2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2000"/>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2000"/>
                                        <p:tgtEl>
                                          <p:spTgt spid="14"/>
                                        </p:tgtEl>
                                      </p:cBhvr>
                                    </p:animEffect>
                                    <p:set>
                                      <p:cBhvr>
                                        <p:cTn id="42" dur="1" fill="hold">
                                          <p:stCondLst>
                                            <p:cond delay="1999"/>
                                          </p:stCondLst>
                                        </p:cTn>
                                        <p:tgtEl>
                                          <p:spTgt spid="14"/>
                                        </p:tgtEl>
                                        <p:attrNameLst>
                                          <p:attrName>style.visibility</p:attrName>
                                        </p:attrNameLst>
                                      </p:cBhvr>
                                      <p:to>
                                        <p:strVal val="hidden"/>
                                      </p:to>
                                    </p:set>
                                  </p:childTnLst>
                                </p:cTn>
                              </p:par>
                              <p:par>
                                <p:cTn id="43" presetID="22" presetClass="exit" presetSubtype="8" fill="hold" nodeType="withEffect">
                                  <p:stCondLst>
                                    <p:cond delay="0"/>
                                  </p:stCondLst>
                                  <p:childTnLst>
                                    <p:animEffect transition="out" filter="wipe(left)">
                                      <p:cBhvr>
                                        <p:cTn id="44" dur="2000"/>
                                        <p:tgtEl>
                                          <p:spTgt spid="15"/>
                                        </p:tgtEl>
                                      </p:cBhvr>
                                    </p:animEffect>
                                    <p:set>
                                      <p:cBhvr>
                                        <p:cTn id="45" dur="1" fill="hold">
                                          <p:stCondLst>
                                            <p:cond delay="1999"/>
                                          </p:stCondLst>
                                        </p:cTn>
                                        <p:tgtEl>
                                          <p:spTgt spid="15"/>
                                        </p:tgtEl>
                                        <p:attrNameLst>
                                          <p:attrName>style.visibility</p:attrName>
                                        </p:attrNameLst>
                                      </p:cBhvr>
                                      <p:to>
                                        <p:strVal val="hidden"/>
                                      </p:to>
                                    </p:set>
                                  </p:childTnLst>
                                </p:cTn>
                              </p:par>
                              <p:par>
                                <p:cTn id="46" presetID="22" presetClass="exit" presetSubtype="8" fill="hold" grpId="1" nodeType="withEffect">
                                  <p:stCondLst>
                                    <p:cond delay="0"/>
                                  </p:stCondLst>
                                  <p:childTnLst>
                                    <p:animEffect transition="out" filter="wipe(left)">
                                      <p:cBhvr>
                                        <p:cTn id="47" dur="2000"/>
                                        <p:tgtEl>
                                          <p:spTgt spid="16"/>
                                        </p:tgtEl>
                                      </p:cBhvr>
                                    </p:animEffect>
                                    <p:set>
                                      <p:cBhvr>
                                        <p:cTn id="48" dur="1" fill="hold">
                                          <p:stCondLst>
                                            <p:cond delay="1999"/>
                                          </p:stCondLst>
                                        </p:cTn>
                                        <p:tgtEl>
                                          <p:spTgt spid="16"/>
                                        </p:tgtEl>
                                        <p:attrNameLst>
                                          <p:attrName>style.visibility</p:attrName>
                                        </p:attrNameLst>
                                      </p:cBhvr>
                                      <p:to>
                                        <p:strVal val="hidden"/>
                                      </p:to>
                                    </p:set>
                                  </p:childTnLst>
                                </p:cTn>
                              </p:par>
                              <p:par>
                                <p:cTn id="49" presetID="22" presetClass="entr" presetSubtype="8"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2000"/>
                                        <p:tgtEl>
                                          <p:spTgt spid="8"/>
                                        </p:tgtEl>
                                      </p:cBhvr>
                                    </p:animEffect>
                                  </p:childTnLst>
                                </p:cTn>
                              </p:par>
                              <p:par>
                                <p:cTn id="52" presetID="22" presetClass="entr" presetSubtype="8"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par>
                                <p:cTn id="60" presetID="6" presetClass="entr" presetSubtype="16"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ircle(in)">
                                      <p:cBhvr>
                                        <p:cTn id="6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3" grpId="1" animBg="1"/>
      <p:bldP spid="16" grpId="0" animBg="1"/>
      <p:bldP spid="16"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a:xfrm>
            <a:off x="3048000" y="6400800"/>
            <a:ext cx="3538331" cy="365125"/>
          </a:xfrm>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
        <p:nvSpPr>
          <p:cNvPr id="5" name="Rectangle 4"/>
          <p:cNvSpPr/>
          <p:nvPr/>
        </p:nvSpPr>
        <p:spPr>
          <a:xfrm>
            <a:off x="2099928" y="158655"/>
            <a:ext cx="3962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গিবতের স্বরূপ </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970" y="856965"/>
            <a:ext cx="7110290" cy="4032346"/>
          </a:xfrm>
          <a:prstGeom prst="rect">
            <a:avLst/>
          </a:prstGeom>
          <a:ln>
            <a:noFill/>
          </a:ln>
          <a:effectLst>
            <a:softEdge rad="112500"/>
          </a:effectLst>
        </p:spPr>
      </p:pic>
      <p:sp>
        <p:nvSpPr>
          <p:cNvPr id="7" name="TextBox 6"/>
          <p:cNvSpPr txBox="1"/>
          <p:nvPr/>
        </p:nvSpPr>
        <p:spPr>
          <a:xfrm>
            <a:off x="838200" y="4889311"/>
            <a:ext cx="6934200" cy="1200329"/>
          </a:xfrm>
          <a:prstGeom prst="rect">
            <a:avLst/>
          </a:prstGeom>
          <a:noFill/>
        </p:spPr>
        <p:txBody>
          <a:bodyPr wrap="square" rtlCol="0">
            <a:spAutoFit/>
          </a:bodyPr>
          <a:lstStyle/>
          <a:p>
            <a:pPr marL="571500" indent="-571500">
              <a:buFont typeface="Wingdings" pitchFamily="2" charset="2"/>
              <a:buChar char="Ø"/>
            </a:pPr>
            <a:r>
              <a:rPr lang="bn-IN" sz="3600" dirty="0" smtClean="0"/>
              <a:t>কারও কোনো অভ্যাস নিয়ে চিত্র, লেখা বা কার্টুনের মাধ্যমে গিবত করা । </a:t>
            </a:r>
            <a:endParaRPr lang="en-US" sz="3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04" y="845592"/>
            <a:ext cx="8011463" cy="4424984"/>
          </a:xfrm>
          <a:prstGeom prst="rect">
            <a:avLst/>
          </a:prstGeom>
          <a:ln>
            <a:noFill/>
          </a:ln>
          <a:effectLst>
            <a:softEdge rad="112500"/>
          </a:effectLst>
        </p:spPr>
      </p:pic>
      <p:sp>
        <p:nvSpPr>
          <p:cNvPr id="11" name="TextBox 10"/>
          <p:cNvSpPr txBox="1"/>
          <p:nvPr/>
        </p:nvSpPr>
        <p:spPr>
          <a:xfrm>
            <a:off x="807493" y="5166309"/>
            <a:ext cx="7924800" cy="646331"/>
          </a:xfrm>
          <a:prstGeom prst="rect">
            <a:avLst/>
          </a:prstGeom>
          <a:noFill/>
          <a:ln>
            <a:solidFill>
              <a:schemeClr val="accent1"/>
            </a:solidFill>
          </a:ln>
        </p:spPr>
        <p:txBody>
          <a:bodyPr wrap="square" rtlCol="0">
            <a:spAutoFit/>
          </a:bodyPr>
          <a:lstStyle/>
          <a:p>
            <a:pPr marL="571500" indent="-571500">
              <a:buFont typeface="Wingdings" pitchFamily="2" charset="2"/>
              <a:buChar char="Ø"/>
            </a:pPr>
            <a:r>
              <a:rPr lang="bn-IN" sz="3600" dirty="0" smtClean="0"/>
              <a:t>কারো শারীরিক দোষ-ত্রুটি নিয়ে সমালোচনার মাধ্যমে  </a:t>
            </a:r>
            <a:endParaRPr lang="en-US" sz="3600"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8666" b="7638"/>
          <a:stretch/>
        </p:blipFill>
        <p:spPr>
          <a:xfrm>
            <a:off x="228600" y="856965"/>
            <a:ext cx="8688968" cy="4632509"/>
          </a:xfrm>
          <a:prstGeom prst="rect">
            <a:avLst/>
          </a:prstGeom>
          <a:ln>
            <a:noFill/>
          </a:ln>
          <a:effectLst>
            <a:softEdge rad="112500"/>
          </a:effectLst>
        </p:spPr>
      </p:pic>
      <p:sp>
        <p:nvSpPr>
          <p:cNvPr id="14" name="TextBox 13"/>
          <p:cNvSpPr txBox="1"/>
          <p:nvPr/>
        </p:nvSpPr>
        <p:spPr>
          <a:xfrm>
            <a:off x="755067" y="5489475"/>
            <a:ext cx="7924800" cy="646331"/>
          </a:xfrm>
          <a:prstGeom prst="rect">
            <a:avLst/>
          </a:prstGeom>
          <a:noFill/>
          <a:ln>
            <a:solidFill>
              <a:schemeClr val="bg1"/>
            </a:solidFill>
          </a:ln>
        </p:spPr>
        <p:txBody>
          <a:bodyPr wrap="square" rtlCol="0">
            <a:spAutoFit/>
          </a:bodyPr>
          <a:lstStyle/>
          <a:p>
            <a:pPr marL="571500" indent="-571500">
              <a:buFont typeface="Wingdings" pitchFamily="2" charset="2"/>
              <a:buChar char="Ø"/>
            </a:pPr>
            <a:r>
              <a:rPr lang="bn-IN" sz="3600" dirty="0" smtClean="0"/>
              <a:t>পোশাক- পরিচ্ছদের সমালোচনার মাধমে ।  </a:t>
            </a:r>
            <a:endParaRPr lang="en-US" sz="3600" dirty="0"/>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4233" b="47884"/>
          <a:stretch/>
        </p:blipFill>
        <p:spPr>
          <a:xfrm>
            <a:off x="263568" y="1345349"/>
            <a:ext cx="4410567" cy="3655740"/>
          </a:xfrm>
          <a:prstGeom prst="rect">
            <a:avLst/>
          </a:prstGeom>
          <a:ln>
            <a:noFill/>
          </a:ln>
          <a:effectLst>
            <a:softEdge rad="112500"/>
          </a:effectLst>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52116"/>
          <a:stretch/>
        </p:blipFill>
        <p:spPr>
          <a:xfrm>
            <a:off x="4499115" y="1280201"/>
            <a:ext cx="4418453" cy="3748999"/>
          </a:xfrm>
          <a:prstGeom prst="rect">
            <a:avLst/>
          </a:prstGeom>
          <a:ln>
            <a:noFill/>
          </a:ln>
          <a:effectLst>
            <a:softEdge rad="112500"/>
          </a:effectLst>
        </p:spPr>
      </p:pic>
    </p:spTree>
    <p:extLst>
      <p:ext uri="{BB962C8B-B14F-4D97-AF65-F5344CB8AC3E}">
        <p14:creationId xmlns:p14="http://schemas.microsoft.com/office/powerpoint/2010/main" val="18898822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xit" presetSubtype="544" fill="hold" grpId="1" nodeType="clickEffect">
                                  <p:stCondLst>
                                    <p:cond delay="0"/>
                                  </p:stCondLst>
                                  <p:iterate type="lt">
                                    <p:tmPct val="0"/>
                                  </p:iterate>
                                  <p:childTnLst>
                                    <p:anim calcmode="lin" valueType="num">
                                      <p:cBhvr>
                                        <p:cTn id="15" dur="2000"/>
                                        <p:tgtEl>
                                          <p:spTgt spid="7"/>
                                        </p:tgtEl>
                                        <p:attrNameLst>
                                          <p:attrName>ppt_w</p:attrName>
                                        </p:attrNameLst>
                                      </p:cBhvr>
                                      <p:tavLst>
                                        <p:tav tm="0">
                                          <p:val>
                                            <p:strVal val="ppt_w"/>
                                          </p:val>
                                        </p:tav>
                                        <p:tav tm="100000">
                                          <p:val>
                                            <p:fltVal val="0"/>
                                          </p:val>
                                        </p:tav>
                                      </p:tavLst>
                                    </p:anim>
                                    <p:anim calcmode="lin" valueType="num">
                                      <p:cBhvr>
                                        <p:cTn id="16" dur="2000"/>
                                        <p:tgtEl>
                                          <p:spTgt spid="7"/>
                                        </p:tgtEl>
                                        <p:attrNameLst>
                                          <p:attrName>ppt_h</p:attrName>
                                        </p:attrNameLst>
                                      </p:cBhvr>
                                      <p:tavLst>
                                        <p:tav tm="0">
                                          <p:val>
                                            <p:strVal val="ppt_h"/>
                                          </p:val>
                                        </p:tav>
                                        <p:tav tm="100000">
                                          <p:val>
                                            <p:fltVal val="0"/>
                                          </p:val>
                                        </p:tav>
                                      </p:tavLst>
                                    </p:anim>
                                    <p:animEffect transition="out" filter="fade">
                                      <p:cBhvr>
                                        <p:cTn id="17" dur="2000"/>
                                        <p:tgtEl>
                                          <p:spTgt spid="7"/>
                                        </p:tgtEl>
                                      </p:cBhvr>
                                    </p:animEffect>
                                    <p:anim calcmode="lin" valueType="num">
                                      <p:cBhvr>
                                        <p:cTn id="18" dur="2000"/>
                                        <p:tgtEl>
                                          <p:spTgt spid="7"/>
                                        </p:tgtEl>
                                        <p:attrNameLst>
                                          <p:attrName>ppt_x</p:attrName>
                                        </p:attrNameLst>
                                      </p:cBhvr>
                                      <p:tavLst>
                                        <p:tav tm="0">
                                          <p:val>
                                            <p:strVal val="ppt_x"/>
                                          </p:val>
                                        </p:tav>
                                        <p:tav tm="100000">
                                          <p:val>
                                            <p:fltVal val="0.5"/>
                                          </p:val>
                                        </p:tav>
                                      </p:tavLst>
                                    </p:anim>
                                    <p:anim calcmode="lin" valueType="num">
                                      <p:cBhvr>
                                        <p:cTn id="19" dur="2000"/>
                                        <p:tgtEl>
                                          <p:spTgt spid="7"/>
                                        </p:tgtEl>
                                        <p:attrNameLst>
                                          <p:attrName>ppt_y</p:attrName>
                                        </p:attrNameLst>
                                      </p:cBhvr>
                                      <p:tavLst>
                                        <p:tav tm="0">
                                          <p:val>
                                            <p:strVal val="ppt_y"/>
                                          </p:val>
                                        </p:tav>
                                        <p:tav tm="100000">
                                          <p:val>
                                            <p:fltVal val="0.5"/>
                                          </p:val>
                                        </p:tav>
                                      </p:tavLst>
                                    </p:anim>
                                    <p:set>
                                      <p:cBhvr>
                                        <p:cTn id="20" dur="1" fill="hold">
                                          <p:stCondLst>
                                            <p:cond delay="1999"/>
                                          </p:stCondLst>
                                        </p:cTn>
                                        <p:tgtEl>
                                          <p:spTgt spid="7"/>
                                        </p:tgtEl>
                                        <p:attrNameLst>
                                          <p:attrName>style.visibility</p:attrName>
                                        </p:attrNameLst>
                                      </p:cBhvr>
                                      <p:to>
                                        <p:strVal val="hidden"/>
                                      </p:to>
                                    </p:set>
                                  </p:childTnLst>
                                </p:cTn>
                              </p:par>
                              <p:par>
                                <p:cTn id="21" presetID="53" presetClass="exit" presetSubtype="544" fill="hold" nodeType="withEffect">
                                  <p:stCondLst>
                                    <p:cond delay="0"/>
                                  </p:stCondLst>
                                  <p:childTnLst>
                                    <p:anim calcmode="lin" valueType="num">
                                      <p:cBhvr>
                                        <p:cTn id="22" dur="2000"/>
                                        <p:tgtEl>
                                          <p:spTgt spid="6"/>
                                        </p:tgtEl>
                                        <p:attrNameLst>
                                          <p:attrName>ppt_w</p:attrName>
                                        </p:attrNameLst>
                                      </p:cBhvr>
                                      <p:tavLst>
                                        <p:tav tm="0">
                                          <p:val>
                                            <p:strVal val="ppt_w"/>
                                          </p:val>
                                        </p:tav>
                                        <p:tav tm="100000">
                                          <p:val>
                                            <p:fltVal val="0"/>
                                          </p:val>
                                        </p:tav>
                                      </p:tavLst>
                                    </p:anim>
                                    <p:anim calcmode="lin" valueType="num">
                                      <p:cBhvr>
                                        <p:cTn id="23" dur="2000"/>
                                        <p:tgtEl>
                                          <p:spTgt spid="6"/>
                                        </p:tgtEl>
                                        <p:attrNameLst>
                                          <p:attrName>ppt_h</p:attrName>
                                        </p:attrNameLst>
                                      </p:cBhvr>
                                      <p:tavLst>
                                        <p:tav tm="0">
                                          <p:val>
                                            <p:strVal val="ppt_h"/>
                                          </p:val>
                                        </p:tav>
                                        <p:tav tm="100000">
                                          <p:val>
                                            <p:fltVal val="0"/>
                                          </p:val>
                                        </p:tav>
                                      </p:tavLst>
                                    </p:anim>
                                    <p:animEffect transition="out" filter="fade">
                                      <p:cBhvr>
                                        <p:cTn id="24" dur="2000"/>
                                        <p:tgtEl>
                                          <p:spTgt spid="6"/>
                                        </p:tgtEl>
                                      </p:cBhvr>
                                    </p:animEffect>
                                    <p:anim calcmode="lin" valueType="num">
                                      <p:cBhvr>
                                        <p:cTn id="25" dur="2000"/>
                                        <p:tgtEl>
                                          <p:spTgt spid="6"/>
                                        </p:tgtEl>
                                        <p:attrNameLst>
                                          <p:attrName>ppt_x</p:attrName>
                                        </p:attrNameLst>
                                      </p:cBhvr>
                                      <p:tavLst>
                                        <p:tav tm="0">
                                          <p:val>
                                            <p:strVal val="ppt_x"/>
                                          </p:val>
                                        </p:tav>
                                        <p:tav tm="100000">
                                          <p:val>
                                            <p:fltVal val="0.5"/>
                                          </p:val>
                                        </p:tav>
                                      </p:tavLst>
                                    </p:anim>
                                    <p:anim calcmode="lin" valueType="num">
                                      <p:cBhvr>
                                        <p:cTn id="26" dur="2000"/>
                                        <p:tgtEl>
                                          <p:spTgt spid="6"/>
                                        </p:tgtEl>
                                        <p:attrNameLst>
                                          <p:attrName>ppt_y</p:attrName>
                                        </p:attrNameLst>
                                      </p:cBhvr>
                                      <p:tavLst>
                                        <p:tav tm="0">
                                          <p:val>
                                            <p:strVal val="ppt_y"/>
                                          </p:val>
                                        </p:tav>
                                        <p:tav tm="100000">
                                          <p:val>
                                            <p:fltVal val="0.5"/>
                                          </p:val>
                                        </p:tav>
                                      </p:tavLst>
                                    </p:anim>
                                    <p:set>
                                      <p:cBhvr>
                                        <p:cTn id="27" dur="1" fill="hold">
                                          <p:stCondLst>
                                            <p:cond delay="1999"/>
                                          </p:stCondLst>
                                        </p:cTn>
                                        <p:tgtEl>
                                          <p:spTgt spid="6"/>
                                        </p:tgtEl>
                                        <p:attrNameLst>
                                          <p:attrName>style.visibility</p:attrName>
                                        </p:attrNameLst>
                                      </p:cBhvr>
                                      <p:to>
                                        <p:strVal val="hidden"/>
                                      </p:to>
                                    </p:set>
                                  </p:childTnLst>
                                </p:cTn>
                              </p:par>
                              <p:par>
                                <p:cTn id="28" presetID="6"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2000"/>
                                        <p:tgtEl>
                                          <p:spTgt spid="10"/>
                                        </p:tgtEl>
                                      </p:cBhvr>
                                    </p:animEffect>
                                    <p:set>
                                      <p:cBhvr>
                                        <p:cTn id="42" dur="1" fill="hold">
                                          <p:stCondLst>
                                            <p:cond delay="1999"/>
                                          </p:stCondLst>
                                        </p:cTn>
                                        <p:tgtEl>
                                          <p:spTgt spid="10"/>
                                        </p:tgtEl>
                                        <p:attrNameLst>
                                          <p:attrName>style.visibility</p:attrName>
                                        </p:attrNameLst>
                                      </p:cBhvr>
                                      <p:to>
                                        <p:strVal val="hidden"/>
                                      </p:to>
                                    </p:set>
                                  </p:childTnLst>
                                </p:cTn>
                              </p:par>
                              <p:par>
                                <p:cTn id="43" presetID="22" presetClass="exit" presetSubtype="8" fill="hold" grpId="1" nodeType="withEffect">
                                  <p:stCondLst>
                                    <p:cond delay="0"/>
                                  </p:stCondLst>
                                  <p:childTnLst>
                                    <p:animEffect transition="out" filter="wipe(left)">
                                      <p:cBhvr>
                                        <p:cTn id="44" dur="2000"/>
                                        <p:tgtEl>
                                          <p:spTgt spid="11"/>
                                        </p:tgtEl>
                                      </p:cBhvr>
                                    </p:animEffect>
                                    <p:set>
                                      <p:cBhvr>
                                        <p:cTn id="45" dur="1" fill="hold">
                                          <p:stCondLst>
                                            <p:cond delay="1999"/>
                                          </p:stCondLst>
                                        </p:cTn>
                                        <p:tgtEl>
                                          <p:spTgt spid="11"/>
                                        </p:tgtEl>
                                        <p:attrNameLst>
                                          <p:attrName>style.visibility</p:attrName>
                                        </p:attrNameLst>
                                      </p:cBhvr>
                                      <p:to>
                                        <p:strVal val="hidden"/>
                                      </p:to>
                                    </p:se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4"/>
                                        </p:tgtEl>
                                        <p:attrNameLst>
                                          <p:attrName>ppt_y</p:attrName>
                                        </p:attrNameLst>
                                      </p:cBhvr>
                                      <p:tavLst>
                                        <p:tav tm="0">
                                          <p:val>
                                            <p:strVal val="#ppt_y"/>
                                          </p:val>
                                        </p:tav>
                                        <p:tav tm="100000">
                                          <p:val>
                                            <p:strVal val="#ppt_y"/>
                                          </p:val>
                                        </p:tav>
                                      </p:tavLst>
                                    </p:anim>
                                    <p:anim calcmode="lin" valueType="num">
                                      <p:cBhvr>
                                        <p:cTn id="5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4"/>
                                        </p:tgtEl>
                                      </p:cBhvr>
                                    </p:animEffect>
                                  </p:childTnLst>
                                </p:cTn>
                              </p:par>
                              <p:par>
                                <p:cTn id="58" presetID="2" presetClass="entr" presetSubtype="9"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2000" fill="hold"/>
                                        <p:tgtEl>
                                          <p:spTgt spid="12"/>
                                        </p:tgtEl>
                                        <p:attrNameLst>
                                          <p:attrName>ppt_x</p:attrName>
                                        </p:attrNameLst>
                                      </p:cBhvr>
                                      <p:tavLst>
                                        <p:tav tm="0">
                                          <p:val>
                                            <p:strVal val="0-#ppt_w/2"/>
                                          </p:val>
                                        </p:tav>
                                        <p:tav tm="100000">
                                          <p:val>
                                            <p:strVal val="#ppt_x"/>
                                          </p:val>
                                        </p:tav>
                                      </p:tavLst>
                                    </p:anim>
                                    <p:anim calcmode="lin" valueType="num">
                                      <p:cBhvr additive="base">
                                        <p:cTn id="61" dur="2000" fill="hold"/>
                                        <p:tgtEl>
                                          <p:spTgt spid="12"/>
                                        </p:tgtEl>
                                        <p:attrNameLst>
                                          <p:attrName>ppt_y</p:attrName>
                                        </p:attrNameLst>
                                      </p:cBhvr>
                                      <p:tavLst>
                                        <p:tav tm="0">
                                          <p:val>
                                            <p:strVal val="0-#ppt_h/2"/>
                                          </p:val>
                                        </p:tav>
                                        <p:tav tm="100000">
                                          <p:val>
                                            <p:strVal val="#ppt_y"/>
                                          </p:val>
                                        </p:tav>
                                      </p:tavLst>
                                    </p:anim>
                                  </p:childTnLst>
                                </p:cTn>
                              </p:par>
                              <p:par>
                                <p:cTn id="62" presetID="2" presetClass="entr" presetSubtype="3"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2000" fill="hold"/>
                                        <p:tgtEl>
                                          <p:spTgt spid="15"/>
                                        </p:tgtEl>
                                        <p:attrNameLst>
                                          <p:attrName>ppt_x</p:attrName>
                                        </p:attrNameLst>
                                      </p:cBhvr>
                                      <p:tavLst>
                                        <p:tav tm="0">
                                          <p:val>
                                            <p:strVal val="1+#ppt_w/2"/>
                                          </p:val>
                                        </p:tav>
                                        <p:tav tm="100000">
                                          <p:val>
                                            <p:strVal val="#ppt_x"/>
                                          </p:val>
                                        </p:tav>
                                      </p:tavLst>
                                    </p:anim>
                                    <p:anim calcmode="lin" valueType="num">
                                      <p:cBhvr additive="base">
                                        <p:cTn id="65"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animBg="1"/>
      <p:bldP spid="11" grpId="1"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
        <p:nvSpPr>
          <p:cNvPr id="5" name="Rectangle 4"/>
          <p:cNvSpPr/>
          <p:nvPr/>
        </p:nvSpPr>
        <p:spPr>
          <a:xfrm>
            <a:off x="2819400" y="158655"/>
            <a:ext cx="2819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গিবতের স্বরূপ </a:t>
            </a:r>
            <a:endParaRPr lang="en-US" sz="3600" dirty="0"/>
          </a:p>
        </p:txBody>
      </p:sp>
      <p:sp>
        <p:nvSpPr>
          <p:cNvPr id="8" name="TextBox 7"/>
          <p:cNvSpPr txBox="1"/>
          <p:nvPr/>
        </p:nvSpPr>
        <p:spPr>
          <a:xfrm>
            <a:off x="360528" y="5438401"/>
            <a:ext cx="8305800" cy="646331"/>
          </a:xfrm>
          <a:prstGeom prst="rect">
            <a:avLst/>
          </a:prstGeom>
          <a:noFill/>
        </p:spPr>
        <p:txBody>
          <a:bodyPr wrap="square" rtlCol="0">
            <a:spAutoFit/>
          </a:bodyPr>
          <a:lstStyle/>
          <a:p>
            <a:pPr marL="571500" indent="-571500">
              <a:buFont typeface="Wingdings" pitchFamily="2" charset="2"/>
              <a:buChar char="Ø"/>
            </a:pPr>
            <a:r>
              <a:rPr lang="bn-IN" sz="3600" dirty="0" smtClean="0"/>
              <a:t>কারো জাত-বংশ নিয়ে ঠাট্টা-বিদ্রূপ করা । </a:t>
            </a:r>
            <a:endParaRPr lang="en-US" sz="36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38" y="762000"/>
            <a:ext cx="5437862" cy="471814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769961"/>
            <a:ext cx="2713885" cy="174464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349" y="3907011"/>
            <a:ext cx="2713885" cy="157313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349" y="2514602"/>
            <a:ext cx="2751416" cy="1581202"/>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9073"/>
          <a:stretch/>
        </p:blipFill>
        <p:spPr>
          <a:xfrm>
            <a:off x="200939" y="685800"/>
            <a:ext cx="8471188" cy="5125764"/>
          </a:xfrm>
          <a:prstGeom prst="rect">
            <a:avLst/>
          </a:prstGeom>
          <a:ln>
            <a:noFill/>
          </a:ln>
          <a:effectLst>
            <a:softEdge rad="112500"/>
          </a:effectLst>
        </p:spPr>
      </p:pic>
      <p:sp>
        <p:nvSpPr>
          <p:cNvPr id="16" name="TextBox 15"/>
          <p:cNvSpPr txBox="1"/>
          <p:nvPr/>
        </p:nvSpPr>
        <p:spPr>
          <a:xfrm>
            <a:off x="200939" y="5761566"/>
            <a:ext cx="8714461" cy="646331"/>
          </a:xfrm>
          <a:prstGeom prst="rect">
            <a:avLst/>
          </a:prstGeom>
          <a:noFill/>
        </p:spPr>
        <p:txBody>
          <a:bodyPr wrap="square" rtlCol="0">
            <a:spAutoFit/>
          </a:bodyPr>
          <a:lstStyle/>
          <a:p>
            <a:pPr marL="571500" indent="-571500">
              <a:buFont typeface="Wingdings" pitchFamily="2" charset="2"/>
              <a:buChar char="Ø"/>
            </a:pPr>
            <a:r>
              <a:rPr lang="bn-IN" sz="3600" dirty="0" smtClean="0"/>
              <a:t>কারও চারিত্রিক বৈশিষ্ট্য ও অভ্যাস নিয়ে সমালোচনা করা। </a:t>
            </a:r>
            <a:endParaRPr lang="en-US" sz="3600" dirty="0"/>
          </a:p>
        </p:txBody>
      </p:sp>
    </p:spTree>
    <p:extLst>
      <p:ext uri="{BB962C8B-B14F-4D97-AF65-F5344CB8AC3E}">
        <p14:creationId xmlns:p14="http://schemas.microsoft.com/office/powerpoint/2010/main" val="15535610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544" fill="hold" grpId="1" nodeType="clickEffect">
                                  <p:stCondLst>
                                    <p:cond delay="0"/>
                                  </p:stCondLst>
                                  <p:childTnLst>
                                    <p:anim calcmode="lin" valueType="num">
                                      <p:cBhvr>
                                        <p:cTn id="13" dur="2000"/>
                                        <p:tgtEl>
                                          <p:spTgt spid="8"/>
                                        </p:tgtEl>
                                        <p:attrNameLst>
                                          <p:attrName>ppt_w</p:attrName>
                                        </p:attrNameLst>
                                      </p:cBhvr>
                                      <p:tavLst>
                                        <p:tav tm="0">
                                          <p:val>
                                            <p:strVal val="ppt_w"/>
                                          </p:val>
                                        </p:tav>
                                        <p:tav tm="100000">
                                          <p:val>
                                            <p:fltVal val="0"/>
                                          </p:val>
                                        </p:tav>
                                      </p:tavLst>
                                    </p:anim>
                                    <p:anim calcmode="lin" valueType="num">
                                      <p:cBhvr>
                                        <p:cTn id="14" dur="2000"/>
                                        <p:tgtEl>
                                          <p:spTgt spid="8"/>
                                        </p:tgtEl>
                                        <p:attrNameLst>
                                          <p:attrName>ppt_h</p:attrName>
                                        </p:attrNameLst>
                                      </p:cBhvr>
                                      <p:tavLst>
                                        <p:tav tm="0">
                                          <p:val>
                                            <p:strVal val="ppt_h"/>
                                          </p:val>
                                        </p:tav>
                                        <p:tav tm="100000">
                                          <p:val>
                                            <p:fltVal val="0"/>
                                          </p:val>
                                        </p:tav>
                                      </p:tavLst>
                                    </p:anim>
                                    <p:animEffect transition="out" filter="fade">
                                      <p:cBhvr>
                                        <p:cTn id="15" dur="2000"/>
                                        <p:tgtEl>
                                          <p:spTgt spid="8"/>
                                        </p:tgtEl>
                                      </p:cBhvr>
                                    </p:animEffect>
                                    <p:anim calcmode="lin" valueType="num">
                                      <p:cBhvr>
                                        <p:cTn id="16" dur="2000"/>
                                        <p:tgtEl>
                                          <p:spTgt spid="8"/>
                                        </p:tgtEl>
                                        <p:attrNameLst>
                                          <p:attrName>ppt_x</p:attrName>
                                        </p:attrNameLst>
                                      </p:cBhvr>
                                      <p:tavLst>
                                        <p:tav tm="0">
                                          <p:val>
                                            <p:strVal val="ppt_x"/>
                                          </p:val>
                                        </p:tav>
                                        <p:tav tm="100000">
                                          <p:val>
                                            <p:fltVal val="0.5"/>
                                          </p:val>
                                        </p:tav>
                                      </p:tavLst>
                                    </p:anim>
                                    <p:anim calcmode="lin" valueType="num">
                                      <p:cBhvr>
                                        <p:cTn id="17" dur="2000"/>
                                        <p:tgtEl>
                                          <p:spTgt spid="8"/>
                                        </p:tgtEl>
                                        <p:attrNameLst>
                                          <p:attrName>ppt_y</p:attrName>
                                        </p:attrNameLst>
                                      </p:cBhvr>
                                      <p:tavLst>
                                        <p:tav tm="0">
                                          <p:val>
                                            <p:strVal val="ppt_y"/>
                                          </p:val>
                                        </p:tav>
                                        <p:tav tm="100000">
                                          <p:val>
                                            <p:fltVal val="0.5"/>
                                          </p:val>
                                        </p:tav>
                                      </p:tavLst>
                                    </p:anim>
                                    <p:set>
                                      <p:cBhvr>
                                        <p:cTn id="18" dur="1" fill="hold">
                                          <p:stCondLst>
                                            <p:cond delay="1999"/>
                                          </p:stCondLst>
                                        </p:cTn>
                                        <p:tgtEl>
                                          <p:spTgt spid="8"/>
                                        </p:tgtEl>
                                        <p:attrNameLst>
                                          <p:attrName>style.visibility</p:attrName>
                                        </p:attrNameLst>
                                      </p:cBhvr>
                                      <p:to>
                                        <p:strVal val="hidden"/>
                                      </p:to>
                                    </p:set>
                                  </p:childTnLst>
                                </p:cTn>
                              </p:par>
                              <p:par>
                                <p:cTn id="19" presetID="53" presetClass="exit" presetSubtype="544" fill="hold" nodeType="withEffect">
                                  <p:stCondLst>
                                    <p:cond delay="0"/>
                                  </p:stCondLst>
                                  <p:childTnLst>
                                    <p:anim calcmode="lin" valueType="num">
                                      <p:cBhvr>
                                        <p:cTn id="20" dur="2000"/>
                                        <p:tgtEl>
                                          <p:spTgt spid="11"/>
                                        </p:tgtEl>
                                        <p:attrNameLst>
                                          <p:attrName>ppt_w</p:attrName>
                                        </p:attrNameLst>
                                      </p:cBhvr>
                                      <p:tavLst>
                                        <p:tav tm="0">
                                          <p:val>
                                            <p:strVal val="ppt_w"/>
                                          </p:val>
                                        </p:tav>
                                        <p:tav tm="100000">
                                          <p:val>
                                            <p:fltVal val="0"/>
                                          </p:val>
                                        </p:tav>
                                      </p:tavLst>
                                    </p:anim>
                                    <p:anim calcmode="lin" valueType="num">
                                      <p:cBhvr>
                                        <p:cTn id="21" dur="2000"/>
                                        <p:tgtEl>
                                          <p:spTgt spid="11"/>
                                        </p:tgtEl>
                                        <p:attrNameLst>
                                          <p:attrName>ppt_h</p:attrName>
                                        </p:attrNameLst>
                                      </p:cBhvr>
                                      <p:tavLst>
                                        <p:tav tm="0">
                                          <p:val>
                                            <p:strVal val="ppt_h"/>
                                          </p:val>
                                        </p:tav>
                                        <p:tav tm="100000">
                                          <p:val>
                                            <p:fltVal val="0"/>
                                          </p:val>
                                        </p:tav>
                                      </p:tavLst>
                                    </p:anim>
                                    <p:animEffect transition="out" filter="fade">
                                      <p:cBhvr>
                                        <p:cTn id="22" dur="2000"/>
                                        <p:tgtEl>
                                          <p:spTgt spid="11"/>
                                        </p:tgtEl>
                                      </p:cBhvr>
                                    </p:animEffect>
                                    <p:anim calcmode="lin" valueType="num">
                                      <p:cBhvr>
                                        <p:cTn id="23" dur="2000"/>
                                        <p:tgtEl>
                                          <p:spTgt spid="11"/>
                                        </p:tgtEl>
                                        <p:attrNameLst>
                                          <p:attrName>ppt_x</p:attrName>
                                        </p:attrNameLst>
                                      </p:cBhvr>
                                      <p:tavLst>
                                        <p:tav tm="0">
                                          <p:val>
                                            <p:strVal val="ppt_x"/>
                                          </p:val>
                                        </p:tav>
                                        <p:tav tm="100000">
                                          <p:val>
                                            <p:fltVal val="0.5"/>
                                          </p:val>
                                        </p:tav>
                                      </p:tavLst>
                                    </p:anim>
                                    <p:anim calcmode="lin" valueType="num">
                                      <p:cBhvr>
                                        <p:cTn id="24" dur="2000"/>
                                        <p:tgtEl>
                                          <p:spTgt spid="11"/>
                                        </p:tgtEl>
                                        <p:attrNameLst>
                                          <p:attrName>ppt_y</p:attrName>
                                        </p:attrNameLst>
                                      </p:cBhvr>
                                      <p:tavLst>
                                        <p:tav tm="0">
                                          <p:val>
                                            <p:strVal val="ppt_y"/>
                                          </p:val>
                                        </p:tav>
                                        <p:tav tm="100000">
                                          <p:val>
                                            <p:fltVal val="0.5"/>
                                          </p:val>
                                        </p:tav>
                                      </p:tavLst>
                                    </p:anim>
                                    <p:set>
                                      <p:cBhvr>
                                        <p:cTn id="25" dur="1" fill="hold">
                                          <p:stCondLst>
                                            <p:cond delay="1999"/>
                                          </p:stCondLst>
                                        </p:cTn>
                                        <p:tgtEl>
                                          <p:spTgt spid="11"/>
                                        </p:tgtEl>
                                        <p:attrNameLst>
                                          <p:attrName>style.visibility</p:attrName>
                                        </p:attrNameLst>
                                      </p:cBhvr>
                                      <p:to>
                                        <p:strVal val="hidden"/>
                                      </p:to>
                                    </p:set>
                                  </p:childTnLst>
                                </p:cTn>
                              </p:par>
                              <p:par>
                                <p:cTn id="26" presetID="53" presetClass="exit" presetSubtype="544" fill="hold" nodeType="withEffect">
                                  <p:stCondLst>
                                    <p:cond delay="0"/>
                                  </p:stCondLst>
                                  <p:childTnLst>
                                    <p:anim calcmode="lin" valueType="num">
                                      <p:cBhvr>
                                        <p:cTn id="27" dur="2000"/>
                                        <p:tgtEl>
                                          <p:spTgt spid="12"/>
                                        </p:tgtEl>
                                        <p:attrNameLst>
                                          <p:attrName>ppt_w</p:attrName>
                                        </p:attrNameLst>
                                      </p:cBhvr>
                                      <p:tavLst>
                                        <p:tav tm="0">
                                          <p:val>
                                            <p:strVal val="ppt_w"/>
                                          </p:val>
                                        </p:tav>
                                        <p:tav tm="100000">
                                          <p:val>
                                            <p:fltVal val="0"/>
                                          </p:val>
                                        </p:tav>
                                      </p:tavLst>
                                    </p:anim>
                                    <p:anim calcmode="lin" valueType="num">
                                      <p:cBhvr>
                                        <p:cTn id="28" dur="2000"/>
                                        <p:tgtEl>
                                          <p:spTgt spid="12"/>
                                        </p:tgtEl>
                                        <p:attrNameLst>
                                          <p:attrName>ppt_h</p:attrName>
                                        </p:attrNameLst>
                                      </p:cBhvr>
                                      <p:tavLst>
                                        <p:tav tm="0">
                                          <p:val>
                                            <p:strVal val="ppt_h"/>
                                          </p:val>
                                        </p:tav>
                                        <p:tav tm="100000">
                                          <p:val>
                                            <p:fltVal val="0"/>
                                          </p:val>
                                        </p:tav>
                                      </p:tavLst>
                                    </p:anim>
                                    <p:animEffect transition="out" filter="fade">
                                      <p:cBhvr>
                                        <p:cTn id="29" dur="2000"/>
                                        <p:tgtEl>
                                          <p:spTgt spid="12"/>
                                        </p:tgtEl>
                                      </p:cBhvr>
                                    </p:animEffect>
                                    <p:anim calcmode="lin" valueType="num">
                                      <p:cBhvr>
                                        <p:cTn id="30" dur="2000"/>
                                        <p:tgtEl>
                                          <p:spTgt spid="12"/>
                                        </p:tgtEl>
                                        <p:attrNameLst>
                                          <p:attrName>ppt_x</p:attrName>
                                        </p:attrNameLst>
                                      </p:cBhvr>
                                      <p:tavLst>
                                        <p:tav tm="0">
                                          <p:val>
                                            <p:strVal val="ppt_x"/>
                                          </p:val>
                                        </p:tav>
                                        <p:tav tm="100000">
                                          <p:val>
                                            <p:fltVal val="0.5"/>
                                          </p:val>
                                        </p:tav>
                                      </p:tavLst>
                                    </p:anim>
                                    <p:anim calcmode="lin" valueType="num">
                                      <p:cBhvr>
                                        <p:cTn id="31" dur="2000"/>
                                        <p:tgtEl>
                                          <p:spTgt spid="12"/>
                                        </p:tgtEl>
                                        <p:attrNameLst>
                                          <p:attrName>ppt_y</p:attrName>
                                        </p:attrNameLst>
                                      </p:cBhvr>
                                      <p:tavLst>
                                        <p:tav tm="0">
                                          <p:val>
                                            <p:strVal val="ppt_y"/>
                                          </p:val>
                                        </p:tav>
                                        <p:tav tm="100000">
                                          <p:val>
                                            <p:fltVal val="0.5"/>
                                          </p:val>
                                        </p:tav>
                                      </p:tavLst>
                                    </p:anim>
                                    <p:set>
                                      <p:cBhvr>
                                        <p:cTn id="32" dur="1" fill="hold">
                                          <p:stCondLst>
                                            <p:cond delay="1999"/>
                                          </p:stCondLst>
                                        </p:cTn>
                                        <p:tgtEl>
                                          <p:spTgt spid="12"/>
                                        </p:tgtEl>
                                        <p:attrNameLst>
                                          <p:attrName>style.visibility</p:attrName>
                                        </p:attrNameLst>
                                      </p:cBhvr>
                                      <p:to>
                                        <p:strVal val="hidden"/>
                                      </p:to>
                                    </p:set>
                                  </p:childTnLst>
                                </p:cTn>
                              </p:par>
                              <p:par>
                                <p:cTn id="33" presetID="53" presetClass="exit" presetSubtype="544" fill="hold" nodeType="withEffect">
                                  <p:stCondLst>
                                    <p:cond delay="0"/>
                                  </p:stCondLst>
                                  <p:childTnLst>
                                    <p:anim calcmode="lin" valueType="num">
                                      <p:cBhvr>
                                        <p:cTn id="34" dur="2000"/>
                                        <p:tgtEl>
                                          <p:spTgt spid="13"/>
                                        </p:tgtEl>
                                        <p:attrNameLst>
                                          <p:attrName>ppt_w</p:attrName>
                                        </p:attrNameLst>
                                      </p:cBhvr>
                                      <p:tavLst>
                                        <p:tav tm="0">
                                          <p:val>
                                            <p:strVal val="ppt_w"/>
                                          </p:val>
                                        </p:tav>
                                        <p:tav tm="100000">
                                          <p:val>
                                            <p:fltVal val="0"/>
                                          </p:val>
                                        </p:tav>
                                      </p:tavLst>
                                    </p:anim>
                                    <p:anim calcmode="lin" valueType="num">
                                      <p:cBhvr>
                                        <p:cTn id="35" dur="2000"/>
                                        <p:tgtEl>
                                          <p:spTgt spid="13"/>
                                        </p:tgtEl>
                                        <p:attrNameLst>
                                          <p:attrName>ppt_h</p:attrName>
                                        </p:attrNameLst>
                                      </p:cBhvr>
                                      <p:tavLst>
                                        <p:tav tm="0">
                                          <p:val>
                                            <p:strVal val="ppt_h"/>
                                          </p:val>
                                        </p:tav>
                                        <p:tav tm="100000">
                                          <p:val>
                                            <p:fltVal val="0"/>
                                          </p:val>
                                        </p:tav>
                                      </p:tavLst>
                                    </p:anim>
                                    <p:animEffect transition="out" filter="fade">
                                      <p:cBhvr>
                                        <p:cTn id="36" dur="2000"/>
                                        <p:tgtEl>
                                          <p:spTgt spid="13"/>
                                        </p:tgtEl>
                                      </p:cBhvr>
                                    </p:animEffect>
                                    <p:anim calcmode="lin" valueType="num">
                                      <p:cBhvr>
                                        <p:cTn id="37" dur="2000"/>
                                        <p:tgtEl>
                                          <p:spTgt spid="13"/>
                                        </p:tgtEl>
                                        <p:attrNameLst>
                                          <p:attrName>ppt_x</p:attrName>
                                        </p:attrNameLst>
                                      </p:cBhvr>
                                      <p:tavLst>
                                        <p:tav tm="0">
                                          <p:val>
                                            <p:strVal val="ppt_x"/>
                                          </p:val>
                                        </p:tav>
                                        <p:tav tm="100000">
                                          <p:val>
                                            <p:fltVal val="0.5"/>
                                          </p:val>
                                        </p:tav>
                                      </p:tavLst>
                                    </p:anim>
                                    <p:anim calcmode="lin" valueType="num">
                                      <p:cBhvr>
                                        <p:cTn id="38" dur="2000"/>
                                        <p:tgtEl>
                                          <p:spTgt spid="13"/>
                                        </p:tgtEl>
                                        <p:attrNameLst>
                                          <p:attrName>ppt_y</p:attrName>
                                        </p:attrNameLst>
                                      </p:cBhvr>
                                      <p:tavLst>
                                        <p:tav tm="0">
                                          <p:val>
                                            <p:strVal val="ppt_y"/>
                                          </p:val>
                                        </p:tav>
                                        <p:tav tm="100000">
                                          <p:val>
                                            <p:fltVal val="0.5"/>
                                          </p:val>
                                        </p:tav>
                                      </p:tavLst>
                                    </p:anim>
                                    <p:set>
                                      <p:cBhvr>
                                        <p:cTn id="39" dur="1" fill="hold">
                                          <p:stCondLst>
                                            <p:cond delay="1999"/>
                                          </p:stCondLst>
                                        </p:cTn>
                                        <p:tgtEl>
                                          <p:spTgt spid="13"/>
                                        </p:tgtEl>
                                        <p:attrNameLst>
                                          <p:attrName>style.visibility</p:attrName>
                                        </p:attrNameLst>
                                      </p:cBhvr>
                                      <p:to>
                                        <p:strVal val="hidden"/>
                                      </p:to>
                                    </p:set>
                                  </p:childTnLst>
                                </p:cTn>
                              </p:par>
                              <p:par>
                                <p:cTn id="40" presetID="53" presetClass="exit" presetSubtype="544" fill="hold" nodeType="withEffect">
                                  <p:stCondLst>
                                    <p:cond delay="0"/>
                                  </p:stCondLst>
                                  <p:childTnLst>
                                    <p:anim calcmode="lin" valueType="num">
                                      <p:cBhvr>
                                        <p:cTn id="41" dur="2000"/>
                                        <p:tgtEl>
                                          <p:spTgt spid="14"/>
                                        </p:tgtEl>
                                        <p:attrNameLst>
                                          <p:attrName>ppt_w</p:attrName>
                                        </p:attrNameLst>
                                      </p:cBhvr>
                                      <p:tavLst>
                                        <p:tav tm="0">
                                          <p:val>
                                            <p:strVal val="ppt_w"/>
                                          </p:val>
                                        </p:tav>
                                        <p:tav tm="100000">
                                          <p:val>
                                            <p:fltVal val="0"/>
                                          </p:val>
                                        </p:tav>
                                      </p:tavLst>
                                    </p:anim>
                                    <p:anim calcmode="lin" valueType="num">
                                      <p:cBhvr>
                                        <p:cTn id="42" dur="2000"/>
                                        <p:tgtEl>
                                          <p:spTgt spid="14"/>
                                        </p:tgtEl>
                                        <p:attrNameLst>
                                          <p:attrName>ppt_h</p:attrName>
                                        </p:attrNameLst>
                                      </p:cBhvr>
                                      <p:tavLst>
                                        <p:tav tm="0">
                                          <p:val>
                                            <p:strVal val="ppt_h"/>
                                          </p:val>
                                        </p:tav>
                                        <p:tav tm="100000">
                                          <p:val>
                                            <p:fltVal val="0"/>
                                          </p:val>
                                        </p:tav>
                                      </p:tavLst>
                                    </p:anim>
                                    <p:animEffect transition="out" filter="fade">
                                      <p:cBhvr>
                                        <p:cTn id="43" dur="2000"/>
                                        <p:tgtEl>
                                          <p:spTgt spid="14"/>
                                        </p:tgtEl>
                                      </p:cBhvr>
                                    </p:animEffect>
                                    <p:anim calcmode="lin" valueType="num">
                                      <p:cBhvr>
                                        <p:cTn id="44" dur="2000"/>
                                        <p:tgtEl>
                                          <p:spTgt spid="14"/>
                                        </p:tgtEl>
                                        <p:attrNameLst>
                                          <p:attrName>ppt_x</p:attrName>
                                        </p:attrNameLst>
                                      </p:cBhvr>
                                      <p:tavLst>
                                        <p:tav tm="0">
                                          <p:val>
                                            <p:strVal val="ppt_x"/>
                                          </p:val>
                                        </p:tav>
                                        <p:tav tm="100000">
                                          <p:val>
                                            <p:fltVal val="0.5"/>
                                          </p:val>
                                        </p:tav>
                                      </p:tavLst>
                                    </p:anim>
                                    <p:anim calcmode="lin" valueType="num">
                                      <p:cBhvr>
                                        <p:cTn id="45" dur="2000"/>
                                        <p:tgtEl>
                                          <p:spTgt spid="14"/>
                                        </p:tgtEl>
                                        <p:attrNameLst>
                                          <p:attrName>ppt_y</p:attrName>
                                        </p:attrNameLst>
                                      </p:cBhvr>
                                      <p:tavLst>
                                        <p:tav tm="0">
                                          <p:val>
                                            <p:strVal val="ppt_y"/>
                                          </p:val>
                                        </p:tav>
                                        <p:tav tm="100000">
                                          <p:val>
                                            <p:fltVal val="0.5"/>
                                          </p:val>
                                        </p:tav>
                                      </p:tavLst>
                                    </p:anim>
                                    <p:set>
                                      <p:cBhvr>
                                        <p:cTn id="46" dur="1" fill="hold">
                                          <p:stCondLst>
                                            <p:cond delay="1999"/>
                                          </p:stCondLst>
                                        </p:cTn>
                                        <p:tgtEl>
                                          <p:spTgt spid="14"/>
                                        </p:tgtEl>
                                        <p:attrNameLst>
                                          <p:attrName>style.visibility</p:attrName>
                                        </p:attrNameLst>
                                      </p:cBhvr>
                                      <p:to>
                                        <p:strVal val="hidden"/>
                                      </p:to>
                                    </p:set>
                                  </p:childTnLst>
                                </p:cTn>
                              </p:par>
                              <p:par>
                                <p:cTn id="47" presetID="6" presetClass="entr" presetSubtype="16"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dirty="0"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TextBox 4"/>
          <p:cNvSpPr txBox="1"/>
          <p:nvPr/>
        </p:nvSpPr>
        <p:spPr>
          <a:xfrm>
            <a:off x="2080146" y="228600"/>
            <a:ext cx="4495800"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4800" b="1" dirty="0" smtClean="0"/>
              <a:t>জোড়ায় কাজ</a:t>
            </a:r>
            <a:endParaRPr lang="en-US" b="1" dirty="0"/>
          </a:p>
        </p:txBody>
      </p:sp>
      <p:sp>
        <p:nvSpPr>
          <p:cNvPr id="6" name="Rounded Rectangle 5"/>
          <p:cNvSpPr/>
          <p:nvPr/>
        </p:nvSpPr>
        <p:spPr>
          <a:xfrm>
            <a:off x="687841" y="4876800"/>
            <a:ext cx="7790429"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bn-BD" sz="3200" b="1" dirty="0" smtClean="0">
                <a:latin typeface="NikoshBAN" pitchFamily="2" charset="0"/>
                <a:cs typeface="NikoshBAN" pitchFamily="2" charset="0"/>
              </a:rPr>
              <a:t>* </a:t>
            </a:r>
            <a:r>
              <a:rPr lang="bn-IN" sz="3200" b="1" dirty="0" smtClean="0">
                <a:latin typeface="NikoshBAN" pitchFamily="2" charset="0"/>
                <a:cs typeface="NikoshBAN" pitchFamily="2" charset="0"/>
              </a:rPr>
              <a:t>মানুষের গিবত করার </a:t>
            </a:r>
            <a:r>
              <a:rPr lang="bn-IN" sz="3200" b="1" dirty="0" smtClean="0">
                <a:latin typeface="SutonnyOMJ" pitchFamily="2" charset="0"/>
                <a:cs typeface="SutonnyOMJ" pitchFamily="2" charset="0"/>
              </a:rPr>
              <a:t>স্বরূপ গুলো থেকে পাঁচটি বাক্য লিখ </a:t>
            </a:r>
            <a:endParaRPr lang="en-US" sz="3200" b="1" dirty="0">
              <a:latin typeface="SutonnyOMJ" pitchFamily="2" charset="0"/>
              <a:cs typeface="SutonnyOMJ" pitchFamily="2"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5373" t="33979" r="10448" b="24604"/>
          <a:stretch/>
        </p:blipFill>
        <p:spPr>
          <a:xfrm>
            <a:off x="1219200" y="1447801"/>
            <a:ext cx="4691161"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24-Point Star 7"/>
          <p:cNvSpPr/>
          <p:nvPr/>
        </p:nvSpPr>
        <p:spPr>
          <a:xfrm>
            <a:off x="6400800" y="2988345"/>
            <a:ext cx="2077470" cy="1754981"/>
          </a:xfrm>
          <a:prstGeom prst="star24">
            <a:avLst/>
          </a:prstGeom>
          <a:solidFill>
            <a:schemeClr val="accent6">
              <a:lumMod val="40000"/>
              <a:lumOff val="60000"/>
            </a:schemeClr>
          </a:solidFill>
          <a:ln w="57150">
            <a:solidFill>
              <a:schemeClr val="tx2">
                <a:lumMod val="60000"/>
                <a:lumOff val="40000"/>
              </a:schemeClr>
            </a:solid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৫ </a:t>
            </a:r>
            <a:r>
              <a:rPr lang="en-US" sz="3200" dirty="0" smtClean="0">
                <a:solidFill>
                  <a:schemeClr val="tx1"/>
                </a:solidFill>
                <a:latin typeface="NikoshBAN" panose="02000000000000000000" pitchFamily="2" charset="0"/>
                <a:cs typeface="NikoshBAN" panose="02000000000000000000" pitchFamily="2" charset="0"/>
              </a:rPr>
              <a:t> </a:t>
            </a:r>
            <a:endParaRPr lang="bn-BD" sz="3200" dirty="0" smtClean="0">
              <a:solidFill>
                <a:schemeClr val="tx1"/>
              </a:solidFill>
              <a:latin typeface="NikoshBAN" panose="02000000000000000000" pitchFamily="2" charset="0"/>
              <a:cs typeface="NikoshBAN" panose="02000000000000000000" pitchFamily="2" charset="0"/>
            </a:endParaRPr>
          </a:p>
          <a:p>
            <a:pPr algn="ctr"/>
            <a:r>
              <a:rPr lang="bn-BD" sz="3200" dirty="0" smtClean="0">
                <a:solidFill>
                  <a:schemeClr val="tx1"/>
                </a:solidFill>
                <a:latin typeface="NikoshBAN" panose="02000000000000000000" pitchFamily="2" charset="0"/>
                <a:cs typeface="NikoshBAN" panose="02000000000000000000" pitchFamily="2" charset="0"/>
              </a:rPr>
              <a:t>মিনিট </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Down Arrow 8"/>
          <p:cNvSpPr/>
          <p:nvPr/>
        </p:nvSpPr>
        <p:spPr>
          <a:xfrm>
            <a:off x="6553200" y="1283618"/>
            <a:ext cx="2075430" cy="1214438"/>
          </a:xfrm>
          <a:prstGeom prst="downArrow">
            <a:avLst/>
          </a:prstGeom>
          <a:solidFill>
            <a:schemeClr val="accent6">
              <a:lumMod val="40000"/>
              <a:lumOff val="60000"/>
            </a:schemeClr>
          </a:solidFill>
          <a:ln w="57150">
            <a:solidFill>
              <a:srgbClr val="00B0F0"/>
            </a:solid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সময়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5407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6" name="Down Arrow 5"/>
          <p:cNvSpPr/>
          <p:nvPr/>
        </p:nvSpPr>
        <p:spPr>
          <a:xfrm>
            <a:off x="1352550" y="228599"/>
            <a:ext cx="3181349" cy="1411067"/>
          </a:xfrm>
          <a:prstGeom prst="down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bn-BD" sz="3600" b="1" dirty="0" smtClean="0"/>
              <a:t>সমাধান</a:t>
            </a:r>
            <a:r>
              <a:rPr lang="bn-BD" sz="5400" dirty="0" smtClean="0"/>
              <a:t> </a:t>
            </a:r>
            <a:endParaRPr lang="en-US" sz="5400" dirty="0"/>
          </a:p>
        </p:txBody>
      </p:sp>
      <p:sp>
        <p:nvSpPr>
          <p:cNvPr id="9" name="Footer Placeholder 2"/>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Md. Abul Bashar </a:t>
            </a:r>
            <a:endParaRPr lang="en-US"/>
          </a:p>
        </p:txBody>
      </p:sp>
      <p:sp>
        <p:nvSpPr>
          <p:cNvPr id="10" name="TextBox 9"/>
          <p:cNvSpPr txBox="1"/>
          <p:nvPr/>
        </p:nvSpPr>
        <p:spPr>
          <a:xfrm>
            <a:off x="304800" y="1639667"/>
            <a:ext cx="5486400" cy="646331"/>
          </a:xfrm>
          <a:prstGeom prst="rect">
            <a:avLst/>
          </a:prstGeom>
          <a:noFill/>
          <a:ln>
            <a:solidFill>
              <a:schemeClr val="accent1"/>
            </a:solidFill>
          </a:ln>
        </p:spPr>
        <p:txBody>
          <a:bodyPr wrap="square" rtlCol="0">
            <a:spAutoFit/>
          </a:bodyPr>
          <a:lstStyle/>
          <a:p>
            <a:pPr marL="571500" indent="-571500">
              <a:buFont typeface="Wingdings" pitchFamily="2" charset="2"/>
              <a:buChar char="Ø"/>
            </a:pPr>
            <a:r>
              <a:rPr lang="bn-IN" sz="3600" dirty="0" smtClean="0"/>
              <a:t>কথার মাধ্যমে গিবত করা । </a:t>
            </a:r>
            <a:endParaRPr lang="en-US" sz="3600" dirty="0"/>
          </a:p>
        </p:txBody>
      </p:sp>
      <p:sp>
        <p:nvSpPr>
          <p:cNvPr id="11" name="TextBox 10"/>
          <p:cNvSpPr txBox="1"/>
          <p:nvPr/>
        </p:nvSpPr>
        <p:spPr>
          <a:xfrm>
            <a:off x="304800" y="2254629"/>
            <a:ext cx="7239000" cy="707886"/>
          </a:xfrm>
          <a:prstGeom prst="rect">
            <a:avLst/>
          </a:prstGeom>
          <a:noFill/>
          <a:ln>
            <a:solidFill>
              <a:schemeClr val="accent1"/>
            </a:solidFill>
          </a:ln>
        </p:spPr>
        <p:txBody>
          <a:bodyPr wrap="square" rtlCol="0">
            <a:spAutoFit/>
          </a:bodyPr>
          <a:lstStyle/>
          <a:p>
            <a:pPr marL="571500" indent="-571500">
              <a:buFont typeface="Wingdings" pitchFamily="2" charset="2"/>
              <a:buChar char="Ø"/>
            </a:pPr>
            <a:r>
              <a:rPr lang="bn-IN" sz="4000" dirty="0" smtClean="0"/>
              <a:t>লেখনীর বা ব্যাঙ্গছবি করার মাধ্যমে গিবত। </a:t>
            </a:r>
            <a:endParaRPr lang="en-US" sz="4000" dirty="0"/>
          </a:p>
        </p:txBody>
      </p:sp>
      <p:sp>
        <p:nvSpPr>
          <p:cNvPr id="12" name="TextBox 11"/>
          <p:cNvSpPr txBox="1"/>
          <p:nvPr/>
        </p:nvSpPr>
        <p:spPr>
          <a:xfrm>
            <a:off x="304800" y="2962515"/>
            <a:ext cx="7543800" cy="646331"/>
          </a:xfrm>
          <a:prstGeom prst="rect">
            <a:avLst/>
          </a:prstGeom>
          <a:noFill/>
          <a:ln>
            <a:solidFill>
              <a:schemeClr val="accent1"/>
            </a:solidFill>
          </a:ln>
        </p:spPr>
        <p:txBody>
          <a:bodyPr wrap="square" rtlCol="0">
            <a:spAutoFit/>
          </a:bodyPr>
          <a:lstStyle/>
          <a:p>
            <a:pPr marL="571500" indent="-571500">
              <a:buFont typeface="Wingdings" pitchFamily="2" charset="2"/>
              <a:buChar char="Ø"/>
            </a:pPr>
            <a:r>
              <a:rPr lang="bn-IN" sz="3600" dirty="0" smtClean="0"/>
              <a:t>ইশারা-ইঙ্গিতে বা অঙ্গভঙ্গির মাধ্যমে গিবত করা । </a:t>
            </a:r>
            <a:endParaRPr lang="en-US" sz="3600" dirty="0"/>
          </a:p>
        </p:txBody>
      </p:sp>
      <p:sp>
        <p:nvSpPr>
          <p:cNvPr id="13" name="TextBox 12"/>
          <p:cNvSpPr txBox="1"/>
          <p:nvPr/>
        </p:nvSpPr>
        <p:spPr>
          <a:xfrm>
            <a:off x="304799" y="4292220"/>
            <a:ext cx="8458201" cy="1200329"/>
          </a:xfrm>
          <a:prstGeom prst="rect">
            <a:avLst/>
          </a:prstGeom>
          <a:noFill/>
          <a:ln>
            <a:solidFill>
              <a:schemeClr val="accent1"/>
            </a:solidFill>
          </a:ln>
        </p:spPr>
        <p:txBody>
          <a:bodyPr wrap="square" rtlCol="0">
            <a:spAutoFit/>
          </a:bodyPr>
          <a:lstStyle/>
          <a:p>
            <a:pPr marL="571500" indent="-571500">
              <a:buFont typeface="Wingdings" pitchFamily="2" charset="2"/>
              <a:buChar char="Ø"/>
            </a:pPr>
            <a:r>
              <a:rPr lang="bn-IN" sz="3600" dirty="0" smtClean="0"/>
              <a:t>কারও কোনো অভ্যাস নিয়ে চিত্র, লেখা বা কার্টুনের মাধ্যমে গিবত করা । </a:t>
            </a:r>
            <a:endParaRPr lang="en-US" sz="3600" dirty="0"/>
          </a:p>
        </p:txBody>
      </p:sp>
      <p:sp>
        <p:nvSpPr>
          <p:cNvPr id="15" name="TextBox 14"/>
          <p:cNvSpPr txBox="1"/>
          <p:nvPr/>
        </p:nvSpPr>
        <p:spPr>
          <a:xfrm>
            <a:off x="304800" y="3645889"/>
            <a:ext cx="8153400" cy="646331"/>
          </a:xfrm>
          <a:prstGeom prst="rect">
            <a:avLst/>
          </a:prstGeom>
          <a:noFill/>
          <a:ln>
            <a:solidFill>
              <a:schemeClr val="accent1"/>
            </a:solidFill>
          </a:ln>
        </p:spPr>
        <p:txBody>
          <a:bodyPr wrap="square" rtlCol="0">
            <a:spAutoFit/>
          </a:bodyPr>
          <a:lstStyle/>
          <a:p>
            <a:pPr marL="571500" indent="-571500">
              <a:buFont typeface="Wingdings" pitchFamily="2" charset="2"/>
              <a:buChar char="Ø"/>
            </a:pPr>
            <a:r>
              <a:rPr lang="bn-IN" sz="3600" dirty="0" smtClean="0"/>
              <a:t>পোশাক- পরিচ্ছদের সমালোচনার মাধমে গিবত করা।  </a:t>
            </a:r>
            <a:endParaRPr lang="en-US" sz="3600" dirty="0"/>
          </a:p>
        </p:txBody>
      </p:sp>
    </p:spTree>
    <p:extLst>
      <p:ext uri="{BB962C8B-B14F-4D97-AF65-F5344CB8AC3E}">
        <p14:creationId xmlns:p14="http://schemas.microsoft.com/office/powerpoint/2010/main" val="2155354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5"/>
                                        </p:tgtEl>
                                        <p:attrNameLst>
                                          <p:attrName>ppt_y</p:attrName>
                                        </p:attrNameLst>
                                      </p:cBhvr>
                                      <p:tavLst>
                                        <p:tav tm="0">
                                          <p:val>
                                            <p:strVal val="#ppt_y"/>
                                          </p:val>
                                        </p:tav>
                                        <p:tav tm="100000">
                                          <p:val>
                                            <p:strVal val="#ppt_y"/>
                                          </p:val>
                                        </p:tav>
                                      </p:tavLst>
                                    </p:anim>
                                    <p:anim calcmode="lin" valueType="num">
                                      <p:cBhvr>
                                        <p:cTn id="2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
        <p:nvSpPr>
          <p:cNvPr id="5" name="TextBox 4"/>
          <p:cNvSpPr txBox="1"/>
          <p:nvPr/>
        </p:nvSpPr>
        <p:spPr>
          <a:xfrm>
            <a:off x="228600" y="173209"/>
            <a:ext cx="3810000" cy="646331"/>
          </a:xfrm>
          <a:prstGeom prst="rect">
            <a:avLst/>
          </a:prstGeom>
          <a:noFill/>
          <a:ln>
            <a:solidFill>
              <a:schemeClr val="accent1"/>
            </a:solidFill>
          </a:ln>
        </p:spPr>
        <p:txBody>
          <a:bodyPr wrap="square" rtlCol="0">
            <a:spAutoFit/>
          </a:bodyPr>
          <a:lstStyle/>
          <a:p>
            <a:r>
              <a:rPr lang="bn-IN" sz="3600" dirty="0" smtClean="0"/>
              <a:t>গিবতের কুফল ও পরিণাম </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199"/>
            <a:ext cx="7467600" cy="4794421"/>
          </a:xfrm>
          <a:prstGeom prst="rect">
            <a:avLst/>
          </a:prstGeom>
          <a:ln>
            <a:noFill/>
          </a:ln>
          <a:effectLst>
            <a:softEdge rad="112500"/>
          </a:effectLst>
        </p:spPr>
      </p:pic>
      <p:sp>
        <p:nvSpPr>
          <p:cNvPr id="7" name="TextBox 6"/>
          <p:cNvSpPr txBox="1"/>
          <p:nvPr/>
        </p:nvSpPr>
        <p:spPr>
          <a:xfrm>
            <a:off x="255896" y="193092"/>
            <a:ext cx="8686800" cy="646331"/>
          </a:xfrm>
          <a:prstGeom prst="rect">
            <a:avLst/>
          </a:prstGeom>
          <a:noFill/>
          <a:ln>
            <a:solidFill>
              <a:schemeClr val="accent1"/>
            </a:solidFill>
          </a:ln>
        </p:spPr>
        <p:txBody>
          <a:bodyPr wrap="square" rtlCol="0">
            <a:spAutoFit/>
          </a:bodyPr>
          <a:lstStyle/>
          <a:p>
            <a:r>
              <a:rPr lang="bn-IN" sz="3600" dirty="0" smtClean="0"/>
              <a:t>ইসলামি শরিয়তে গিবত করা অবৈধ। আল্লাহ বলেছেন--  </a:t>
            </a:r>
            <a:endParaRPr lang="en-US" sz="3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52" y="861942"/>
            <a:ext cx="8520728" cy="738258"/>
          </a:xfrm>
          <a:prstGeom prst="rect">
            <a:avLst/>
          </a:prstGeom>
        </p:spPr>
      </p:pic>
    </p:spTree>
    <p:extLst>
      <p:ext uri="{BB962C8B-B14F-4D97-AF65-F5344CB8AC3E}">
        <p14:creationId xmlns:p14="http://schemas.microsoft.com/office/powerpoint/2010/main" val="4809032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3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5" name="Rounded Rectangle 4"/>
          <p:cNvSpPr/>
          <p:nvPr/>
        </p:nvSpPr>
        <p:spPr>
          <a:xfrm>
            <a:off x="1981200" y="152400"/>
            <a:ext cx="3962400" cy="6096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গিবতের কুফল ও পরিণাম </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17812"/>
            <a:ext cx="6383740" cy="35748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304800" y="4651612"/>
            <a:ext cx="8382000" cy="1754326"/>
          </a:xfrm>
          <a:prstGeom prst="rect">
            <a:avLst/>
          </a:prstGeom>
          <a:noFill/>
        </p:spPr>
        <p:txBody>
          <a:bodyPr wrap="square" rtlCol="0">
            <a:spAutoFit/>
          </a:bodyPr>
          <a:lstStyle/>
          <a:p>
            <a:r>
              <a:rPr lang="bn-IN" sz="3600" dirty="0" smtClean="0"/>
              <a:t>গিবত করাকে আল-কুরআনে নিজ মৃত ভাইয়ের গোশত খাওয়ার সাথে তুলনা করা হয়েছে। </a:t>
            </a:r>
          </a:p>
          <a:p>
            <a:r>
              <a:rPr lang="bn-IN" sz="3600" dirty="0" smtClean="0"/>
              <a:t>সুতরাং গিবত খুবই অপছন্দনীয় কাজ ।  </a:t>
            </a:r>
            <a:endParaRPr lang="en-US" sz="36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20676" b="21748"/>
          <a:stretch/>
        </p:blipFill>
        <p:spPr>
          <a:xfrm>
            <a:off x="1013353" y="762000"/>
            <a:ext cx="6753223" cy="37307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p:cNvSpPr txBox="1"/>
          <p:nvPr/>
        </p:nvSpPr>
        <p:spPr>
          <a:xfrm>
            <a:off x="647700" y="4651612"/>
            <a:ext cx="7696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600" dirty="0" smtClean="0"/>
              <a:t>পবিত্র হাদিসে মহাবনি (স.) গিবতের পরিণাম সম্পর্কে বলেছেন– “গিবত ব্যভিচারের চাইতেও মারাত্মক! </a:t>
            </a:r>
            <a:endParaRPr lang="en-US" sz="3600" dirty="0"/>
          </a:p>
        </p:txBody>
      </p:sp>
    </p:spTree>
    <p:extLst>
      <p:ext uri="{BB962C8B-B14F-4D97-AF65-F5344CB8AC3E}">
        <p14:creationId xmlns:p14="http://schemas.microsoft.com/office/powerpoint/2010/main" val="28764856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p:cTn id="16"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544" fill="hold" grpId="0" nodeType="clickEffect">
                                  <p:stCondLst>
                                    <p:cond delay="0"/>
                                  </p:stCondLst>
                                  <p:iterate type="lt">
                                    <p:tmPct val="0"/>
                                  </p:iterate>
                                  <p:childTnLst>
                                    <p:anim calcmode="lin" valueType="num">
                                      <p:cBhvr>
                                        <p:cTn id="24" dur="2000"/>
                                        <p:tgtEl>
                                          <p:spTgt spid="7">
                                            <p:txEl>
                                              <p:pRg st="0" end="0"/>
                                            </p:txEl>
                                          </p:spTgt>
                                        </p:tgtEl>
                                        <p:attrNameLst>
                                          <p:attrName>ppt_w</p:attrName>
                                        </p:attrNameLst>
                                      </p:cBhvr>
                                      <p:tavLst>
                                        <p:tav tm="0">
                                          <p:val>
                                            <p:strVal val="ppt_w"/>
                                          </p:val>
                                        </p:tav>
                                        <p:tav tm="100000">
                                          <p:val>
                                            <p:fltVal val="0"/>
                                          </p:val>
                                        </p:tav>
                                      </p:tavLst>
                                    </p:anim>
                                    <p:anim calcmode="lin" valueType="num">
                                      <p:cBhvr>
                                        <p:cTn id="25" dur="2000"/>
                                        <p:tgtEl>
                                          <p:spTgt spid="7">
                                            <p:txEl>
                                              <p:pRg st="0" end="0"/>
                                            </p:txEl>
                                          </p:spTgt>
                                        </p:tgtEl>
                                        <p:attrNameLst>
                                          <p:attrName>ppt_h</p:attrName>
                                        </p:attrNameLst>
                                      </p:cBhvr>
                                      <p:tavLst>
                                        <p:tav tm="0">
                                          <p:val>
                                            <p:strVal val="ppt_h"/>
                                          </p:val>
                                        </p:tav>
                                        <p:tav tm="100000">
                                          <p:val>
                                            <p:fltVal val="0"/>
                                          </p:val>
                                        </p:tav>
                                      </p:tavLst>
                                    </p:anim>
                                    <p:animEffect transition="out" filter="fade">
                                      <p:cBhvr>
                                        <p:cTn id="26" dur="2000"/>
                                        <p:tgtEl>
                                          <p:spTgt spid="7">
                                            <p:txEl>
                                              <p:pRg st="0" end="0"/>
                                            </p:txEl>
                                          </p:spTgt>
                                        </p:tgtEl>
                                      </p:cBhvr>
                                    </p:animEffect>
                                    <p:anim calcmode="lin" valueType="num">
                                      <p:cBhvr>
                                        <p:cTn id="27" dur="2000"/>
                                        <p:tgtEl>
                                          <p:spTgt spid="7">
                                            <p:txEl>
                                              <p:pRg st="0" end="0"/>
                                            </p:txEl>
                                          </p:spTgt>
                                        </p:tgtEl>
                                        <p:attrNameLst>
                                          <p:attrName>ppt_x</p:attrName>
                                        </p:attrNameLst>
                                      </p:cBhvr>
                                      <p:tavLst>
                                        <p:tav tm="0">
                                          <p:val>
                                            <p:strVal val="ppt_x"/>
                                          </p:val>
                                        </p:tav>
                                        <p:tav tm="100000">
                                          <p:val>
                                            <p:fltVal val="0.5"/>
                                          </p:val>
                                        </p:tav>
                                      </p:tavLst>
                                    </p:anim>
                                    <p:anim calcmode="lin" valueType="num">
                                      <p:cBhvr>
                                        <p:cTn id="28" dur="2000"/>
                                        <p:tgtEl>
                                          <p:spTgt spid="7">
                                            <p:txEl>
                                              <p:pRg st="0" end="0"/>
                                            </p:txEl>
                                          </p:spTgt>
                                        </p:tgtEl>
                                        <p:attrNameLst>
                                          <p:attrName>ppt_y</p:attrName>
                                        </p:attrNameLst>
                                      </p:cBhvr>
                                      <p:tavLst>
                                        <p:tav tm="0">
                                          <p:val>
                                            <p:strVal val="ppt_y"/>
                                          </p:val>
                                        </p:tav>
                                        <p:tav tm="100000">
                                          <p:val>
                                            <p:fltVal val="0.5"/>
                                          </p:val>
                                        </p:tav>
                                      </p:tavLst>
                                    </p:anim>
                                    <p:set>
                                      <p:cBhvr>
                                        <p:cTn id="29" dur="1" fill="hold">
                                          <p:stCondLst>
                                            <p:cond delay="1999"/>
                                          </p:stCondLst>
                                        </p:cTn>
                                        <p:tgtEl>
                                          <p:spTgt spid="7">
                                            <p:txEl>
                                              <p:pRg st="0" end="0"/>
                                            </p:txEl>
                                          </p:spTgt>
                                        </p:tgtEl>
                                        <p:attrNameLst>
                                          <p:attrName>style.visibility</p:attrName>
                                        </p:attrNameLst>
                                      </p:cBhvr>
                                      <p:to>
                                        <p:strVal val="hidden"/>
                                      </p:to>
                                    </p:set>
                                  </p:childTnLst>
                                </p:cTn>
                              </p:par>
                              <p:par>
                                <p:cTn id="30" presetID="53" presetClass="exit" presetSubtype="544" fill="hold" grpId="0" nodeType="withEffect">
                                  <p:stCondLst>
                                    <p:cond delay="0"/>
                                  </p:stCondLst>
                                  <p:iterate type="lt">
                                    <p:tmPct val="0"/>
                                  </p:iterate>
                                  <p:childTnLst>
                                    <p:anim calcmode="lin" valueType="num">
                                      <p:cBhvr>
                                        <p:cTn id="31" dur="2000"/>
                                        <p:tgtEl>
                                          <p:spTgt spid="7">
                                            <p:txEl>
                                              <p:pRg st="1" end="1"/>
                                            </p:txEl>
                                          </p:spTgt>
                                        </p:tgtEl>
                                        <p:attrNameLst>
                                          <p:attrName>ppt_w</p:attrName>
                                        </p:attrNameLst>
                                      </p:cBhvr>
                                      <p:tavLst>
                                        <p:tav tm="0">
                                          <p:val>
                                            <p:strVal val="ppt_w"/>
                                          </p:val>
                                        </p:tav>
                                        <p:tav tm="100000">
                                          <p:val>
                                            <p:fltVal val="0"/>
                                          </p:val>
                                        </p:tav>
                                      </p:tavLst>
                                    </p:anim>
                                    <p:anim calcmode="lin" valueType="num">
                                      <p:cBhvr>
                                        <p:cTn id="32" dur="2000"/>
                                        <p:tgtEl>
                                          <p:spTgt spid="7">
                                            <p:txEl>
                                              <p:pRg st="1" end="1"/>
                                            </p:txEl>
                                          </p:spTgt>
                                        </p:tgtEl>
                                        <p:attrNameLst>
                                          <p:attrName>ppt_h</p:attrName>
                                        </p:attrNameLst>
                                      </p:cBhvr>
                                      <p:tavLst>
                                        <p:tav tm="0">
                                          <p:val>
                                            <p:strVal val="ppt_h"/>
                                          </p:val>
                                        </p:tav>
                                        <p:tav tm="100000">
                                          <p:val>
                                            <p:fltVal val="0"/>
                                          </p:val>
                                        </p:tav>
                                      </p:tavLst>
                                    </p:anim>
                                    <p:animEffect transition="out" filter="fade">
                                      <p:cBhvr>
                                        <p:cTn id="33" dur="2000"/>
                                        <p:tgtEl>
                                          <p:spTgt spid="7">
                                            <p:txEl>
                                              <p:pRg st="1" end="1"/>
                                            </p:txEl>
                                          </p:spTgt>
                                        </p:tgtEl>
                                      </p:cBhvr>
                                    </p:animEffect>
                                    <p:anim calcmode="lin" valueType="num">
                                      <p:cBhvr>
                                        <p:cTn id="34" dur="2000"/>
                                        <p:tgtEl>
                                          <p:spTgt spid="7">
                                            <p:txEl>
                                              <p:pRg st="1" end="1"/>
                                            </p:txEl>
                                          </p:spTgt>
                                        </p:tgtEl>
                                        <p:attrNameLst>
                                          <p:attrName>ppt_x</p:attrName>
                                        </p:attrNameLst>
                                      </p:cBhvr>
                                      <p:tavLst>
                                        <p:tav tm="0">
                                          <p:val>
                                            <p:strVal val="ppt_x"/>
                                          </p:val>
                                        </p:tav>
                                        <p:tav tm="100000">
                                          <p:val>
                                            <p:fltVal val="0.5"/>
                                          </p:val>
                                        </p:tav>
                                      </p:tavLst>
                                    </p:anim>
                                    <p:anim calcmode="lin" valueType="num">
                                      <p:cBhvr>
                                        <p:cTn id="35" dur="2000"/>
                                        <p:tgtEl>
                                          <p:spTgt spid="7">
                                            <p:txEl>
                                              <p:pRg st="1" end="1"/>
                                            </p:txEl>
                                          </p:spTgt>
                                        </p:tgtEl>
                                        <p:attrNameLst>
                                          <p:attrName>ppt_y</p:attrName>
                                        </p:attrNameLst>
                                      </p:cBhvr>
                                      <p:tavLst>
                                        <p:tav tm="0">
                                          <p:val>
                                            <p:strVal val="ppt_y"/>
                                          </p:val>
                                        </p:tav>
                                        <p:tav tm="100000">
                                          <p:val>
                                            <p:fltVal val="0.5"/>
                                          </p:val>
                                        </p:tav>
                                      </p:tavLst>
                                    </p:anim>
                                    <p:set>
                                      <p:cBhvr>
                                        <p:cTn id="36" dur="1" fill="hold">
                                          <p:stCondLst>
                                            <p:cond delay="1999"/>
                                          </p:stCondLst>
                                        </p:cTn>
                                        <p:tgtEl>
                                          <p:spTgt spid="7">
                                            <p:txEl>
                                              <p:pRg st="1" end="1"/>
                                            </p:txEl>
                                          </p:spTgt>
                                        </p:tgtEl>
                                        <p:attrNameLst>
                                          <p:attrName>style.visibility</p:attrName>
                                        </p:attrNameLst>
                                      </p:cBhvr>
                                      <p:to>
                                        <p:strVal val="hidden"/>
                                      </p:to>
                                    </p:set>
                                  </p:childTnLst>
                                </p:cTn>
                              </p:par>
                              <p:par>
                                <p:cTn id="37" presetID="53" presetClass="exit" presetSubtype="544" fill="hold" nodeType="withEffect">
                                  <p:stCondLst>
                                    <p:cond delay="0"/>
                                  </p:stCondLst>
                                  <p:childTnLst>
                                    <p:anim calcmode="lin" valueType="num">
                                      <p:cBhvr>
                                        <p:cTn id="38" dur="2000"/>
                                        <p:tgtEl>
                                          <p:spTgt spid="6"/>
                                        </p:tgtEl>
                                        <p:attrNameLst>
                                          <p:attrName>ppt_w</p:attrName>
                                        </p:attrNameLst>
                                      </p:cBhvr>
                                      <p:tavLst>
                                        <p:tav tm="0">
                                          <p:val>
                                            <p:strVal val="ppt_w"/>
                                          </p:val>
                                        </p:tav>
                                        <p:tav tm="100000">
                                          <p:val>
                                            <p:fltVal val="0"/>
                                          </p:val>
                                        </p:tav>
                                      </p:tavLst>
                                    </p:anim>
                                    <p:anim calcmode="lin" valueType="num">
                                      <p:cBhvr>
                                        <p:cTn id="39" dur="2000"/>
                                        <p:tgtEl>
                                          <p:spTgt spid="6"/>
                                        </p:tgtEl>
                                        <p:attrNameLst>
                                          <p:attrName>ppt_h</p:attrName>
                                        </p:attrNameLst>
                                      </p:cBhvr>
                                      <p:tavLst>
                                        <p:tav tm="0">
                                          <p:val>
                                            <p:strVal val="ppt_h"/>
                                          </p:val>
                                        </p:tav>
                                        <p:tav tm="100000">
                                          <p:val>
                                            <p:fltVal val="0"/>
                                          </p:val>
                                        </p:tav>
                                      </p:tavLst>
                                    </p:anim>
                                    <p:animEffect transition="out" filter="fade">
                                      <p:cBhvr>
                                        <p:cTn id="40" dur="2000"/>
                                        <p:tgtEl>
                                          <p:spTgt spid="6"/>
                                        </p:tgtEl>
                                      </p:cBhvr>
                                    </p:animEffect>
                                    <p:anim calcmode="lin" valueType="num">
                                      <p:cBhvr>
                                        <p:cTn id="41" dur="2000"/>
                                        <p:tgtEl>
                                          <p:spTgt spid="6"/>
                                        </p:tgtEl>
                                        <p:attrNameLst>
                                          <p:attrName>ppt_x</p:attrName>
                                        </p:attrNameLst>
                                      </p:cBhvr>
                                      <p:tavLst>
                                        <p:tav tm="0">
                                          <p:val>
                                            <p:strVal val="ppt_x"/>
                                          </p:val>
                                        </p:tav>
                                        <p:tav tm="100000">
                                          <p:val>
                                            <p:fltVal val="0.5"/>
                                          </p:val>
                                        </p:tav>
                                      </p:tavLst>
                                    </p:anim>
                                    <p:anim calcmode="lin" valueType="num">
                                      <p:cBhvr>
                                        <p:cTn id="42" dur="2000"/>
                                        <p:tgtEl>
                                          <p:spTgt spid="6"/>
                                        </p:tgtEl>
                                        <p:attrNameLst>
                                          <p:attrName>ppt_y</p:attrName>
                                        </p:attrNameLst>
                                      </p:cBhvr>
                                      <p:tavLst>
                                        <p:tav tm="0">
                                          <p:val>
                                            <p:strVal val="ppt_y"/>
                                          </p:val>
                                        </p:tav>
                                        <p:tav tm="100000">
                                          <p:val>
                                            <p:fltVal val="0.5"/>
                                          </p:val>
                                        </p:tav>
                                      </p:tavLst>
                                    </p:anim>
                                    <p:set>
                                      <p:cBhvr>
                                        <p:cTn id="43" dur="1" fill="hold">
                                          <p:stCondLst>
                                            <p:cond delay="1999"/>
                                          </p:stCondLst>
                                        </p:cTn>
                                        <p:tgtEl>
                                          <p:spTgt spid="6"/>
                                        </p:tgtEl>
                                        <p:attrNameLst>
                                          <p:attrName>style.visibility</p:attrName>
                                        </p:attrNameLst>
                                      </p:cBhvr>
                                      <p:to>
                                        <p:strVal val="hidden"/>
                                      </p:to>
                                    </p:set>
                                  </p:childTnLst>
                                </p:cTn>
                              </p:par>
                              <p:par>
                                <p:cTn id="44" presetID="6" presetClass="entr" presetSubtype="16"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9081"/>
          <a:stretch/>
        </p:blipFill>
        <p:spPr>
          <a:xfrm>
            <a:off x="227462" y="228600"/>
            <a:ext cx="4701149" cy="2895600"/>
          </a:xfrm>
          <a:prstGeom prst="rect">
            <a:avLst/>
          </a:prstGeom>
          <a:ln>
            <a:noFill/>
          </a:ln>
          <a:effectLst>
            <a:softEdge rad="112500"/>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171" r="17168"/>
          <a:stretch/>
        </p:blipFill>
        <p:spPr>
          <a:xfrm>
            <a:off x="4734832" y="243383"/>
            <a:ext cx="4256768" cy="2956651"/>
          </a:xfrm>
          <a:prstGeom prst="rect">
            <a:avLst/>
          </a:prstGeom>
          <a:ln>
            <a:noFill/>
          </a:ln>
          <a:effectLst>
            <a:softEdge rad="112500"/>
          </a:effectLst>
        </p:spPr>
      </p:pic>
      <p:sp>
        <p:nvSpPr>
          <p:cNvPr id="11" name="TextBox 10"/>
          <p:cNvSpPr txBox="1"/>
          <p:nvPr/>
        </p:nvSpPr>
        <p:spPr>
          <a:xfrm>
            <a:off x="227462" y="2971800"/>
            <a:ext cx="8654956" cy="1200329"/>
          </a:xfrm>
          <a:prstGeom prst="rect">
            <a:avLst/>
          </a:prstGeom>
          <a:noFill/>
        </p:spPr>
        <p:txBody>
          <a:bodyPr wrap="square" rtlCol="0">
            <a:spAutoFit/>
          </a:bodyPr>
          <a:lstStyle/>
          <a:p>
            <a:r>
              <a:rPr lang="bn-IN" sz="3600" dirty="0" smtClean="0"/>
              <a:t>সাহাবিগণ বললেন, হে আল্লাহর রাসুল! গিবত কীভাবে ব্যভিচারের চাইতেও মারাত্মক অপরাধ হয় ? </a:t>
            </a:r>
            <a:endParaRPr lang="en-US" sz="3600"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7662" t="23022" r="7846"/>
          <a:stretch/>
        </p:blipFill>
        <p:spPr>
          <a:xfrm>
            <a:off x="285667" y="224051"/>
            <a:ext cx="4584738" cy="2900150"/>
          </a:xfrm>
          <a:prstGeom prst="rect">
            <a:avLst/>
          </a:prstGeom>
          <a:ln>
            <a:noFill/>
          </a:ln>
          <a:effectLst>
            <a:softEdge rad="112500"/>
          </a:effectLst>
        </p:spPr>
      </p:pic>
      <p:sp>
        <p:nvSpPr>
          <p:cNvPr id="14" name="TextBox 13"/>
          <p:cNvSpPr txBox="1"/>
          <p:nvPr/>
        </p:nvSpPr>
        <p:spPr>
          <a:xfrm>
            <a:off x="216088" y="4038600"/>
            <a:ext cx="8927911" cy="2308324"/>
          </a:xfrm>
          <a:prstGeom prst="rect">
            <a:avLst/>
          </a:prstGeom>
          <a:noFill/>
          <a:ln>
            <a:solidFill>
              <a:schemeClr val="accent1">
                <a:lumMod val="60000"/>
                <a:lumOff val="40000"/>
              </a:schemeClr>
            </a:solidFill>
          </a:ln>
        </p:spPr>
        <p:txBody>
          <a:bodyPr wrap="square" rtlCol="0">
            <a:spAutoFit/>
          </a:bodyPr>
          <a:lstStyle/>
          <a:p>
            <a:r>
              <a:rPr lang="bn-IN" sz="3600" dirty="0" smtClean="0"/>
              <a:t>রাসুল (স.) বললেন, কোনো ব্যক্তি ব্যভিচার করার পর তওবা করলে আল্লাহ তায়ালা তাকে ক্ষমা করতে পারেন! কিন্তু গিবতকারীকে ততক্ষণ পর্যন্ত আল্লাহ মাফ করবেন না, যতক্ষণ না যার গিবত করা হয়েছে সে ব্যক্তি মাফ করবে ।” ( বায়হাকি)  </a:t>
            </a:r>
            <a:endParaRPr lang="en-US" sz="3600" dirty="0"/>
          </a:p>
        </p:txBody>
      </p:sp>
    </p:spTree>
    <p:extLst>
      <p:ext uri="{BB962C8B-B14F-4D97-AF65-F5344CB8AC3E}">
        <p14:creationId xmlns:p14="http://schemas.microsoft.com/office/powerpoint/2010/main" val="1856250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xit" presetSubtype="544" fill="hold" nodeType="clickEffect">
                                  <p:stCondLst>
                                    <p:cond delay="0"/>
                                  </p:stCondLst>
                                  <p:childTnLst>
                                    <p:anim calcmode="lin" valueType="num">
                                      <p:cBhvr>
                                        <p:cTn id="15" dur="2000"/>
                                        <p:tgtEl>
                                          <p:spTgt spid="9"/>
                                        </p:tgtEl>
                                        <p:attrNameLst>
                                          <p:attrName>ppt_w</p:attrName>
                                        </p:attrNameLst>
                                      </p:cBhvr>
                                      <p:tavLst>
                                        <p:tav tm="0">
                                          <p:val>
                                            <p:strVal val="ppt_w"/>
                                          </p:val>
                                        </p:tav>
                                        <p:tav tm="100000">
                                          <p:val>
                                            <p:fltVal val="0"/>
                                          </p:val>
                                        </p:tav>
                                      </p:tavLst>
                                    </p:anim>
                                    <p:anim calcmode="lin" valueType="num">
                                      <p:cBhvr>
                                        <p:cTn id="16" dur="2000"/>
                                        <p:tgtEl>
                                          <p:spTgt spid="9"/>
                                        </p:tgtEl>
                                        <p:attrNameLst>
                                          <p:attrName>ppt_h</p:attrName>
                                        </p:attrNameLst>
                                      </p:cBhvr>
                                      <p:tavLst>
                                        <p:tav tm="0">
                                          <p:val>
                                            <p:strVal val="ppt_h"/>
                                          </p:val>
                                        </p:tav>
                                        <p:tav tm="100000">
                                          <p:val>
                                            <p:fltVal val="0"/>
                                          </p:val>
                                        </p:tav>
                                      </p:tavLst>
                                    </p:anim>
                                    <p:animEffect transition="out" filter="fade">
                                      <p:cBhvr>
                                        <p:cTn id="17" dur="2000"/>
                                        <p:tgtEl>
                                          <p:spTgt spid="9"/>
                                        </p:tgtEl>
                                      </p:cBhvr>
                                    </p:animEffect>
                                    <p:anim calcmode="lin" valueType="num">
                                      <p:cBhvr>
                                        <p:cTn id="18" dur="2000"/>
                                        <p:tgtEl>
                                          <p:spTgt spid="9"/>
                                        </p:tgtEl>
                                        <p:attrNameLst>
                                          <p:attrName>ppt_x</p:attrName>
                                        </p:attrNameLst>
                                      </p:cBhvr>
                                      <p:tavLst>
                                        <p:tav tm="0">
                                          <p:val>
                                            <p:strVal val="ppt_x"/>
                                          </p:val>
                                        </p:tav>
                                        <p:tav tm="100000">
                                          <p:val>
                                            <p:fltVal val="0.5"/>
                                          </p:val>
                                        </p:tav>
                                      </p:tavLst>
                                    </p:anim>
                                    <p:anim calcmode="lin" valueType="num">
                                      <p:cBhvr>
                                        <p:cTn id="19" dur="2000"/>
                                        <p:tgtEl>
                                          <p:spTgt spid="9"/>
                                        </p:tgtEl>
                                        <p:attrNameLst>
                                          <p:attrName>ppt_y</p:attrName>
                                        </p:attrNameLst>
                                      </p:cBhvr>
                                      <p:tavLst>
                                        <p:tav tm="0">
                                          <p:val>
                                            <p:strVal val="ppt_y"/>
                                          </p:val>
                                        </p:tav>
                                        <p:tav tm="100000">
                                          <p:val>
                                            <p:fltVal val="0.5"/>
                                          </p:val>
                                        </p:tav>
                                      </p:tavLst>
                                    </p:anim>
                                    <p:set>
                                      <p:cBhvr>
                                        <p:cTn id="20" dur="1" fill="hold">
                                          <p:stCondLst>
                                            <p:cond delay="1999"/>
                                          </p:stCondLst>
                                        </p:cTn>
                                        <p:tgtEl>
                                          <p:spTgt spid="9"/>
                                        </p:tgtEl>
                                        <p:attrNameLst>
                                          <p:attrName>style.visibility</p:attrName>
                                        </p:attrNameLst>
                                      </p:cBhvr>
                                      <p:to>
                                        <p:strVal val="hidden"/>
                                      </p:to>
                                    </p:se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0DA8AD-71B3-4B2E-B7F9-43E27362EA9E}" type="datetime8">
              <a:rPr lang="en-US" smtClean="0"/>
              <a:t>1/5/2021 7:31 PM</a:t>
            </a:fld>
            <a:endParaRPr lang="en-US" dirty="0"/>
          </a:p>
        </p:txBody>
      </p:sp>
      <p:sp>
        <p:nvSpPr>
          <p:cNvPr id="7" name="Footer Placeholder 6"/>
          <p:cNvSpPr>
            <a:spLocks noGrp="1"/>
          </p:cNvSpPr>
          <p:nvPr>
            <p:ph type="ftr" sz="quarter" idx="11"/>
          </p:nvPr>
        </p:nvSpPr>
        <p:spPr/>
        <p:txBody>
          <a:bodyPr/>
          <a:lstStyle/>
          <a:p>
            <a:r>
              <a:rPr lang="en-US" smtClean="0"/>
              <a:t>abbashar1971@gmail.com </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dirty="0"/>
          </a:p>
        </p:txBody>
      </p:sp>
      <p:sp>
        <p:nvSpPr>
          <p:cNvPr id="14" name="TextBox 4"/>
          <p:cNvSpPr txBox="1">
            <a:spLocks noChangeArrowheads="1"/>
          </p:cNvSpPr>
          <p:nvPr/>
        </p:nvSpPr>
        <p:spPr bwMode="auto">
          <a:xfrm>
            <a:off x="457200" y="3401489"/>
            <a:ext cx="3937686"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bn-BD" sz="4000" b="1" dirty="0" smtClean="0">
                <a:effectLst>
                  <a:outerShdw blurRad="38100" dist="38100" dir="2700000" algn="tl">
                    <a:srgbClr val="000000">
                      <a:alpha val="43137"/>
                    </a:srgbClr>
                  </a:outerShdw>
                </a:effectLst>
                <a:latin typeface="NikoshBAN" pitchFamily="2" charset="0"/>
                <a:cs typeface="NikoshBAN" pitchFamily="2" charset="0"/>
              </a:rPr>
              <a:t>মোঃ আবুল বাসার </a:t>
            </a:r>
          </a:p>
          <a:p>
            <a:pPr>
              <a:defRPr/>
            </a:pPr>
            <a:r>
              <a:rPr lang="bn-BD" sz="2800" b="1" dirty="0" smtClean="0">
                <a:effectLst>
                  <a:outerShdw blurRad="38100" dist="38100" dir="2700000" algn="tl">
                    <a:srgbClr val="000000">
                      <a:alpha val="43137"/>
                    </a:srgbClr>
                  </a:outerShdw>
                </a:effectLst>
                <a:latin typeface="NikoshBAN" pitchFamily="2" charset="0"/>
                <a:cs typeface="NikoshBAN" pitchFamily="2" charset="0"/>
              </a:rPr>
              <a:t>সিনিয়র শিক্ষক (ইসলাম শিক্ষা) </a:t>
            </a:r>
          </a:p>
          <a:p>
            <a:pPr>
              <a:defRPr/>
            </a:pPr>
            <a:r>
              <a:rPr lang="bn-BD" sz="2800" b="1" dirty="0" smtClean="0">
                <a:effectLst>
                  <a:outerShdw blurRad="38100" dist="38100" dir="2700000" algn="tl">
                    <a:srgbClr val="000000">
                      <a:alpha val="43137"/>
                    </a:srgbClr>
                  </a:outerShdw>
                </a:effectLst>
                <a:latin typeface="NikoshBAN" pitchFamily="2" charset="0"/>
                <a:cs typeface="NikoshBAN" pitchFamily="2" charset="0"/>
              </a:rPr>
              <a:t>রশিদপুর উচ্চ বিদ্যালয় </a:t>
            </a:r>
          </a:p>
          <a:p>
            <a:pPr>
              <a:defRPr/>
            </a:pPr>
            <a:r>
              <a:rPr lang="bn-BD" sz="2800" b="1" dirty="0" smtClean="0">
                <a:effectLst>
                  <a:outerShdw blurRad="38100" dist="38100" dir="2700000" algn="tl">
                    <a:srgbClr val="000000">
                      <a:alpha val="43137"/>
                    </a:srgbClr>
                  </a:outerShdw>
                </a:effectLst>
                <a:latin typeface="NikoshBAN" pitchFamily="2" charset="0"/>
                <a:cs typeface="NikoshBAN" pitchFamily="2" charset="0"/>
              </a:rPr>
              <a:t>কালিয়াকৈর, গাজীপুর । </a:t>
            </a:r>
          </a:p>
          <a:p>
            <a:pPr>
              <a:defRPr/>
            </a:pPr>
            <a:r>
              <a:rPr lang="bn-BD" sz="2800" b="1" dirty="0" smtClean="0">
                <a:effectLst>
                  <a:outerShdw blurRad="38100" dist="38100" dir="2700000" algn="tl">
                    <a:srgbClr val="000000">
                      <a:alpha val="43137"/>
                    </a:srgbClr>
                  </a:outerShdw>
                </a:effectLst>
                <a:latin typeface="NikoshBAN" pitchFamily="2" charset="0"/>
                <a:cs typeface="NikoshBAN" pitchFamily="2" charset="0"/>
              </a:rPr>
              <a:t>মোবাইলঃ ০১৭১৬-৩১৩৪৯২ </a:t>
            </a:r>
            <a:endParaRPr lang="en-US" sz="2800" b="1" dirty="0" smtClean="0">
              <a:effectLst>
                <a:outerShdw blurRad="38100" dist="38100" dir="2700000" algn="tl">
                  <a:srgbClr val="000000">
                    <a:alpha val="43137"/>
                  </a:srgbClr>
                </a:outerShdw>
              </a:effectLst>
              <a:latin typeface="NikoshBAN" pitchFamily="2" charset="0"/>
              <a:cs typeface="NikoshBAN" pitchFamily="2"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789653"/>
            <a:ext cx="2192446" cy="2599614"/>
          </a:xfrm>
          <a:prstGeom prst="rect">
            <a:avLst/>
          </a:prstGeom>
          <a:ln>
            <a:noFill/>
          </a:ln>
          <a:effectLst>
            <a:softEdge rad="112500"/>
          </a:effectLst>
        </p:spPr>
      </p:pic>
      <p:sp>
        <p:nvSpPr>
          <p:cNvPr id="16" name="TextBox 15"/>
          <p:cNvSpPr txBox="1"/>
          <p:nvPr/>
        </p:nvSpPr>
        <p:spPr>
          <a:xfrm>
            <a:off x="5181600" y="3836467"/>
            <a:ext cx="3505200" cy="2123658"/>
          </a:xfrm>
          <a:prstGeom prst="rect">
            <a:avLst/>
          </a:prstGeom>
          <a:noFill/>
        </p:spPr>
        <p:txBody>
          <a:bodyPr wrap="square" rtlCol="0">
            <a:spAutoFit/>
          </a:bodyPr>
          <a:lstStyle/>
          <a:p>
            <a:pPr algn="ctr"/>
            <a:r>
              <a:rPr lang="bn-IN" sz="3200" b="1" dirty="0" smtClean="0">
                <a:latin typeface="SutonnyOMJ" pitchFamily="2" charset="0"/>
                <a:cs typeface="SutonnyOMJ" pitchFamily="2" charset="0"/>
              </a:rPr>
              <a:t>অধ্যায়- চতুর্থ </a:t>
            </a:r>
          </a:p>
          <a:p>
            <a:pPr algn="ctr"/>
            <a:r>
              <a:rPr lang="bn-IN" sz="3200" b="1" dirty="0" smtClean="0">
                <a:latin typeface="SutonnyOMJ" pitchFamily="2" charset="0"/>
                <a:cs typeface="SutonnyOMJ" pitchFamily="2" charset="0"/>
              </a:rPr>
              <a:t>সময়- ৪০ মিনিট </a:t>
            </a:r>
            <a:endParaRPr lang="en-US" sz="3200" b="1" dirty="0" smtClean="0">
              <a:latin typeface="SutonnyOMJ" pitchFamily="2" charset="0"/>
              <a:cs typeface="SutonnyOMJ" pitchFamily="2" charset="0"/>
            </a:endParaRPr>
          </a:p>
          <a:p>
            <a:pPr algn="ctr"/>
            <a:r>
              <a:rPr lang="bn-IN" sz="3200" b="1" dirty="0" smtClean="0">
                <a:latin typeface="SutonnyOMJ" pitchFamily="2" charset="0"/>
                <a:cs typeface="SutonnyOMJ" pitchFamily="2" charset="0"/>
              </a:rPr>
              <a:t>তারিখ -০৫/০১/২০২১ইং  </a:t>
            </a:r>
            <a:endParaRPr lang="en-US" sz="3200" b="1" dirty="0">
              <a:latin typeface="SutonnyOMJ" pitchFamily="2" charset="0"/>
              <a:cs typeface="SutonnyOMJ" pitchFamily="2" charset="0"/>
            </a:endParaRPr>
          </a:p>
          <a:p>
            <a:pPr algn="ctr"/>
            <a:r>
              <a:rPr lang="bn-IN" sz="3600" b="1" dirty="0" smtClean="0">
                <a:latin typeface="SutonnyOMJ" pitchFamily="2" charset="0"/>
                <a:cs typeface="SutonnyOMJ" pitchFamily="2" charset="0"/>
              </a:rPr>
              <a:t>  </a:t>
            </a:r>
            <a:endParaRPr lang="en-US" sz="3600" b="1" dirty="0">
              <a:latin typeface="SutonnyOMJ" pitchFamily="2" charset="0"/>
              <a:cs typeface="SutonnyOMJ" pitchFamily="2" charset="0"/>
            </a:endParaRPr>
          </a:p>
        </p:txBody>
      </p:sp>
      <p:sp>
        <p:nvSpPr>
          <p:cNvPr id="17" name="TextBox 16"/>
          <p:cNvSpPr txBox="1"/>
          <p:nvPr/>
        </p:nvSpPr>
        <p:spPr>
          <a:xfrm>
            <a:off x="2965727" y="381000"/>
            <a:ext cx="3276600" cy="707886"/>
          </a:xfrm>
          <a:prstGeom prst="rect">
            <a:avLst/>
          </a:prstGeom>
          <a:noFill/>
        </p:spPr>
        <p:txBody>
          <a:bodyPr wrap="square" rtlCol="0">
            <a:spAutoFit/>
          </a:bodyPr>
          <a:lstStyle/>
          <a:p>
            <a:pPr algn="ctr"/>
            <a:r>
              <a:rPr lang="bn-IN" sz="4000" b="1" dirty="0" smtClean="0">
                <a:latin typeface="SutonnyOMJ" pitchFamily="2" charset="0"/>
                <a:cs typeface="SutonnyOMJ" pitchFamily="2" charset="0"/>
              </a:rPr>
              <a:t>পরিচিতি </a:t>
            </a:r>
            <a:endParaRPr lang="en-US" sz="4000" b="1" dirty="0">
              <a:latin typeface="SutonnyOMJ" pitchFamily="2" charset="0"/>
              <a:cs typeface="SutonnyOMJ"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364" y="381000"/>
            <a:ext cx="2614272" cy="3383957"/>
          </a:xfrm>
          <a:prstGeom prst="rect">
            <a:avLst/>
          </a:prstGeom>
          <a:ln>
            <a:noFill/>
          </a:ln>
          <a:effectLst>
            <a:softEdge rad="112500"/>
          </a:effectLst>
        </p:spPr>
      </p:pic>
    </p:spTree>
    <p:extLst>
      <p:ext uri="{BB962C8B-B14F-4D97-AF65-F5344CB8AC3E}">
        <p14:creationId xmlns:p14="http://schemas.microsoft.com/office/powerpoint/2010/main" val="39570201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
        <p:nvSpPr>
          <p:cNvPr id="5" name="Rounded Rectangle 4"/>
          <p:cNvSpPr/>
          <p:nvPr/>
        </p:nvSpPr>
        <p:spPr>
          <a:xfrm>
            <a:off x="1981200" y="152400"/>
            <a:ext cx="3962400" cy="6096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গিবতের কুফল ও পরিণাম </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731293"/>
            <a:ext cx="4805061" cy="2715904"/>
          </a:xfrm>
          <a:prstGeom prst="rect">
            <a:avLst/>
          </a:prstGeom>
          <a:ln>
            <a:noFill/>
          </a:ln>
          <a:effectLst>
            <a:softEdge rad="112500"/>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879"/>
          <a:stretch/>
        </p:blipFill>
        <p:spPr>
          <a:xfrm>
            <a:off x="4952999" y="762000"/>
            <a:ext cx="4086643" cy="2696570"/>
          </a:xfrm>
          <a:prstGeom prst="rect">
            <a:avLst/>
          </a:prstGeom>
          <a:ln>
            <a:noFill/>
          </a:ln>
          <a:effectLst>
            <a:softEdge rad="112500"/>
          </a:effectLst>
        </p:spPr>
      </p:pic>
      <p:sp>
        <p:nvSpPr>
          <p:cNvPr id="8" name="TextBox 7"/>
          <p:cNvSpPr txBox="1"/>
          <p:nvPr/>
        </p:nvSpPr>
        <p:spPr>
          <a:xfrm>
            <a:off x="228601" y="3458570"/>
            <a:ext cx="8610600" cy="2862322"/>
          </a:xfrm>
          <a:prstGeom prst="rect">
            <a:avLst/>
          </a:prstGeom>
          <a:noFill/>
        </p:spPr>
        <p:txBody>
          <a:bodyPr wrap="square" rtlCol="0">
            <a:spAutoFit/>
          </a:bodyPr>
          <a:lstStyle/>
          <a:p>
            <a:r>
              <a:rPr lang="bn-IN" sz="3600" dirty="0" smtClean="0"/>
              <a:t>ইসলামি শরিয়তে গিবত সম্পূর্ণরূপে হারাম ।</a:t>
            </a:r>
          </a:p>
          <a:p>
            <a:r>
              <a:rPr lang="bn-IN" sz="3600" dirty="0" smtClean="0"/>
              <a:t>কারও গিবত করা যেমন হারাম  তেমনি গিবত শোনাও হারাম। </a:t>
            </a:r>
          </a:p>
          <a:p>
            <a:r>
              <a:rPr lang="bn-IN" sz="3600" dirty="0" smtClean="0"/>
              <a:t>গিবতকারীকে আল্লাহ তায়ালা কক্ষনো ক্ষমা করবেন না । </a:t>
            </a:r>
          </a:p>
          <a:p>
            <a:r>
              <a:rPr lang="bn-IN" sz="3600" dirty="0" smtClean="0"/>
              <a:t>সুতরাং আমরা গিবত করা থেকে বিরত থাকব । যে স্থানে গিবতের আলোচনা হয় সে স্থান এড়িয়ে চলব । </a:t>
            </a:r>
            <a:endParaRPr lang="en-US" sz="3600" dirty="0"/>
          </a:p>
        </p:txBody>
      </p:sp>
    </p:spTree>
    <p:extLst>
      <p:ext uri="{BB962C8B-B14F-4D97-AF65-F5344CB8AC3E}">
        <p14:creationId xmlns:p14="http://schemas.microsoft.com/office/powerpoint/2010/main" val="875017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5" name="Rectangle 4"/>
          <p:cNvSpPr/>
          <p:nvPr/>
        </p:nvSpPr>
        <p:spPr>
          <a:xfrm>
            <a:off x="2667000" y="381000"/>
            <a:ext cx="3234777"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bn-BD" sz="4400" b="1" dirty="0" smtClean="0"/>
              <a:t>দলীয় </a:t>
            </a:r>
            <a:r>
              <a:rPr lang="bn-BD" sz="4400" b="1" dirty="0"/>
              <a:t>কাজ</a:t>
            </a:r>
            <a:endParaRPr lang="en-US" sz="4400" b="1" dirty="0"/>
          </a:p>
        </p:txBody>
      </p:sp>
      <p:pic>
        <p:nvPicPr>
          <p:cNvPr id="6" name="Picture 2" descr="F:\r\IMG_46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863"/>
          <a:stretch/>
        </p:blipFill>
        <p:spPr bwMode="auto">
          <a:xfrm>
            <a:off x="1371600" y="1150441"/>
            <a:ext cx="6629400" cy="3352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23950" y="4724400"/>
            <a:ext cx="7124700"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IN" sz="4000" b="1" dirty="0" smtClean="0">
                <a:latin typeface="NikoshBAN" pitchFamily="2" charset="0"/>
                <a:cs typeface="NikoshBAN" pitchFamily="2" charset="0"/>
              </a:rPr>
              <a:t>গিবতের কুফল ও পরিণাম বর্ণনা কর । </a:t>
            </a:r>
            <a:endParaRPr lang="en-US" sz="4000" b="1" dirty="0"/>
          </a:p>
        </p:txBody>
      </p:sp>
    </p:spTree>
    <p:extLst>
      <p:ext uri="{BB962C8B-B14F-4D97-AF65-F5344CB8AC3E}">
        <p14:creationId xmlns:p14="http://schemas.microsoft.com/office/powerpoint/2010/main" val="25735934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
        <p:nvSpPr>
          <p:cNvPr id="5" name="TextBox 4"/>
          <p:cNvSpPr txBox="1"/>
          <p:nvPr/>
        </p:nvSpPr>
        <p:spPr>
          <a:xfrm>
            <a:off x="685800" y="2209800"/>
            <a:ext cx="7620000" cy="2677656"/>
          </a:xfrm>
          <a:prstGeom prst="rect">
            <a:avLst/>
          </a:prstGeom>
          <a:noFill/>
        </p:spPr>
        <p:txBody>
          <a:bodyPr wrap="square" rtlCol="0">
            <a:spAutoFit/>
          </a:bodyPr>
          <a:lstStyle/>
          <a:p>
            <a:pPr marL="457200" indent="-457200">
              <a:buFont typeface="Wingdings" pitchFamily="2" charset="2"/>
              <a:buChar char="q"/>
            </a:pPr>
            <a:r>
              <a:rPr lang="bn-BD" sz="3200" b="1" dirty="0" smtClean="0">
                <a:solidFill>
                  <a:srgbClr val="0070C0"/>
                </a:solidFill>
                <a:latin typeface="NikoshBAN" pitchFamily="2" charset="0"/>
                <a:cs typeface="NikoshBAN" pitchFamily="2" charset="0"/>
              </a:rPr>
              <a:t>পরনিন্দা শব্দের আরবী প্রতি শব্দ কি ?</a:t>
            </a:r>
          </a:p>
          <a:p>
            <a:pPr marL="457200" indent="-457200">
              <a:buFont typeface="Wingdings" pitchFamily="2" charset="2"/>
              <a:buChar char="q"/>
            </a:pPr>
            <a:r>
              <a:rPr lang="bn-BD" sz="3600" b="1" dirty="0" smtClean="0">
                <a:solidFill>
                  <a:srgbClr val="002060"/>
                </a:solidFill>
                <a:latin typeface="NikoshBAN" pitchFamily="2" charset="0"/>
                <a:cs typeface="NikoshBAN" pitchFamily="2" charset="0"/>
              </a:rPr>
              <a:t>গিবত কোন ধরনের পাপ ?</a:t>
            </a:r>
            <a:r>
              <a:rPr lang="bn-BD" sz="3600" b="1" dirty="0" smtClean="0">
                <a:solidFill>
                  <a:srgbClr val="7030A0"/>
                </a:solidFill>
                <a:latin typeface="NikoshBAN" pitchFamily="2" charset="0"/>
                <a:cs typeface="NikoshBAN" pitchFamily="2" charset="0"/>
              </a:rPr>
              <a:t> </a:t>
            </a:r>
          </a:p>
          <a:p>
            <a:pPr marL="457200" indent="-457200">
              <a:buFont typeface="Wingdings" pitchFamily="2" charset="2"/>
              <a:buChar char="q"/>
            </a:pPr>
            <a:r>
              <a:rPr lang="bn-BD" sz="2800" b="1" dirty="0" smtClean="0">
                <a:solidFill>
                  <a:srgbClr val="C00000"/>
                </a:solidFill>
                <a:latin typeface="NikoshBAN" pitchFamily="2" charset="0"/>
                <a:cs typeface="NikoshBAN" pitchFamily="2" charset="0"/>
              </a:rPr>
              <a:t>গিবত সাধারণত কাদের মাঝ সংঘটিত হয় ?</a:t>
            </a:r>
          </a:p>
          <a:p>
            <a:pPr marL="457200" indent="-457200">
              <a:buFont typeface="Wingdings" pitchFamily="2" charset="2"/>
              <a:buChar char="q"/>
            </a:pPr>
            <a:r>
              <a:rPr lang="bn-BD" sz="3600" b="1" dirty="0" smtClean="0">
                <a:solidFill>
                  <a:srgbClr val="C00000"/>
                </a:solidFill>
                <a:latin typeface="NikoshBAN" pitchFamily="2" charset="0"/>
                <a:cs typeface="NikoshBAN" pitchFamily="2" charset="0"/>
              </a:rPr>
              <a:t>হাদিসের ভাষায় অপবাদ কি ?</a:t>
            </a:r>
          </a:p>
          <a:p>
            <a:pPr marL="457200" indent="-457200">
              <a:buFont typeface="Wingdings" pitchFamily="2" charset="2"/>
              <a:buChar char="q"/>
            </a:pPr>
            <a:r>
              <a:rPr lang="bn-BD" sz="3200" b="1" dirty="0" smtClean="0">
                <a:solidFill>
                  <a:srgbClr val="C00000"/>
                </a:solidFill>
                <a:latin typeface="NikoshBAN" pitchFamily="2" charset="0"/>
                <a:cs typeface="NikoshBAN" pitchFamily="2" charset="0"/>
              </a:rPr>
              <a:t>গিবত কি অপেক্ষা অমার্জনীয় অপরাধ?</a:t>
            </a:r>
            <a:endParaRPr lang="en-US" sz="3200" b="1" dirty="0">
              <a:latin typeface="NikoshBAN" pitchFamily="2" charset="0"/>
              <a:cs typeface="NikoshBAN" pitchFamily="2" charset="0"/>
            </a:endParaRPr>
          </a:p>
        </p:txBody>
      </p:sp>
      <p:sp>
        <p:nvSpPr>
          <p:cNvPr id="6" name="TextBox 5"/>
          <p:cNvSpPr txBox="1"/>
          <p:nvPr/>
        </p:nvSpPr>
        <p:spPr>
          <a:xfrm>
            <a:off x="1828800" y="457200"/>
            <a:ext cx="3429000" cy="707886"/>
          </a:xfrm>
          <a:prstGeom prst="rect">
            <a:avLst/>
          </a:prstGeom>
          <a:noFill/>
        </p:spPr>
        <p:txBody>
          <a:bodyPr wrap="square" rtlCol="0">
            <a:spAutoFit/>
          </a:bodyPr>
          <a:lstStyle/>
          <a:p>
            <a:pPr algn="ctr"/>
            <a:r>
              <a:rPr lang="bn-IN" sz="4000" dirty="0" smtClean="0"/>
              <a:t>মূল্যায়ন </a:t>
            </a:r>
            <a:endParaRPr lang="en-US" sz="4000" dirty="0"/>
          </a:p>
        </p:txBody>
      </p:sp>
    </p:spTree>
    <p:extLst>
      <p:ext uri="{BB962C8B-B14F-4D97-AF65-F5344CB8AC3E}">
        <p14:creationId xmlns:p14="http://schemas.microsoft.com/office/powerpoint/2010/main" val="27156670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
        <p:nvSpPr>
          <p:cNvPr id="6" name="Cloud Callout 5"/>
          <p:cNvSpPr/>
          <p:nvPr/>
        </p:nvSpPr>
        <p:spPr>
          <a:xfrm>
            <a:off x="1143000" y="190500"/>
            <a:ext cx="5448300" cy="12192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smtClean="0"/>
              <a:t>বাড়ির কাজ </a:t>
            </a:r>
            <a:endParaRPr lang="en-US" sz="5400" dirty="0"/>
          </a:p>
        </p:txBody>
      </p:sp>
      <p:sp>
        <p:nvSpPr>
          <p:cNvPr id="8" name="Rounded Rectangle 7"/>
          <p:cNvSpPr/>
          <p:nvPr/>
        </p:nvSpPr>
        <p:spPr>
          <a:xfrm>
            <a:off x="228600" y="3962400"/>
            <a:ext cx="8686800" cy="2247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buNone/>
            </a:pPr>
            <a:r>
              <a:rPr lang="bn-BD" sz="4000" dirty="0">
                <a:latin typeface="NikoshBAN" pitchFamily="2" charset="0"/>
                <a:cs typeface="NikoshBAN" pitchFamily="2" charset="0"/>
              </a:rPr>
              <a:t>“গিবতের কুফল ও পরিণাম সম্পর্কে একটি অনুচ্ছেদ লিখে আনবে। </a:t>
            </a:r>
            <a:endParaRPr lang="en-US" sz="4000"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50" y="1666873"/>
            <a:ext cx="3071896" cy="1914527"/>
          </a:xfrm>
          <a:prstGeom prst="rect">
            <a:avLst/>
          </a:prstGeom>
        </p:spPr>
      </p:pic>
    </p:spTree>
    <p:extLst>
      <p:ext uri="{BB962C8B-B14F-4D97-AF65-F5344CB8AC3E}">
        <p14:creationId xmlns:p14="http://schemas.microsoft.com/office/powerpoint/2010/main" val="23479458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38" y="609600"/>
            <a:ext cx="8395326" cy="5486400"/>
          </a:xfrm>
          <a:prstGeom prst="rect">
            <a:avLst/>
          </a:prstGeom>
        </p:spPr>
      </p:pic>
    </p:spTree>
    <p:extLst>
      <p:ext uri="{BB962C8B-B14F-4D97-AF65-F5344CB8AC3E}">
        <p14:creationId xmlns:p14="http://schemas.microsoft.com/office/powerpoint/2010/main" val="22127695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51131"/>
            <a:ext cx="6599509" cy="4296803"/>
          </a:xfrm>
          <a:prstGeom prst="rect">
            <a:avLst/>
          </a:prstGeom>
          <a:ln>
            <a:noFill/>
          </a:ln>
          <a:effectLst>
            <a:softEdge rad="112500"/>
          </a:effectLst>
        </p:spPr>
      </p:pic>
      <p:sp>
        <p:nvSpPr>
          <p:cNvPr id="10" name="TextBox 9"/>
          <p:cNvSpPr txBox="1"/>
          <p:nvPr/>
        </p:nvSpPr>
        <p:spPr>
          <a:xfrm>
            <a:off x="1447800" y="304800"/>
            <a:ext cx="4038600" cy="646331"/>
          </a:xfrm>
          <a:prstGeom prst="rect">
            <a:avLst/>
          </a:prstGeom>
          <a:noFill/>
        </p:spPr>
        <p:txBody>
          <a:bodyPr wrap="square" rtlCol="0">
            <a:spAutoFit/>
          </a:bodyPr>
          <a:lstStyle/>
          <a:p>
            <a:r>
              <a:rPr lang="bn-IN" sz="3600" dirty="0" smtClean="0"/>
              <a:t>ভিডিও দেখে উত্তর দাও  </a:t>
            </a:r>
            <a:endParaRPr lang="en-US" sz="3600" dirty="0"/>
          </a:p>
        </p:txBody>
      </p:sp>
      <p:sp>
        <p:nvSpPr>
          <p:cNvPr id="5" name="TextBox 4"/>
          <p:cNvSpPr txBox="1"/>
          <p:nvPr/>
        </p:nvSpPr>
        <p:spPr>
          <a:xfrm>
            <a:off x="2179179" y="5275135"/>
            <a:ext cx="35052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IN" sz="3600" dirty="0" smtClean="0"/>
              <a:t>ভিডিওতে কি করছে ? </a:t>
            </a:r>
            <a:endParaRPr lang="en-US" sz="3600" dirty="0"/>
          </a:p>
        </p:txBody>
      </p:sp>
      <p:sp>
        <p:nvSpPr>
          <p:cNvPr id="11" name="TextBox 10"/>
          <p:cNvSpPr txBox="1"/>
          <p:nvPr/>
        </p:nvSpPr>
        <p:spPr>
          <a:xfrm>
            <a:off x="2179179" y="5267268"/>
            <a:ext cx="5486400" cy="646331"/>
          </a:xfrm>
          <a:prstGeom prst="rect">
            <a:avLst/>
          </a:prstGeom>
          <a:noFill/>
        </p:spPr>
        <p:txBody>
          <a:bodyPr wrap="square" rtlCol="0">
            <a:spAutoFit/>
          </a:bodyPr>
          <a:lstStyle/>
          <a:p>
            <a:r>
              <a:rPr lang="bn-IN" sz="3600" dirty="0" smtClean="0"/>
              <a:t>অন্যের সমালোচনা করছে </a:t>
            </a:r>
            <a:endParaRPr lang="en-US" sz="3600" dirty="0"/>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320106897"/>
              </p:ext>
            </p:extLst>
          </p:nvPr>
        </p:nvGraphicFramePr>
        <p:xfrm>
          <a:off x="5410200" y="228600"/>
          <a:ext cx="3278188" cy="685800"/>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4" imgW="3263900" imgH="673100" progId="Package">
                  <p:embed/>
                </p:oleObj>
              </mc:Choice>
              <mc:Fallback>
                <p:oleObj name="Packager Shell Object" showAsIcon="1" r:id="rId4" imgW="3263900" imgH="673100" progId="Packag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8600"/>
                        <a:ext cx="32781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8187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43" y="841949"/>
            <a:ext cx="8426227" cy="3653851"/>
          </a:xfrm>
          <a:prstGeom prst="rect">
            <a:avLst/>
          </a:prstGeom>
          <a:ln>
            <a:noFill/>
          </a:ln>
          <a:effectLst>
            <a:softEdge rad="112500"/>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006" b="8794"/>
          <a:stretch/>
        </p:blipFill>
        <p:spPr>
          <a:xfrm>
            <a:off x="397555" y="713094"/>
            <a:ext cx="8441644" cy="4460157"/>
          </a:xfrm>
          <a:prstGeom prst="rect">
            <a:avLst/>
          </a:prstGeom>
          <a:ln>
            <a:noFill/>
          </a:ln>
          <a:effectLst>
            <a:softEdge rad="112500"/>
          </a:effectLst>
        </p:spPr>
      </p:pic>
      <p:sp>
        <p:nvSpPr>
          <p:cNvPr id="8" name="TextBox 7"/>
          <p:cNvSpPr txBox="1"/>
          <p:nvPr/>
        </p:nvSpPr>
        <p:spPr>
          <a:xfrm>
            <a:off x="762000" y="228600"/>
            <a:ext cx="7543800" cy="646331"/>
          </a:xfrm>
          <a:prstGeom prst="rect">
            <a:avLst/>
          </a:prstGeom>
          <a:noFill/>
        </p:spPr>
        <p:txBody>
          <a:bodyPr wrap="square" rtlCol="0">
            <a:spAutoFit/>
          </a:bodyPr>
          <a:lstStyle/>
          <a:p>
            <a:r>
              <a:rPr lang="bn-IN" sz="3600" dirty="0" smtClean="0"/>
              <a:t>নিচের ছবিগুলি দেখে উত্তর দাও </a:t>
            </a:r>
            <a:endParaRPr lang="en-US" sz="3600" dirty="0"/>
          </a:p>
        </p:txBody>
      </p:sp>
      <p:sp>
        <p:nvSpPr>
          <p:cNvPr id="10" name="TextBox 9"/>
          <p:cNvSpPr txBox="1"/>
          <p:nvPr/>
        </p:nvSpPr>
        <p:spPr>
          <a:xfrm>
            <a:off x="506104" y="5410198"/>
            <a:ext cx="8048768" cy="646331"/>
          </a:xfrm>
          <a:prstGeom prst="rect">
            <a:avLst/>
          </a:prstGeom>
          <a:noFill/>
        </p:spPr>
        <p:txBody>
          <a:bodyPr wrap="square" rtlCol="0">
            <a:spAutoFit/>
          </a:bodyPr>
          <a:lstStyle/>
          <a:p>
            <a:r>
              <a:rPr lang="bn-IN" sz="3600" dirty="0" smtClean="0"/>
              <a:t>এক জনের গোপন কথা অন্য জনের নিকট বলিতেছে   </a:t>
            </a:r>
            <a:endParaRPr lang="en-US" sz="3600" dirty="0"/>
          </a:p>
        </p:txBody>
      </p:sp>
      <p:sp>
        <p:nvSpPr>
          <p:cNvPr id="12" name="TextBox 11"/>
          <p:cNvSpPr txBox="1"/>
          <p:nvPr/>
        </p:nvSpPr>
        <p:spPr>
          <a:xfrm>
            <a:off x="345742" y="5080379"/>
            <a:ext cx="8493457" cy="1200329"/>
          </a:xfrm>
          <a:prstGeom prst="rect">
            <a:avLst/>
          </a:prstGeom>
          <a:noFill/>
        </p:spPr>
        <p:txBody>
          <a:bodyPr wrap="square" rtlCol="0">
            <a:spAutoFit/>
          </a:bodyPr>
          <a:lstStyle/>
          <a:p>
            <a:r>
              <a:rPr lang="bn-IN" sz="3600" dirty="0" smtClean="0"/>
              <a:t>এক জনের গোপন কথা অন্য জনের নিকট প্রকাশ করাকে আরবিতে কী বলা হয় ?  </a:t>
            </a:r>
            <a:endParaRPr lang="en-US" sz="36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04" y="841949"/>
            <a:ext cx="7490536" cy="4233781"/>
          </a:xfrm>
          <a:prstGeom prst="rect">
            <a:avLst/>
          </a:prstGeom>
        </p:spPr>
      </p:pic>
    </p:spTree>
    <p:extLst>
      <p:ext uri="{BB962C8B-B14F-4D97-AF65-F5344CB8AC3E}">
        <p14:creationId xmlns:p14="http://schemas.microsoft.com/office/powerpoint/2010/main" val="41086788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544" fill="hold" nodeType="clickEffect">
                                  <p:stCondLst>
                                    <p:cond delay="0"/>
                                  </p:stCondLst>
                                  <p:childTnLst>
                                    <p:anim calcmode="lin" valueType="num">
                                      <p:cBhvr>
                                        <p:cTn id="6" dur="2000"/>
                                        <p:tgtEl>
                                          <p:spTgt spid="5"/>
                                        </p:tgtEl>
                                        <p:attrNameLst>
                                          <p:attrName>ppt_w</p:attrName>
                                        </p:attrNameLst>
                                      </p:cBhvr>
                                      <p:tavLst>
                                        <p:tav tm="0">
                                          <p:val>
                                            <p:strVal val="ppt_w"/>
                                          </p:val>
                                        </p:tav>
                                        <p:tav tm="100000">
                                          <p:val>
                                            <p:fltVal val="0"/>
                                          </p:val>
                                        </p:tav>
                                      </p:tavLst>
                                    </p:anim>
                                    <p:anim calcmode="lin" valueType="num">
                                      <p:cBhvr>
                                        <p:cTn id="7" dur="2000"/>
                                        <p:tgtEl>
                                          <p:spTgt spid="5"/>
                                        </p:tgtEl>
                                        <p:attrNameLst>
                                          <p:attrName>ppt_h</p:attrName>
                                        </p:attrNameLst>
                                      </p:cBhvr>
                                      <p:tavLst>
                                        <p:tav tm="0">
                                          <p:val>
                                            <p:strVal val="ppt_h"/>
                                          </p:val>
                                        </p:tav>
                                        <p:tav tm="100000">
                                          <p:val>
                                            <p:fltVal val="0"/>
                                          </p:val>
                                        </p:tav>
                                      </p:tavLst>
                                    </p:anim>
                                    <p:animEffect transition="out" filter="fade">
                                      <p:cBhvr>
                                        <p:cTn id="8" dur="2000"/>
                                        <p:tgtEl>
                                          <p:spTgt spid="5"/>
                                        </p:tgtEl>
                                      </p:cBhvr>
                                    </p:animEffect>
                                    <p:anim calcmode="lin" valueType="num">
                                      <p:cBhvr>
                                        <p:cTn id="9" dur="2000"/>
                                        <p:tgtEl>
                                          <p:spTgt spid="5"/>
                                        </p:tgtEl>
                                        <p:attrNameLst>
                                          <p:attrName>ppt_x</p:attrName>
                                        </p:attrNameLst>
                                      </p:cBhvr>
                                      <p:tavLst>
                                        <p:tav tm="0">
                                          <p:val>
                                            <p:strVal val="ppt_x"/>
                                          </p:val>
                                        </p:tav>
                                        <p:tav tm="100000">
                                          <p:val>
                                            <p:fltVal val="0.5"/>
                                          </p:val>
                                        </p:tav>
                                      </p:tavLst>
                                    </p:anim>
                                    <p:anim calcmode="lin" valueType="num">
                                      <p:cBhvr>
                                        <p:cTn id="10" dur="2000"/>
                                        <p:tgtEl>
                                          <p:spTgt spid="5"/>
                                        </p:tgtEl>
                                        <p:attrNameLst>
                                          <p:attrName>ppt_y</p:attrName>
                                        </p:attrNameLst>
                                      </p:cBhvr>
                                      <p:tavLst>
                                        <p:tav tm="0">
                                          <p:val>
                                            <p:strVal val="ppt_y"/>
                                          </p:val>
                                        </p:tav>
                                        <p:tav tm="100000">
                                          <p:val>
                                            <p:fltVal val="0.5"/>
                                          </p:val>
                                        </p:tav>
                                      </p:tavLst>
                                    </p:anim>
                                    <p:set>
                                      <p:cBhvr>
                                        <p:cTn id="11" dur="1" fill="hold">
                                          <p:stCondLst>
                                            <p:cond delay="1999"/>
                                          </p:stCondLst>
                                        </p:cTn>
                                        <p:tgtEl>
                                          <p:spTgt spid="5"/>
                                        </p:tgtEl>
                                        <p:attrNameLst>
                                          <p:attrName>style.visibility</p:attrName>
                                        </p:attrNameLst>
                                      </p:cBhvr>
                                      <p:to>
                                        <p:strVal val="hidden"/>
                                      </p:to>
                                    </p:set>
                                  </p:childTnLst>
                                </p:cTn>
                              </p:par>
                              <p:par>
                                <p:cTn id="12" presetID="53" presetClass="entr" presetSubtype="52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fltVal val="0.5"/>
                                          </p:val>
                                        </p:tav>
                                        <p:tav tm="100000">
                                          <p:val>
                                            <p:strVal val="#ppt_x"/>
                                          </p:val>
                                        </p:tav>
                                      </p:tavLst>
                                    </p:anim>
                                    <p:anim calcmode="lin" valueType="num">
                                      <p:cBhvr>
                                        <p:cTn id="18" dur="2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1" nodeType="clickEffect">
                                  <p:stCondLst>
                                    <p:cond delay="0"/>
                                  </p:stCondLst>
                                  <p:childTnLst>
                                    <p:animEffect transition="out" filter="wipe(left)">
                                      <p:cBhvr>
                                        <p:cTn id="27" dur="2000"/>
                                        <p:tgtEl>
                                          <p:spTgt spid="10"/>
                                        </p:tgtEl>
                                      </p:cBhvr>
                                    </p:animEffect>
                                    <p:set>
                                      <p:cBhvr>
                                        <p:cTn id="28" dur="1" fill="hold">
                                          <p:stCondLst>
                                            <p:cond delay="1999"/>
                                          </p:stCondLst>
                                        </p:cTn>
                                        <p:tgtEl>
                                          <p:spTgt spid="10"/>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544" fill="hold" nodeType="clickEffect">
                                  <p:stCondLst>
                                    <p:cond delay="0"/>
                                  </p:stCondLst>
                                  <p:childTnLst>
                                    <p:anim calcmode="lin" valueType="num">
                                      <p:cBhvr>
                                        <p:cTn id="35" dur="2000"/>
                                        <p:tgtEl>
                                          <p:spTgt spid="7"/>
                                        </p:tgtEl>
                                        <p:attrNameLst>
                                          <p:attrName>ppt_w</p:attrName>
                                        </p:attrNameLst>
                                      </p:cBhvr>
                                      <p:tavLst>
                                        <p:tav tm="0">
                                          <p:val>
                                            <p:strVal val="ppt_w"/>
                                          </p:val>
                                        </p:tav>
                                        <p:tav tm="100000">
                                          <p:val>
                                            <p:fltVal val="0"/>
                                          </p:val>
                                        </p:tav>
                                      </p:tavLst>
                                    </p:anim>
                                    <p:anim calcmode="lin" valueType="num">
                                      <p:cBhvr>
                                        <p:cTn id="36" dur="2000"/>
                                        <p:tgtEl>
                                          <p:spTgt spid="7"/>
                                        </p:tgtEl>
                                        <p:attrNameLst>
                                          <p:attrName>ppt_h</p:attrName>
                                        </p:attrNameLst>
                                      </p:cBhvr>
                                      <p:tavLst>
                                        <p:tav tm="0">
                                          <p:val>
                                            <p:strVal val="ppt_h"/>
                                          </p:val>
                                        </p:tav>
                                        <p:tav tm="100000">
                                          <p:val>
                                            <p:fltVal val="0"/>
                                          </p:val>
                                        </p:tav>
                                      </p:tavLst>
                                    </p:anim>
                                    <p:animEffect transition="out" filter="fade">
                                      <p:cBhvr>
                                        <p:cTn id="37" dur="2000"/>
                                        <p:tgtEl>
                                          <p:spTgt spid="7"/>
                                        </p:tgtEl>
                                      </p:cBhvr>
                                    </p:animEffect>
                                    <p:anim calcmode="lin" valueType="num">
                                      <p:cBhvr>
                                        <p:cTn id="38" dur="2000"/>
                                        <p:tgtEl>
                                          <p:spTgt spid="7"/>
                                        </p:tgtEl>
                                        <p:attrNameLst>
                                          <p:attrName>ppt_x</p:attrName>
                                        </p:attrNameLst>
                                      </p:cBhvr>
                                      <p:tavLst>
                                        <p:tav tm="0">
                                          <p:val>
                                            <p:strVal val="ppt_x"/>
                                          </p:val>
                                        </p:tav>
                                        <p:tav tm="100000">
                                          <p:val>
                                            <p:fltVal val="0.5"/>
                                          </p:val>
                                        </p:tav>
                                      </p:tavLst>
                                    </p:anim>
                                    <p:anim calcmode="lin" valueType="num">
                                      <p:cBhvr>
                                        <p:cTn id="39" dur="2000"/>
                                        <p:tgtEl>
                                          <p:spTgt spid="7"/>
                                        </p:tgtEl>
                                        <p:attrNameLst>
                                          <p:attrName>ppt_y</p:attrName>
                                        </p:attrNameLst>
                                      </p:cBhvr>
                                      <p:tavLst>
                                        <p:tav tm="0">
                                          <p:val>
                                            <p:strVal val="ppt_y"/>
                                          </p:val>
                                        </p:tav>
                                        <p:tav tm="100000">
                                          <p:val>
                                            <p:fltVal val="0.5"/>
                                          </p:val>
                                        </p:tav>
                                      </p:tavLst>
                                    </p:anim>
                                    <p:set>
                                      <p:cBhvr>
                                        <p:cTn id="40" dur="1" fill="hold">
                                          <p:stCondLst>
                                            <p:cond delay="1999"/>
                                          </p:stCondLst>
                                        </p:cTn>
                                        <p:tgtEl>
                                          <p:spTgt spid="7"/>
                                        </p:tgtEl>
                                        <p:attrNameLst>
                                          <p:attrName>style.visibility</p:attrName>
                                        </p:attrNameLst>
                                      </p:cBhvr>
                                      <p:to>
                                        <p:strVal val="hidden"/>
                                      </p:to>
                                    </p:set>
                                  </p:childTnLst>
                                </p:cTn>
                              </p:par>
                              <p:par>
                                <p:cTn id="41" presetID="53" presetClass="exit" presetSubtype="544" fill="hold" grpId="1" nodeType="withEffect">
                                  <p:stCondLst>
                                    <p:cond delay="0"/>
                                  </p:stCondLst>
                                  <p:childTnLst>
                                    <p:anim calcmode="lin" valueType="num">
                                      <p:cBhvr>
                                        <p:cTn id="42" dur="2000"/>
                                        <p:tgtEl>
                                          <p:spTgt spid="12"/>
                                        </p:tgtEl>
                                        <p:attrNameLst>
                                          <p:attrName>ppt_w</p:attrName>
                                        </p:attrNameLst>
                                      </p:cBhvr>
                                      <p:tavLst>
                                        <p:tav tm="0">
                                          <p:val>
                                            <p:strVal val="ppt_w"/>
                                          </p:val>
                                        </p:tav>
                                        <p:tav tm="100000">
                                          <p:val>
                                            <p:fltVal val="0"/>
                                          </p:val>
                                        </p:tav>
                                      </p:tavLst>
                                    </p:anim>
                                    <p:anim calcmode="lin" valueType="num">
                                      <p:cBhvr>
                                        <p:cTn id="43" dur="2000"/>
                                        <p:tgtEl>
                                          <p:spTgt spid="12"/>
                                        </p:tgtEl>
                                        <p:attrNameLst>
                                          <p:attrName>ppt_h</p:attrName>
                                        </p:attrNameLst>
                                      </p:cBhvr>
                                      <p:tavLst>
                                        <p:tav tm="0">
                                          <p:val>
                                            <p:strVal val="ppt_h"/>
                                          </p:val>
                                        </p:tav>
                                        <p:tav tm="100000">
                                          <p:val>
                                            <p:fltVal val="0"/>
                                          </p:val>
                                        </p:tav>
                                      </p:tavLst>
                                    </p:anim>
                                    <p:animEffect transition="out" filter="fade">
                                      <p:cBhvr>
                                        <p:cTn id="44" dur="2000"/>
                                        <p:tgtEl>
                                          <p:spTgt spid="12"/>
                                        </p:tgtEl>
                                      </p:cBhvr>
                                    </p:animEffect>
                                    <p:anim calcmode="lin" valueType="num">
                                      <p:cBhvr>
                                        <p:cTn id="45" dur="2000"/>
                                        <p:tgtEl>
                                          <p:spTgt spid="12"/>
                                        </p:tgtEl>
                                        <p:attrNameLst>
                                          <p:attrName>ppt_x</p:attrName>
                                        </p:attrNameLst>
                                      </p:cBhvr>
                                      <p:tavLst>
                                        <p:tav tm="0">
                                          <p:val>
                                            <p:strVal val="ppt_x"/>
                                          </p:val>
                                        </p:tav>
                                        <p:tav tm="100000">
                                          <p:val>
                                            <p:fltVal val="0.5"/>
                                          </p:val>
                                        </p:tav>
                                      </p:tavLst>
                                    </p:anim>
                                    <p:anim calcmode="lin" valueType="num">
                                      <p:cBhvr>
                                        <p:cTn id="46" dur="2000"/>
                                        <p:tgtEl>
                                          <p:spTgt spid="12"/>
                                        </p:tgtEl>
                                        <p:attrNameLst>
                                          <p:attrName>ppt_y</p:attrName>
                                        </p:attrNameLst>
                                      </p:cBhvr>
                                      <p:tavLst>
                                        <p:tav tm="0">
                                          <p:val>
                                            <p:strVal val="ppt_y"/>
                                          </p:val>
                                        </p:tav>
                                        <p:tav tm="100000">
                                          <p:val>
                                            <p:fltVal val="0.5"/>
                                          </p:val>
                                        </p:tav>
                                      </p:tavLst>
                                    </p:anim>
                                    <p:set>
                                      <p:cBhvr>
                                        <p:cTn id="47" dur="1" fill="hold">
                                          <p:stCondLst>
                                            <p:cond delay="1999"/>
                                          </p:stCondLst>
                                        </p:cTn>
                                        <p:tgtEl>
                                          <p:spTgt spid="12"/>
                                        </p:tgtEl>
                                        <p:attrNameLst>
                                          <p:attrName>style.visibility</p:attrName>
                                        </p:attrNameLst>
                                      </p:cBhvr>
                                      <p:to>
                                        <p:strVal val="hidden"/>
                                      </p:to>
                                    </p:set>
                                  </p:childTnLst>
                                </p:cTn>
                              </p:par>
                              <p:par>
                                <p:cTn id="48" presetID="53" presetClass="entr" presetSubtype="528"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2000" fill="hold"/>
                                        <p:tgtEl>
                                          <p:spTgt spid="14"/>
                                        </p:tgtEl>
                                        <p:attrNameLst>
                                          <p:attrName>ppt_w</p:attrName>
                                        </p:attrNameLst>
                                      </p:cBhvr>
                                      <p:tavLst>
                                        <p:tav tm="0">
                                          <p:val>
                                            <p:fltVal val="0"/>
                                          </p:val>
                                        </p:tav>
                                        <p:tav tm="100000">
                                          <p:val>
                                            <p:strVal val="#ppt_w"/>
                                          </p:val>
                                        </p:tav>
                                      </p:tavLst>
                                    </p:anim>
                                    <p:anim calcmode="lin" valueType="num">
                                      <p:cBhvr>
                                        <p:cTn id="51" dur="2000" fill="hold"/>
                                        <p:tgtEl>
                                          <p:spTgt spid="14"/>
                                        </p:tgtEl>
                                        <p:attrNameLst>
                                          <p:attrName>ppt_h</p:attrName>
                                        </p:attrNameLst>
                                      </p:cBhvr>
                                      <p:tavLst>
                                        <p:tav tm="0">
                                          <p:val>
                                            <p:fltVal val="0"/>
                                          </p:val>
                                        </p:tav>
                                        <p:tav tm="100000">
                                          <p:val>
                                            <p:strVal val="#ppt_h"/>
                                          </p:val>
                                        </p:tav>
                                      </p:tavLst>
                                    </p:anim>
                                    <p:animEffect transition="in" filter="fade">
                                      <p:cBhvr>
                                        <p:cTn id="52" dur="2000"/>
                                        <p:tgtEl>
                                          <p:spTgt spid="14"/>
                                        </p:tgtEl>
                                      </p:cBhvr>
                                    </p:animEffect>
                                    <p:anim calcmode="lin" valueType="num">
                                      <p:cBhvr>
                                        <p:cTn id="53" dur="2000" fill="hold"/>
                                        <p:tgtEl>
                                          <p:spTgt spid="14"/>
                                        </p:tgtEl>
                                        <p:attrNameLst>
                                          <p:attrName>ppt_x</p:attrName>
                                        </p:attrNameLst>
                                      </p:cBhvr>
                                      <p:tavLst>
                                        <p:tav tm="0">
                                          <p:val>
                                            <p:fltVal val="0.5"/>
                                          </p:val>
                                        </p:tav>
                                        <p:tav tm="100000">
                                          <p:val>
                                            <p:strVal val="#ppt_x"/>
                                          </p:val>
                                        </p:tav>
                                      </p:tavLst>
                                    </p:anim>
                                    <p:anim calcmode="lin" valueType="num">
                                      <p:cBhvr>
                                        <p:cTn id="54" dur="2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4203"/>
            <a:ext cx="8658578" cy="4495800"/>
          </a:xfrm>
          <a:prstGeom prst="rect">
            <a:avLst/>
          </a:prstGeom>
        </p:spPr>
      </p:pic>
      <p:sp>
        <p:nvSpPr>
          <p:cNvPr id="7" name="TextBox 6"/>
          <p:cNvSpPr txBox="1"/>
          <p:nvPr/>
        </p:nvSpPr>
        <p:spPr>
          <a:xfrm>
            <a:off x="3281539" y="152400"/>
            <a:ext cx="2552700" cy="769441"/>
          </a:xfrm>
          <a:prstGeom prst="rect">
            <a:avLst/>
          </a:prstGeom>
          <a:noFill/>
        </p:spPr>
        <p:txBody>
          <a:bodyPr wrap="square" rtlCol="0">
            <a:prstTxWarp prst="textDouble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n-IN"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আজকের পাঠ </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TextBox 7"/>
          <p:cNvSpPr txBox="1"/>
          <p:nvPr/>
        </p:nvSpPr>
        <p:spPr>
          <a:xfrm>
            <a:off x="3429000" y="4413141"/>
            <a:ext cx="3048000" cy="1815882"/>
          </a:xfrm>
          <a:prstGeom prst="rect">
            <a:avLst/>
          </a:prstGeom>
          <a:noFill/>
        </p:spPr>
        <p:txBody>
          <a:bodyPr wrap="square" rtlCol="0">
            <a:spAutoFit/>
          </a:bodyPr>
          <a:lstStyle/>
          <a:p>
            <a:pPr algn="ctr"/>
            <a:r>
              <a:rPr lang="bn-IN" sz="4800" dirty="0" smtClean="0"/>
              <a:t>গীবত</a:t>
            </a:r>
          </a:p>
          <a:p>
            <a:pPr algn="ctr"/>
            <a:r>
              <a:rPr lang="bn-IN" sz="3200" dirty="0" smtClean="0"/>
              <a:t>পাঠ- ১৮</a:t>
            </a:r>
          </a:p>
          <a:p>
            <a:pPr algn="ctr"/>
            <a:r>
              <a:rPr lang="bn-IN" sz="3200" dirty="0" smtClean="0"/>
              <a:t>পৃষ্ঠা- ১৬০-১৬২   </a:t>
            </a:r>
            <a:endParaRPr lang="en-US" sz="3200" dirty="0"/>
          </a:p>
        </p:txBody>
      </p:sp>
    </p:spTree>
    <p:extLst>
      <p:ext uri="{BB962C8B-B14F-4D97-AF65-F5344CB8AC3E}">
        <p14:creationId xmlns:p14="http://schemas.microsoft.com/office/powerpoint/2010/main" val="1354569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TextBox 5"/>
          <p:cNvSpPr txBox="1"/>
          <p:nvPr/>
        </p:nvSpPr>
        <p:spPr>
          <a:xfrm>
            <a:off x="457200" y="408057"/>
            <a:ext cx="6477000" cy="646331"/>
          </a:xfrm>
          <a:prstGeom prst="rect">
            <a:avLst/>
          </a:prstGeom>
          <a:noFill/>
        </p:spPr>
        <p:txBody>
          <a:bodyPr wrap="square" rtlCol="0">
            <a:spAutoFit/>
          </a:bodyPr>
          <a:lstStyle/>
          <a:p>
            <a:r>
              <a:rPr lang="bn-BD" sz="3600" b="1" dirty="0" smtClean="0">
                <a:latin typeface="NikoshBAN" pitchFamily="2" charset="0"/>
                <a:cs typeface="NikoshBAN" pitchFamily="2" charset="0"/>
              </a:rPr>
              <a:t>এ পাঠ শেষে  শিক্ষাথীরা---------  </a:t>
            </a:r>
            <a:endParaRPr lang="en-US" sz="3600" b="1" dirty="0">
              <a:latin typeface="NikoshBAN" pitchFamily="2" charset="0"/>
              <a:cs typeface="NikoshBAN" pitchFamily="2" charset="0"/>
            </a:endParaRPr>
          </a:p>
        </p:txBody>
      </p:sp>
      <p:sp>
        <p:nvSpPr>
          <p:cNvPr id="7" name="TextBox 6"/>
          <p:cNvSpPr txBox="1"/>
          <p:nvPr/>
        </p:nvSpPr>
        <p:spPr>
          <a:xfrm>
            <a:off x="685800" y="1524000"/>
            <a:ext cx="7543800" cy="2123658"/>
          </a:xfrm>
          <a:prstGeom prst="rect">
            <a:avLst/>
          </a:prstGeom>
          <a:noFill/>
        </p:spPr>
        <p:txBody>
          <a:bodyPr wrap="square" rtlCol="0">
            <a:spAutoFit/>
          </a:bodyPr>
          <a:lstStyle/>
          <a:p>
            <a:r>
              <a:rPr lang="bn-BD" sz="2800" b="1" dirty="0" smtClean="0">
                <a:latin typeface="NikoshBAN" pitchFamily="2" charset="0"/>
                <a:cs typeface="NikoshBAN" pitchFamily="2" charset="0"/>
              </a:rPr>
              <a:t>১</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 </a:t>
            </a:r>
            <a:r>
              <a:rPr lang="bn-IN" sz="3200" b="1" dirty="0" smtClean="0">
                <a:latin typeface="NikoshBAN" pitchFamily="2" charset="0"/>
                <a:cs typeface="NikoshBAN" pitchFamily="2" charset="0"/>
              </a:rPr>
              <a:t>“গিবত” এর </a:t>
            </a:r>
            <a:r>
              <a:rPr lang="en-US" sz="3200" b="1" dirty="0" err="1" smtClean="0">
                <a:latin typeface="NikoshBAN" pitchFamily="2" charset="0"/>
                <a:cs typeface="NikoshBAN" pitchFamily="2" charset="0"/>
              </a:rPr>
              <a:t>পরিচয়</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 বলতে পারবে</a:t>
            </a:r>
            <a:r>
              <a:rPr lang="en-US" sz="3200" b="1" dirty="0" smtClean="0">
                <a:latin typeface="NikoshBAN" pitchFamily="2" charset="0"/>
                <a:cs typeface="NikoshBAN" pitchFamily="2" charset="0"/>
              </a:rPr>
              <a:t>; </a:t>
            </a:r>
          </a:p>
          <a:p>
            <a:r>
              <a:rPr lang="en-US" sz="3200" b="1" dirty="0" smtClean="0">
                <a:latin typeface="NikoshBAN" pitchFamily="2" charset="0"/>
                <a:cs typeface="NikoshBAN" pitchFamily="2" charset="0"/>
              </a:rPr>
              <a:t>২. </a:t>
            </a:r>
            <a:r>
              <a:rPr lang="bn-IN" sz="3200" b="1" dirty="0" smtClean="0">
                <a:latin typeface="NikoshBAN" pitchFamily="2" charset="0"/>
                <a:cs typeface="NikoshBAN" pitchFamily="2" charset="0"/>
              </a:rPr>
              <a:t>গিবতের</a:t>
            </a:r>
            <a:r>
              <a:rPr lang="bn-IN" sz="3200" b="1" dirty="0" smtClean="0">
                <a:latin typeface="SutonnyOMJ" pitchFamily="2" charset="0"/>
                <a:cs typeface="SutonnyOMJ" pitchFamily="2" charset="0"/>
              </a:rPr>
              <a:t> স্বরূপ ব্যাখ্যা করতে </a:t>
            </a:r>
            <a:r>
              <a:rPr lang="en-US" sz="3200" b="1" dirty="0" err="1" smtClean="0">
                <a:latin typeface="SutonnyOMJ" pitchFamily="2" charset="0"/>
                <a:cs typeface="SutonnyOMJ" pitchFamily="2" charset="0"/>
              </a:rPr>
              <a:t>পারবে</a:t>
            </a:r>
            <a:r>
              <a:rPr lang="en-US" sz="3200" b="1" dirty="0" smtClean="0">
                <a:latin typeface="SutonnyOMJ" pitchFamily="2" charset="0"/>
                <a:cs typeface="SutonnyOMJ" pitchFamily="2" charset="0"/>
              </a:rPr>
              <a:t> ; </a:t>
            </a:r>
            <a:endParaRPr lang="bn-BD" sz="3200" b="1" dirty="0" smtClean="0">
              <a:latin typeface="SutonnyOMJ" pitchFamily="2" charset="0"/>
              <a:cs typeface="SutonnyOMJ" pitchFamily="2" charset="0"/>
            </a:endParaRPr>
          </a:p>
          <a:p>
            <a:r>
              <a:rPr lang="en-US" sz="3200" b="1" dirty="0" smtClean="0">
                <a:latin typeface="NikoshBAN" pitchFamily="2" charset="0"/>
                <a:cs typeface="NikoshBAN" pitchFamily="2" charset="0"/>
              </a:rPr>
              <a:t>৩. </a:t>
            </a:r>
            <a:r>
              <a:rPr lang="bn-IN" sz="3200" b="1" dirty="0">
                <a:latin typeface="NikoshBAN" pitchFamily="2" charset="0"/>
                <a:cs typeface="NikoshBAN" pitchFamily="2" charset="0"/>
              </a:rPr>
              <a:t>গিবত </a:t>
            </a:r>
            <a:r>
              <a:rPr lang="bn-IN" sz="3200" b="1" dirty="0" smtClean="0">
                <a:latin typeface="NikoshBAN" pitchFamily="2" charset="0"/>
                <a:cs typeface="NikoshBAN" pitchFamily="2" charset="0"/>
              </a:rPr>
              <a:t>এর কুফল ও পরিণাম বিশ্লেষণ করতে পারবে </a:t>
            </a:r>
            <a:r>
              <a:rPr lang="bn-BD" sz="3200" b="1" dirty="0" smtClean="0">
                <a:latin typeface="NikoshBAN" pitchFamily="2" charset="0"/>
                <a:cs typeface="NikoshBAN" pitchFamily="2" charset="0"/>
              </a:rPr>
              <a:t>। </a:t>
            </a:r>
            <a:endParaRPr lang="bn-BD" sz="3200" b="1" dirty="0">
              <a:latin typeface="NikoshBAN" pitchFamily="2" charset="0"/>
              <a:cs typeface="NikoshBAN" pitchFamily="2" charset="0"/>
            </a:endParaRPr>
          </a:p>
          <a:p>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6434852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TextBox 4"/>
          <p:cNvSpPr txBox="1"/>
          <p:nvPr/>
        </p:nvSpPr>
        <p:spPr>
          <a:xfrm>
            <a:off x="2895600" y="152400"/>
            <a:ext cx="3581400" cy="707886"/>
          </a:xfrm>
          <a:prstGeom prst="rect">
            <a:avLst/>
          </a:prstGeom>
          <a:noFill/>
        </p:spPr>
        <p:txBody>
          <a:bodyPr wrap="square" rtlCol="0">
            <a:spAutoFit/>
          </a:bodyPr>
          <a:lstStyle/>
          <a:p>
            <a:r>
              <a:rPr lang="bn-IN" sz="4000" dirty="0" smtClean="0"/>
              <a:t>গিবতের পরিচয় </a:t>
            </a:r>
            <a:endParaRPr lang="en-US" sz="40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805"/>
          <a:stretch/>
        </p:blipFill>
        <p:spPr>
          <a:xfrm>
            <a:off x="129654" y="1447799"/>
            <a:ext cx="3031509" cy="1992655"/>
          </a:xfrm>
          <a:prstGeom prst="rect">
            <a:avLst/>
          </a:prstGeom>
          <a:ln>
            <a:noFill/>
          </a:ln>
          <a:effectLst>
            <a:softEdge rad="112500"/>
          </a:effectLst>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0321" t="16619" b="22769"/>
          <a:stretch/>
        </p:blipFill>
        <p:spPr>
          <a:xfrm>
            <a:off x="3183909" y="1469409"/>
            <a:ext cx="2623849" cy="1996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143000" y="801468"/>
            <a:ext cx="5133832" cy="646331"/>
          </a:xfrm>
          <a:prstGeom prst="rect">
            <a:avLst/>
          </a:prstGeom>
          <a:noFill/>
        </p:spPr>
        <p:txBody>
          <a:bodyPr wrap="square" rtlCol="0">
            <a:spAutoFit/>
          </a:bodyPr>
          <a:lstStyle/>
          <a:p>
            <a:r>
              <a:rPr lang="bn-IN" sz="3600" dirty="0" smtClean="0"/>
              <a:t>গিবত শব্দটি আরবি । এর অর্থ-- </a:t>
            </a:r>
            <a:endParaRPr lang="en-US" sz="36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469409"/>
            <a:ext cx="2861911" cy="1880389"/>
          </a:xfrm>
          <a:prstGeom prst="rect">
            <a:avLst/>
          </a:prstGeom>
        </p:spPr>
      </p:pic>
      <p:sp>
        <p:nvSpPr>
          <p:cNvPr id="13" name="Rectangle 12"/>
          <p:cNvSpPr/>
          <p:nvPr/>
        </p:nvSpPr>
        <p:spPr>
          <a:xfrm>
            <a:off x="5943600" y="3318302"/>
            <a:ext cx="2969980" cy="482371"/>
          </a:xfrm>
          <a:prstGeom prst="rect">
            <a:avLst/>
          </a:prstGeom>
          <a:solidFill>
            <a:schemeClr val="accent3">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200" dirty="0" smtClean="0"/>
              <a:t>অসাক্ষাতে দুর্নাম করা, </a:t>
            </a:r>
            <a:endParaRPr lang="en-US" sz="32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07" y="3800672"/>
            <a:ext cx="3788393" cy="2121500"/>
          </a:xfrm>
          <a:prstGeom prst="snip2DiagRect">
            <a:avLst/>
          </a:prstGeom>
          <a:solidFill>
            <a:srgbClr val="FFFFFF">
              <a:shade val="85000"/>
            </a:srgbClr>
          </a:solidFill>
          <a:ln w="88900" cap="sq">
            <a:solidFill>
              <a:schemeClr val="tx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2984" y="3800673"/>
            <a:ext cx="3387960" cy="2121499"/>
          </a:xfrm>
          <a:prstGeom prst="snip2DiagRect">
            <a:avLst/>
          </a:prstGeom>
          <a:solidFill>
            <a:srgbClr val="FFFFFF">
              <a:shade val="85000"/>
            </a:srgbClr>
          </a:solidFill>
          <a:ln w="88900" cap="sq">
            <a:solidFill>
              <a:schemeClr val="tx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Rectangle 16"/>
          <p:cNvSpPr/>
          <p:nvPr/>
        </p:nvSpPr>
        <p:spPr>
          <a:xfrm>
            <a:off x="5061627" y="5922172"/>
            <a:ext cx="3092923" cy="482371"/>
          </a:xfrm>
          <a:prstGeom prst="rect">
            <a:avLst/>
          </a:prstGeom>
          <a:solidFill>
            <a:schemeClr val="accent3">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800" dirty="0" smtClean="0"/>
              <a:t>অপরের দোষ প্রকাশ করা, </a:t>
            </a:r>
            <a:endParaRPr lang="en-US" sz="2800" dirty="0"/>
          </a:p>
        </p:txBody>
      </p:sp>
    </p:spTree>
    <p:extLst>
      <p:ext uri="{BB962C8B-B14F-4D97-AF65-F5344CB8AC3E}">
        <p14:creationId xmlns:p14="http://schemas.microsoft.com/office/powerpoint/2010/main" val="10041607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20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out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15" y="533400"/>
            <a:ext cx="3676650" cy="2058924"/>
          </a:xfrm>
          <a:prstGeom prst="rect">
            <a:avLst/>
          </a:prstGeom>
          <a:ln>
            <a:noFill/>
          </a:ln>
          <a:effectLst>
            <a:softEdge rad="112500"/>
          </a:effec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15205"/>
          <a:stretch/>
        </p:blipFill>
        <p:spPr>
          <a:xfrm>
            <a:off x="5181599" y="533400"/>
            <a:ext cx="3145221" cy="2015752"/>
          </a:xfrm>
          <a:prstGeom prst="rect">
            <a:avLst/>
          </a:prstGeom>
          <a:ln>
            <a:noFill/>
          </a:ln>
          <a:effectLst>
            <a:softEdge rad="112500"/>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919" b="14466"/>
          <a:stretch/>
        </p:blipFill>
        <p:spPr>
          <a:xfrm>
            <a:off x="533400" y="255145"/>
            <a:ext cx="7275395" cy="3350043"/>
          </a:xfrm>
          <a:prstGeom prst="rect">
            <a:avLst/>
          </a:prstGeom>
          <a:ln>
            <a:noFill/>
          </a:ln>
          <a:effectLst>
            <a:softEdge rad="112500"/>
          </a:effectLst>
        </p:spPr>
      </p:pic>
      <p:sp>
        <p:nvSpPr>
          <p:cNvPr id="12" name="TextBox 11"/>
          <p:cNvSpPr txBox="1"/>
          <p:nvPr/>
        </p:nvSpPr>
        <p:spPr>
          <a:xfrm>
            <a:off x="533400" y="3733800"/>
            <a:ext cx="8305800" cy="1200329"/>
          </a:xfrm>
          <a:prstGeom prst="rect">
            <a:avLst/>
          </a:prstGeom>
          <a:noFill/>
        </p:spPr>
        <p:txBody>
          <a:bodyPr wrap="square" rtlCol="0">
            <a:spAutoFit/>
          </a:bodyPr>
          <a:lstStyle/>
          <a:p>
            <a:r>
              <a:rPr lang="bn-IN" sz="3600" dirty="0" smtClean="0"/>
              <a:t>ইসলামি পরিভাষায় কারও অনুপস্থিতিতে অন্যের কোনো কথা বলা যা শুনলে সে মনে কষ্ট পায় তাকে গিবত বলে ।  </a:t>
            </a:r>
            <a:endParaRPr lang="en-US" sz="3600" dirty="0"/>
          </a:p>
        </p:txBody>
      </p:sp>
      <p:sp>
        <p:nvSpPr>
          <p:cNvPr id="13" name="TextBox 12"/>
          <p:cNvSpPr txBox="1"/>
          <p:nvPr/>
        </p:nvSpPr>
        <p:spPr>
          <a:xfrm>
            <a:off x="540225" y="4930043"/>
            <a:ext cx="7924800" cy="1200329"/>
          </a:xfrm>
          <a:prstGeom prst="rect">
            <a:avLst/>
          </a:prstGeom>
          <a:noFill/>
        </p:spPr>
        <p:txBody>
          <a:bodyPr wrap="square" rtlCol="0">
            <a:spAutoFit/>
          </a:bodyPr>
          <a:lstStyle/>
          <a:p>
            <a:r>
              <a:rPr lang="bn-IN" sz="3600" dirty="0" smtClean="0"/>
              <a:t>প্রচলিত অর্থে অসাক্ষাতে কারও দোষ বলাকে গিবত বলা হয়।  </a:t>
            </a:r>
            <a:endParaRPr lang="en-US" sz="3600" dirty="0"/>
          </a:p>
        </p:txBody>
      </p:sp>
    </p:spTree>
    <p:extLst>
      <p:ext uri="{BB962C8B-B14F-4D97-AF65-F5344CB8AC3E}">
        <p14:creationId xmlns:p14="http://schemas.microsoft.com/office/powerpoint/2010/main" val="14918705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544" fill="hold" nodeType="clickEffect">
                                  <p:stCondLst>
                                    <p:cond delay="0"/>
                                  </p:stCondLst>
                                  <p:childTnLst>
                                    <p:anim calcmode="lin" valueType="num">
                                      <p:cBhvr>
                                        <p:cTn id="16" dur="2000"/>
                                        <p:tgtEl>
                                          <p:spTgt spid="5"/>
                                        </p:tgtEl>
                                        <p:attrNameLst>
                                          <p:attrName>ppt_w</p:attrName>
                                        </p:attrNameLst>
                                      </p:cBhvr>
                                      <p:tavLst>
                                        <p:tav tm="0">
                                          <p:val>
                                            <p:strVal val="ppt_w"/>
                                          </p:val>
                                        </p:tav>
                                        <p:tav tm="100000">
                                          <p:val>
                                            <p:fltVal val="0"/>
                                          </p:val>
                                        </p:tav>
                                      </p:tavLst>
                                    </p:anim>
                                    <p:anim calcmode="lin" valueType="num">
                                      <p:cBhvr>
                                        <p:cTn id="17" dur="2000"/>
                                        <p:tgtEl>
                                          <p:spTgt spid="5"/>
                                        </p:tgtEl>
                                        <p:attrNameLst>
                                          <p:attrName>ppt_h</p:attrName>
                                        </p:attrNameLst>
                                      </p:cBhvr>
                                      <p:tavLst>
                                        <p:tav tm="0">
                                          <p:val>
                                            <p:strVal val="ppt_h"/>
                                          </p:val>
                                        </p:tav>
                                        <p:tav tm="100000">
                                          <p:val>
                                            <p:fltVal val="0"/>
                                          </p:val>
                                        </p:tav>
                                      </p:tavLst>
                                    </p:anim>
                                    <p:animEffect transition="out" filter="fade">
                                      <p:cBhvr>
                                        <p:cTn id="18" dur="2000"/>
                                        <p:tgtEl>
                                          <p:spTgt spid="5"/>
                                        </p:tgtEl>
                                      </p:cBhvr>
                                    </p:animEffect>
                                    <p:anim calcmode="lin" valueType="num">
                                      <p:cBhvr>
                                        <p:cTn id="19" dur="2000"/>
                                        <p:tgtEl>
                                          <p:spTgt spid="5"/>
                                        </p:tgtEl>
                                        <p:attrNameLst>
                                          <p:attrName>ppt_x</p:attrName>
                                        </p:attrNameLst>
                                      </p:cBhvr>
                                      <p:tavLst>
                                        <p:tav tm="0">
                                          <p:val>
                                            <p:strVal val="ppt_x"/>
                                          </p:val>
                                        </p:tav>
                                        <p:tav tm="100000">
                                          <p:val>
                                            <p:fltVal val="0.5"/>
                                          </p:val>
                                        </p:tav>
                                      </p:tavLst>
                                    </p:anim>
                                    <p:anim calcmode="lin" valueType="num">
                                      <p:cBhvr>
                                        <p:cTn id="20" dur="2000"/>
                                        <p:tgtEl>
                                          <p:spTgt spid="5"/>
                                        </p:tgtEl>
                                        <p:attrNameLst>
                                          <p:attrName>ppt_y</p:attrName>
                                        </p:attrNameLst>
                                      </p:cBhvr>
                                      <p:tavLst>
                                        <p:tav tm="0">
                                          <p:val>
                                            <p:strVal val="ppt_y"/>
                                          </p:val>
                                        </p:tav>
                                        <p:tav tm="100000">
                                          <p:val>
                                            <p:fltVal val="0.5"/>
                                          </p:val>
                                        </p:tav>
                                      </p:tavLst>
                                    </p:anim>
                                    <p:set>
                                      <p:cBhvr>
                                        <p:cTn id="21" dur="1" fill="hold">
                                          <p:stCondLst>
                                            <p:cond delay="1999"/>
                                          </p:stCondLst>
                                        </p:cTn>
                                        <p:tgtEl>
                                          <p:spTgt spid="5"/>
                                        </p:tgtEl>
                                        <p:attrNameLst>
                                          <p:attrName>style.visibility</p:attrName>
                                        </p:attrNameLst>
                                      </p:cBhvr>
                                      <p:to>
                                        <p:strVal val="hidden"/>
                                      </p:to>
                                    </p:set>
                                  </p:childTnLst>
                                </p:cTn>
                              </p:par>
                              <p:par>
                                <p:cTn id="22" presetID="53" presetClass="exit" presetSubtype="544" fill="hold" nodeType="withEffect">
                                  <p:stCondLst>
                                    <p:cond delay="0"/>
                                  </p:stCondLst>
                                  <p:childTnLst>
                                    <p:anim calcmode="lin" valueType="num">
                                      <p:cBhvr>
                                        <p:cTn id="23" dur="2000"/>
                                        <p:tgtEl>
                                          <p:spTgt spid="8"/>
                                        </p:tgtEl>
                                        <p:attrNameLst>
                                          <p:attrName>ppt_w</p:attrName>
                                        </p:attrNameLst>
                                      </p:cBhvr>
                                      <p:tavLst>
                                        <p:tav tm="0">
                                          <p:val>
                                            <p:strVal val="ppt_w"/>
                                          </p:val>
                                        </p:tav>
                                        <p:tav tm="100000">
                                          <p:val>
                                            <p:fltVal val="0"/>
                                          </p:val>
                                        </p:tav>
                                      </p:tavLst>
                                    </p:anim>
                                    <p:anim calcmode="lin" valueType="num">
                                      <p:cBhvr>
                                        <p:cTn id="24" dur="2000"/>
                                        <p:tgtEl>
                                          <p:spTgt spid="8"/>
                                        </p:tgtEl>
                                        <p:attrNameLst>
                                          <p:attrName>ppt_h</p:attrName>
                                        </p:attrNameLst>
                                      </p:cBhvr>
                                      <p:tavLst>
                                        <p:tav tm="0">
                                          <p:val>
                                            <p:strVal val="ppt_h"/>
                                          </p:val>
                                        </p:tav>
                                        <p:tav tm="100000">
                                          <p:val>
                                            <p:fltVal val="0"/>
                                          </p:val>
                                        </p:tav>
                                      </p:tavLst>
                                    </p:anim>
                                    <p:animEffect transition="out" filter="fade">
                                      <p:cBhvr>
                                        <p:cTn id="25" dur="2000"/>
                                        <p:tgtEl>
                                          <p:spTgt spid="8"/>
                                        </p:tgtEl>
                                      </p:cBhvr>
                                    </p:animEffect>
                                    <p:anim calcmode="lin" valueType="num">
                                      <p:cBhvr>
                                        <p:cTn id="26" dur="2000"/>
                                        <p:tgtEl>
                                          <p:spTgt spid="8"/>
                                        </p:tgtEl>
                                        <p:attrNameLst>
                                          <p:attrName>ppt_x</p:attrName>
                                        </p:attrNameLst>
                                      </p:cBhvr>
                                      <p:tavLst>
                                        <p:tav tm="0">
                                          <p:val>
                                            <p:strVal val="ppt_x"/>
                                          </p:val>
                                        </p:tav>
                                        <p:tav tm="100000">
                                          <p:val>
                                            <p:fltVal val="0.5"/>
                                          </p:val>
                                        </p:tav>
                                      </p:tavLst>
                                    </p:anim>
                                    <p:anim calcmode="lin" valueType="num">
                                      <p:cBhvr>
                                        <p:cTn id="27" dur="2000"/>
                                        <p:tgtEl>
                                          <p:spTgt spid="8"/>
                                        </p:tgtEl>
                                        <p:attrNameLst>
                                          <p:attrName>ppt_y</p:attrName>
                                        </p:attrNameLst>
                                      </p:cBhvr>
                                      <p:tavLst>
                                        <p:tav tm="0">
                                          <p:val>
                                            <p:strVal val="ppt_y"/>
                                          </p:val>
                                        </p:tav>
                                        <p:tav tm="100000">
                                          <p:val>
                                            <p:fltVal val="0.5"/>
                                          </p:val>
                                        </p:tav>
                                      </p:tavLst>
                                    </p:anim>
                                    <p:set>
                                      <p:cBhvr>
                                        <p:cTn id="28" dur="1" fill="hold">
                                          <p:stCondLst>
                                            <p:cond delay="1999"/>
                                          </p:stCondLst>
                                        </p:cTn>
                                        <p:tgtEl>
                                          <p:spTgt spid="8"/>
                                        </p:tgtEl>
                                        <p:attrNameLst>
                                          <p:attrName>style.visibility</p:attrName>
                                        </p:attrNameLst>
                                      </p:cBhvr>
                                      <p:to>
                                        <p:strVal val="hidden"/>
                                      </p:to>
                                    </p:set>
                                  </p:childTnLst>
                                </p:cTn>
                              </p:par>
                              <p:par>
                                <p:cTn id="29" presetID="6"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2"/>
                                        </p:tgtEl>
                                        <p:attrNameLst>
                                          <p:attrName>ppt_y</p:attrName>
                                        </p:attrNameLst>
                                      </p:cBhvr>
                                      <p:tavLst>
                                        <p:tav tm="0">
                                          <p:val>
                                            <p:strVal val="#ppt_y"/>
                                          </p:val>
                                        </p:tav>
                                        <p:tav tm="100000">
                                          <p:val>
                                            <p:strVal val="#ppt_y"/>
                                          </p:val>
                                        </p:tav>
                                      </p:tavLst>
                                    </p:anim>
                                    <p:anim calcmode="lin" valueType="num">
                                      <p:cBhvr>
                                        <p:cTn id="3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3"/>
                                        </p:tgtEl>
                                        <p:attrNameLst>
                                          <p:attrName>ppt_y</p:attrName>
                                        </p:attrNameLst>
                                      </p:cBhvr>
                                      <p:tavLst>
                                        <p:tav tm="0">
                                          <p:val>
                                            <p:strVal val="#ppt_y"/>
                                          </p:val>
                                        </p:tav>
                                        <p:tav tm="100000">
                                          <p:val>
                                            <p:strVal val="#ppt_y"/>
                                          </p:val>
                                        </p:tav>
                                      </p:tavLst>
                                    </p:anim>
                                    <p:anim calcmode="lin" valueType="num">
                                      <p:cBhvr>
                                        <p:cTn id="4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CA379-ABB0-453A-B300-03AF89D51897}" type="datetime8">
              <a:rPr lang="en-US" smtClean="0"/>
              <a:t>1/5/2021 7:31 PM</a:t>
            </a:fld>
            <a:endParaRPr lang="en-US" dirty="0"/>
          </a:p>
        </p:txBody>
      </p:sp>
      <p:sp>
        <p:nvSpPr>
          <p:cNvPr id="3" name="Footer Placeholder 2"/>
          <p:cNvSpPr>
            <a:spLocks noGrp="1"/>
          </p:cNvSpPr>
          <p:nvPr>
            <p:ph type="ftr" sz="quarter" idx="11"/>
          </p:nvPr>
        </p:nvSpPr>
        <p:spPr/>
        <p:txBody>
          <a:bodyPr/>
          <a:lstStyle/>
          <a:p>
            <a:r>
              <a:rPr lang="en-US" smtClean="0"/>
              <a:t>abbashar1971@gmail.com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5" name="TextBox 4"/>
          <p:cNvSpPr txBox="1"/>
          <p:nvPr/>
        </p:nvSpPr>
        <p:spPr>
          <a:xfrm>
            <a:off x="1447800" y="152400"/>
            <a:ext cx="571500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bn-IN" sz="3600" dirty="0" smtClean="0"/>
              <a:t>গিবতের পরিচয় সম্পর্কে হাদিস </a:t>
            </a:r>
            <a:endParaRPr lang="en-US" sz="3600" dirty="0"/>
          </a:p>
        </p:txBody>
      </p:sp>
      <p:sp>
        <p:nvSpPr>
          <p:cNvPr id="6" name="Rounded Rectangle 5"/>
          <p:cNvSpPr/>
          <p:nvPr/>
        </p:nvSpPr>
        <p:spPr>
          <a:xfrm>
            <a:off x="304800" y="860286"/>
            <a:ext cx="8610600" cy="5464314"/>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bn-BD" sz="3600" b="1" dirty="0" smtClean="0">
                <a:latin typeface="NikoshBAN" pitchFamily="2" charset="0"/>
                <a:cs typeface="NikoshBAN" pitchFamily="2" charset="0"/>
              </a:rPr>
              <a:t>নবি (সঃ) বললেন ,তোমরা  কি জান গিবত কী ?  সাহাবীগণ বললেন, আল্লাহ ও  তাঁর রাসুলই ভাল জানেন। রাসুল </a:t>
            </a:r>
            <a:r>
              <a:rPr lang="bn-IN" sz="3600" b="1" dirty="0" smtClean="0">
                <a:latin typeface="NikoshBAN" pitchFamily="2" charset="0"/>
                <a:cs typeface="NikoshBAN" pitchFamily="2" charset="0"/>
              </a:rPr>
              <a:t>(স.) </a:t>
            </a:r>
            <a:r>
              <a:rPr lang="bn-BD" sz="3600" b="1" dirty="0" smtClean="0">
                <a:latin typeface="NikoshBAN" pitchFamily="2" charset="0"/>
                <a:cs typeface="NikoshBAN" pitchFamily="2" charset="0"/>
              </a:rPr>
              <a:t> বললেন, “</a:t>
            </a:r>
            <a:r>
              <a:rPr lang="bn-BD" sz="3600" b="1" u="sng" dirty="0" smtClean="0">
                <a:latin typeface="NikoshBAN" pitchFamily="2" charset="0"/>
                <a:cs typeface="NikoshBAN" pitchFamily="2" charset="0"/>
              </a:rPr>
              <a:t>গিবত হল –তুমি  তোমার ভাইয়ের এমনভাবে আলোচনা করবে যা  শুনলে সে মনে কষ্ট  পায়। অতঃপর রাসুলুল্লাহ সঃ কে বলা হল , আমি যা বলব তা যদি আমার ভাইয়ের মধ্যেও পাওয়া যায় সেক্ষেত্রে  কি তা গিবত হবে ? উত্তরে রাসুল্লাহ সঃ বললেন, তুমি যা বলছো  তা যদি তার  মধ্যে   থাকে তা গিবত হবে </a:t>
            </a:r>
            <a:r>
              <a:rPr lang="bn-BD" sz="3600" b="1" dirty="0" smtClean="0">
                <a:latin typeface="NikoshBAN" pitchFamily="2" charset="0"/>
                <a:cs typeface="NikoshBAN" pitchFamily="2" charset="0"/>
              </a:rPr>
              <a:t>। আর যদি তা তার মধ্যে না পাওয়া যায় তবে তা হবে অপবাদ</a:t>
            </a:r>
            <a:r>
              <a:rPr lang="bn-IN" sz="3600" b="1" dirty="0" smtClean="0">
                <a:latin typeface="NikoshBAN" pitchFamily="2" charset="0"/>
                <a:cs typeface="NikoshBAN" pitchFamily="2" charset="0"/>
              </a:rPr>
              <a:t>।” </a:t>
            </a:r>
            <a:r>
              <a:rPr lang="bn-BD" sz="3600" b="1" dirty="0" smtClean="0">
                <a:latin typeface="NikoshBAN" pitchFamily="2" charset="0"/>
                <a:cs typeface="NikoshBAN" pitchFamily="2" charset="0"/>
              </a:rPr>
              <a:t> </a:t>
            </a:r>
            <a:endParaRPr lang="bn-IN" sz="3600" b="1" dirty="0" smtClean="0">
              <a:latin typeface="NikoshBAN" pitchFamily="2" charset="0"/>
              <a:cs typeface="NikoshBAN" pitchFamily="2" charset="0"/>
            </a:endParaRPr>
          </a:p>
          <a:p>
            <a:r>
              <a:rPr lang="bn-IN" sz="3600" b="1" dirty="0" smtClean="0">
                <a:latin typeface="NikoshBAN" pitchFamily="2" charset="0"/>
                <a:cs typeface="NikoshBAN" pitchFamily="2" charset="0"/>
              </a:rPr>
              <a:t>                                                          (</a:t>
            </a:r>
            <a:r>
              <a:rPr lang="bn-BD" sz="3600" b="1" dirty="0" smtClean="0">
                <a:latin typeface="NikoshBAN" pitchFamily="2" charset="0"/>
                <a:cs typeface="NikoshBAN" pitchFamily="2" charset="0"/>
              </a:rPr>
              <a:t>মুসলিম</a:t>
            </a:r>
            <a:r>
              <a:rPr lang="bn-IN"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34834604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Basis">
  <a:themeElements>
    <a:clrScheme name="Custom 1">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000000"/>
      </a:folHlink>
    </a:clrScheme>
    <a:fontScheme name="Custom 2">
      <a:majorFont>
        <a:latin typeface="SutonnyOMJ"/>
        <a:ea typeface=""/>
        <a:cs typeface="SutonnyOMJ"/>
      </a:majorFont>
      <a:minorFont>
        <a:latin typeface="SutonnyOMJ"/>
        <a:ea typeface=""/>
        <a:cs typeface="SutonnyOMJ"/>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2796</TotalTime>
  <Words>738</Words>
  <Application>Microsoft Office PowerPoint</Application>
  <PresentationFormat>On-screen Show (4:3)</PresentationFormat>
  <Paragraphs>160</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Basis</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USER</cp:lastModifiedBy>
  <cp:revision>308</cp:revision>
  <dcterms:created xsi:type="dcterms:W3CDTF">2006-08-16T00:00:00Z</dcterms:created>
  <dcterms:modified xsi:type="dcterms:W3CDTF">2021-01-05T13:42:32Z</dcterms:modified>
</cp:coreProperties>
</file>