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95" r:id="rId2"/>
    <p:sldId id="445" r:id="rId3"/>
    <p:sldId id="420" r:id="rId4"/>
    <p:sldId id="443" r:id="rId5"/>
    <p:sldId id="400" r:id="rId6"/>
    <p:sldId id="441" r:id="rId7"/>
    <p:sldId id="430" r:id="rId8"/>
    <p:sldId id="431" r:id="rId9"/>
    <p:sldId id="438" r:id="rId10"/>
    <p:sldId id="437" r:id="rId11"/>
    <p:sldId id="434" r:id="rId12"/>
    <p:sldId id="389" r:id="rId13"/>
    <p:sldId id="435" r:id="rId14"/>
    <p:sldId id="358" r:id="rId15"/>
    <p:sldId id="43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7" autoAdjust="0"/>
  </p:normalViewPr>
  <p:slideViewPr>
    <p:cSldViewPr snapToGrid="0" showGuides="1">
      <p:cViewPr varScale="1">
        <p:scale>
          <a:sx n="69" d="100"/>
          <a:sy n="69" d="100"/>
        </p:scale>
        <p:origin x="756" y="78"/>
      </p:cViewPr>
      <p:guideLst>
        <p:guide orient="horz" pos="206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7302-4AFC-406F-AC1A-05673ED0EC7B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BCF12-5A71-4647-99F5-C47A8009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0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68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পাঠ্যপুস্তক</a:t>
            </a:r>
            <a:r>
              <a:rPr lang="bn-IN" baseline="0" dirty="0" smtClean="0"/>
              <a:t> থেকে সংশ্লিষ্ট অংশ শিক্ষর্থীদের নীরবে পাঠ করতে বলবো। </a:t>
            </a:r>
            <a:r>
              <a:rPr lang="bn-IN" dirty="0" smtClean="0"/>
              <a:t>তিনটি</a:t>
            </a:r>
            <a:r>
              <a:rPr lang="bn-IN" baseline="0" dirty="0" smtClean="0"/>
              <a:t> দল পৃথকভাবে উক্ত কাজটি করবে । প্রয়োজনে সহায়তা করবো।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63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56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2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0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5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4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7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0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7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3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8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1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5"/>
            <a:ext cx="12192000" cy="68573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676855" y="2192519"/>
            <a:ext cx="212818" cy="2482189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190" y="0"/>
            <a:ext cx="3135330" cy="3135330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177211" y="37362"/>
            <a:ext cx="3466534" cy="1417366"/>
          </a:xfrm>
          <a:prstGeom prst="flowChartPunchedTap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2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4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109353" y="263236"/>
            <a:ext cx="7744691" cy="2025769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9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69930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112542"/>
            <a:ext cx="14068" cy="6614167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571965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3850" y="98474"/>
            <a:ext cx="11944429" cy="28136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2452" y="6533492"/>
            <a:ext cx="11670538" cy="64406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1646" y="6670439"/>
            <a:ext cx="11986633" cy="59478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541954" y="351482"/>
            <a:ext cx="4476465" cy="89666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01359" y="352498"/>
            <a:ext cx="2297381" cy="73785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9587" y="1288152"/>
            <a:ext cx="7555323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বখতিয়ার খলজি বিশ্বাসী ছিলেন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34232" y="1288152"/>
            <a:ext cx="2937538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স্বীয় কর্মশশক্তিতে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2966" y="2162696"/>
            <a:ext cx="7571944" cy="7620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বখতিয়ার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খলজির সাথে বাংলায় সৈনিক এসেছিলেন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841618" y="2162696"/>
            <a:ext cx="2913530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 কিংবা ১৮ জন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2965" y="3059189"/>
            <a:ext cx="7571945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লক্ষণাবতীই লখনৌতি নামে পরিচিত হয়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34232" y="3017416"/>
            <a:ext cx="2937538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 আমলে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2965" y="3868195"/>
            <a:ext cx="7571945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বাংলায় মুসলমান শাসনের সূচনা করেন-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817610" y="3868195"/>
            <a:ext cx="2937538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বখতিয়ার খলজি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2966" y="4740505"/>
            <a:ext cx="7571944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রাজা লক্ষণসেন পালিয়ে আশ্রয় নেন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841618" y="4740505"/>
            <a:ext cx="2913530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বিক্রমপুরে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2965" y="5573694"/>
            <a:ext cx="7571945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বখতিয়ার খলজির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শক্তিকেন্দ্র ছিল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841618" y="5573694"/>
            <a:ext cx="2937538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ভাগবত ও ভিউলি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" grpId="0" animBg="1"/>
      <p:bldP spid="17" grpId="0" animBg="1"/>
      <p:bldP spid="18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70338"/>
            <a:ext cx="5517" cy="673723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631443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3732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9782" y="6694021"/>
            <a:ext cx="11944429" cy="2641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620755" y="354586"/>
            <a:ext cx="4476465" cy="9689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400196" y="413269"/>
            <a:ext cx="2238233" cy="73785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10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4009" y="1772223"/>
            <a:ext cx="6605516" cy="41740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মধ্যযুগের বাংলার মানচিত্রে বখতিয়ার খলজির বাংলা বিজয়ের পথ চিহ্নিত কর।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28" y="1772224"/>
            <a:ext cx="4524862" cy="4174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296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415637"/>
            <a:ext cx="11745906" cy="60128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44436" y="5782178"/>
            <a:ext cx="6871855" cy="646331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বখতিয়ারের আমলে মুদ্রা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2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70338"/>
            <a:ext cx="5517" cy="673723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631443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3732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9782" y="6694021"/>
            <a:ext cx="11944429" cy="2641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05683" y="192563"/>
            <a:ext cx="584548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5121" y="5444485"/>
            <a:ext cx="1139664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“বাংলার মুসলমান শাসন প্রতিষ্ঠাকালকে মধ্যযুগের সূচনা বলা হয়।” এই উক্তির পক্ষ্যে তোমার যুক্তি উপস্থাপন করো।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471" y="1074639"/>
            <a:ext cx="8036274" cy="43834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4" y="339977"/>
            <a:ext cx="11537868" cy="619392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70338"/>
            <a:ext cx="5517" cy="673723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631443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256519" y="252412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3732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9782" y="6694021"/>
            <a:ext cx="11944429" cy="2641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2-Point Star 1"/>
          <p:cNvSpPr/>
          <p:nvPr/>
        </p:nvSpPr>
        <p:spPr>
          <a:xfrm>
            <a:off x="188666" y="295831"/>
            <a:ext cx="4852054" cy="3806399"/>
          </a:xfrm>
          <a:prstGeom prst="star12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67" y="4539635"/>
            <a:ext cx="2068868" cy="19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8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544035" y="492417"/>
            <a:ext cx="7583312" cy="323980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একরামুল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তিস্তা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খাদেম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2299" y="3971301"/>
            <a:ext cx="11246433" cy="237330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বাংলাদেশের ইতিহাস ও বিশ্বসভ্যতা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2" y="4149119"/>
            <a:ext cx="1423989" cy="2017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10-Point Star 7"/>
          <p:cNvSpPr/>
          <p:nvPr/>
        </p:nvSpPr>
        <p:spPr>
          <a:xfrm>
            <a:off x="442299" y="561753"/>
            <a:ext cx="2673928" cy="1302328"/>
          </a:xfrm>
          <a:prstGeom prst="star10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97" y="1212917"/>
            <a:ext cx="1765031" cy="198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8963890" y="147205"/>
            <a:ext cx="2859827" cy="5832765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বখতিয়ার 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খলজীর 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আমলে বাংলা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8" y="147205"/>
            <a:ext cx="7439892" cy="6670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667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25" y="415633"/>
            <a:ext cx="11246434" cy="6068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ounded Rectangle 19"/>
          <p:cNvSpPr/>
          <p:nvPr/>
        </p:nvSpPr>
        <p:spPr bwMode="auto">
          <a:xfrm>
            <a:off x="649512" y="4913911"/>
            <a:ext cx="6200748" cy="899577"/>
          </a:xfrm>
          <a:prstGeom prst="roundRect">
            <a:avLst>
              <a:gd name="adj" fmla="val 36945"/>
            </a:avLst>
          </a:prstGeom>
          <a:solidFill>
            <a:schemeClr val="bg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510962" y="754932"/>
            <a:ext cx="5621254" cy="4150972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59773" y="318653"/>
            <a:ext cx="117486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9773" y="221673"/>
            <a:ext cx="1174865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9773" y="6677890"/>
            <a:ext cx="117486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9773" y="6580910"/>
            <a:ext cx="1174865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9773" y="318653"/>
            <a:ext cx="0" cy="6262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991109" y="318653"/>
            <a:ext cx="0" cy="6262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4073" y="221673"/>
            <a:ext cx="13854" cy="645621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876812" y="228600"/>
            <a:ext cx="13854" cy="645621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 bwMode="auto">
          <a:xfrm>
            <a:off x="832332" y="4908573"/>
            <a:ext cx="5883663" cy="899577"/>
          </a:xfrm>
          <a:prstGeom prst="roundRect">
            <a:avLst>
              <a:gd name="adj" fmla="val 36945"/>
            </a:avLst>
          </a:prstGeom>
          <a:solidFill>
            <a:schemeClr val="bg1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endPara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74181" y="657952"/>
            <a:ext cx="5494111" cy="4150973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2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96418" y="269929"/>
            <a:ext cx="5514535" cy="85191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6430" y="1500564"/>
            <a:ext cx="11293468" cy="7170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.</a:t>
            </a:r>
            <a:endParaRPr lang="bn-BD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366" y="2447247"/>
            <a:ext cx="11293468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পটভূমি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বলতে </a:t>
            </a:r>
            <a:r>
              <a:rPr lang="as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as-IN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366" y="4655127"/>
            <a:ext cx="11302532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5760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259773" y="318653"/>
            <a:ext cx="117486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9773" y="221673"/>
            <a:ext cx="1174865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9773" y="6677890"/>
            <a:ext cx="117486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9773" y="6580910"/>
            <a:ext cx="1174865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9773" y="318653"/>
            <a:ext cx="0" cy="6262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991109" y="318653"/>
            <a:ext cx="0" cy="6262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4073" y="221673"/>
            <a:ext cx="13854" cy="645621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876812" y="228600"/>
            <a:ext cx="13854" cy="645621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6121" y="2810377"/>
            <a:ext cx="1064434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ক) মুসলমান শাসনের পূর্বে কোন বংশ বাংলা শাসন কর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121" y="4135259"/>
            <a:ext cx="10644344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খ) কোন শাসককে পরাজিত করে বাংলায় মুসলমান শাসন প্রতিষ্ঠিত হয়?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967345" y="620449"/>
            <a:ext cx="6665773" cy="1565607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198591" y="620449"/>
            <a:ext cx="2238233" cy="73785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9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5637" y="171088"/>
            <a:ext cx="11111345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বখতিয়ার খলজির প্রাথমিক জীবন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390" y="2258291"/>
            <a:ext cx="11485419" cy="39703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বখতিয়ার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খলজি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যাকে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'মালিক গাজি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ইখতিয়ার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 মুহাম্মদ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বখতি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খলজি হিসেবেও উল্লেখ করা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হয়,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 মুসলিম খলজি উপজাতির একজন সদস্য। মুসলিম খলজি উপজাতি উত্তর-পূর্বের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দখল-যুদ্ধে যোগদানকারী সেনাবাহিনীর অধিপতিদের কাজে নিযুক্ত ছিল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ইখতিয়ার উদ্দিন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বখতিয়ার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খলজি ছিলেন জাতিতে তুর্কি আর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পেশায়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ভাগ্যান্বেষী সৈনিক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4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2" y="-47128"/>
            <a:ext cx="12288981" cy="7000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0835" y="110837"/>
            <a:ext cx="6151419" cy="584775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ইখতিয়ার উদ্দিন মুহাম্মদ-বিন-বখতিয়ার খলজি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26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0655" y="180109"/>
            <a:ext cx="2757054" cy="104644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বাংলা বিজয়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413164"/>
            <a:ext cx="12039600" cy="544483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তৎকালীন বাংলার রাজা লক্ষণ সেন বাংলার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রাজধানী নদিয়ায়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অবস্থান করছিলেন কারন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নদিয়া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ছিল বহিঃশত্রুর কাছ থেকে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সুরক্ষিত অঞ্চল। বলা হয়ে থাকে যে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নদিয়ায়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আসার কিছু আগে রাজসভার কিছু দৈবজ্ঞ পন্ডিৎ তাকে সতর্ক করে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দিয়েছিলেন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যে এক তুর্কি সৈনিক তাকে পরাজিত করতে পারে। এতে করে লক্ষন সেনের মনে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ভীতির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সঞ্চার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নদিয়ার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প্রবেশপথ রাজমহল ও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তেলিইয়াগড়ের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 জোড়দার করেন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93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3441</TotalTime>
  <Words>356</Words>
  <Application>Microsoft Office PowerPoint</Application>
  <PresentationFormat>Widescreen</PresentationFormat>
  <Paragraphs>57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DIPEN SEN</dc:creator>
  <cp:lastModifiedBy>HP</cp:lastModifiedBy>
  <cp:revision>370</cp:revision>
  <dcterms:created xsi:type="dcterms:W3CDTF">2017-09-17T19:00:17Z</dcterms:created>
  <dcterms:modified xsi:type="dcterms:W3CDTF">2020-12-30T13:04:32Z</dcterms:modified>
</cp:coreProperties>
</file>