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65" r:id="rId2"/>
    <p:sldId id="473" r:id="rId3"/>
    <p:sldId id="451" r:id="rId4"/>
    <p:sldId id="462" r:id="rId5"/>
    <p:sldId id="430" r:id="rId6"/>
    <p:sldId id="463" r:id="rId7"/>
    <p:sldId id="452" r:id="rId8"/>
    <p:sldId id="454" r:id="rId9"/>
    <p:sldId id="455" r:id="rId10"/>
    <p:sldId id="453" r:id="rId11"/>
    <p:sldId id="450" r:id="rId12"/>
    <p:sldId id="457" r:id="rId13"/>
    <p:sldId id="458" r:id="rId14"/>
    <p:sldId id="459" r:id="rId15"/>
    <p:sldId id="460" r:id="rId16"/>
    <p:sldId id="467" r:id="rId17"/>
    <p:sldId id="435" r:id="rId18"/>
    <p:sldId id="469" r:id="rId19"/>
    <p:sldId id="461" r:id="rId20"/>
    <p:sldId id="471" r:id="rId21"/>
    <p:sldId id="358" r:id="rId22"/>
    <p:sldId id="3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57" autoAdjust="0"/>
  </p:normalViewPr>
  <p:slideViewPr>
    <p:cSldViewPr snapToGrid="0" showGuides="1">
      <p:cViewPr varScale="1">
        <p:scale>
          <a:sx n="69" d="100"/>
          <a:sy n="69" d="100"/>
        </p:scale>
        <p:origin x="756" y="78"/>
      </p:cViewPr>
      <p:guideLst>
        <p:guide orient="horz" pos="2088"/>
        <p:guide pos="3864"/>
      </p:guideLst>
    </p:cSldViewPr>
  </p:slideViewPr>
  <p:notesTextViewPr>
    <p:cViewPr>
      <p:scale>
        <a:sx n="1" d="1"/>
        <a:sy n="1" d="1"/>
      </p:scale>
      <p:origin x="0" y="0"/>
    </p:cViewPr>
  </p:notesTextViewPr>
  <p:sorterViewPr>
    <p:cViewPr>
      <p:scale>
        <a:sx n="114" d="100"/>
        <a:sy n="114" d="100"/>
      </p:scale>
      <p:origin x="0" y="-77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97302-4AFC-406F-AC1A-05673ED0EC7B}" type="datetimeFigureOut">
              <a:rPr lang="en-US" smtClean="0"/>
              <a:t>12/30/2020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BCF12-5A71-4647-99F5-C47A8009CC9D}" type="slidenum">
              <a:rPr lang="en-US" smtClean="0"/>
              <a:t>‹#›</a:t>
            </a:fld>
            <a:endParaRPr lang="en-US"/>
          </a:p>
        </p:txBody>
      </p:sp>
    </p:spTree>
    <p:extLst>
      <p:ext uri="{BB962C8B-B14F-4D97-AF65-F5344CB8AC3E}">
        <p14:creationId xmlns:p14="http://schemas.microsoft.com/office/powerpoint/2010/main" val="343740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6</a:t>
            </a:fld>
            <a:endParaRPr lang="en-US"/>
          </a:p>
        </p:txBody>
      </p:sp>
    </p:spTree>
    <p:extLst>
      <p:ext uri="{BB962C8B-B14F-4D97-AF65-F5344CB8AC3E}">
        <p14:creationId xmlns:p14="http://schemas.microsoft.com/office/powerpoint/2010/main" val="424572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পাঠ্যপুস্তক</a:t>
            </a:r>
            <a:r>
              <a:rPr lang="bn-IN" baseline="0" dirty="0" smtClean="0"/>
              <a:t> থেকে সংশ্লিষ্ট অংশ শিক্ষর্থীদের নীরবে পাঠ করতে বলবো। </a:t>
            </a:r>
            <a:r>
              <a:rPr lang="bn-IN" dirty="0" smtClean="0"/>
              <a:t>তিনটি</a:t>
            </a:r>
            <a:r>
              <a:rPr lang="bn-IN" baseline="0" dirty="0" smtClean="0"/>
              <a:t> দল পৃথকভাবে উক্ত কাজটি করবে । প্রয়োজনে সহায়তা করবো।</a:t>
            </a:r>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18</a:t>
            </a:fld>
            <a:endParaRPr lang="en-US"/>
          </a:p>
        </p:txBody>
      </p:sp>
    </p:spTree>
    <p:extLst>
      <p:ext uri="{BB962C8B-B14F-4D97-AF65-F5344CB8AC3E}">
        <p14:creationId xmlns:p14="http://schemas.microsoft.com/office/powerpoint/2010/main" val="122488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21</a:t>
            </a:fld>
            <a:endParaRPr lang="en-US"/>
          </a:p>
        </p:txBody>
      </p:sp>
    </p:spTree>
    <p:extLst>
      <p:ext uri="{BB962C8B-B14F-4D97-AF65-F5344CB8AC3E}">
        <p14:creationId xmlns:p14="http://schemas.microsoft.com/office/powerpoint/2010/main" val="170445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BCF12-5A71-4647-99F5-C47A8009CC9D}" type="slidenum">
              <a:rPr lang="en-US" smtClean="0"/>
              <a:t>22</a:t>
            </a:fld>
            <a:endParaRPr lang="en-US"/>
          </a:p>
        </p:txBody>
      </p:sp>
    </p:spTree>
    <p:extLst>
      <p:ext uri="{BB962C8B-B14F-4D97-AF65-F5344CB8AC3E}">
        <p14:creationId xmlns:p14="http://schemas.microsoft.com/office/powerpoint/2010/main" val="278608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1850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207855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83524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59C22-3B18-4357-BD87-A7AC92EF295C}"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64037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59C22-3B18-4357-BD87-A7AC92EF295C}"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22960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59C22-3B18-4357-BD87-A7AC92EF295C}"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8465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59C22-3B18-4357-BD87-A7AC92EF295C}" type="datetimeFigureOut">
              <a:rPr lang="en-US" smtClean="0"/>
              <a:t>12/30/2020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41704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59C22-3B18-4357-BD87-A7AC92EF295C}" type="datetimeFigureOut">
              <a:rPr lang="en-US" smtClean="0"/>
              <a:t>12/30/2020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350017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59C22-3B18-4357-BD87-A7AC92EF295C}" type="datetimeFigureOut">
              <a:rPr lang="en-US" smtClean="0"/>
              <a:t>12/30/2020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64133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46098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59C22-3B18-4357-BD87-A7AC92EF295C}"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F585-25EB-465E-AF23-967C63351371}" type="slidenum">
              <a:rPr lang="en-US" smtClean="0"/>
              <a:t>‹#›</a:t>
            </a:fld>
            <a:endParaRPr lang="en-US"/>
          </a:p>
        </p:txBody>
      </p:sp>
    </p:spTree>
    <p:extLst>
      <p:ext uri="{BB962C8B-B14F-4D97-AF65-F5344CB8AC3E}">
        <p14:creationId xmlns:p14="http://schemas.microsoft.com/office/powerpoint/2010/main" val="15127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59C22-3B18-4357-BD87-A7AC92EF295C}" type="datetimeFigureOut">
              <a:rPr lang="en-US" smtClean="0"/>
              <a:t>12/30/2020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9F585-25EB-465E-AF23-967C63351371}" type="slidenum">
              <a:rPr lang="en-US" smtClean="0"/>
              <a:t>‹#›</a:t>
            </a:fld>
            <a:endParaRPr lang="en-US"/>
          </a:p>
        </p:txBody>
      </p:sp>
    </p:spTree>
    <p:extLst>
      <p:ext uri="{BB962C8B-B14F-4D97-AF65-F5344CB8AC3E}">
        <p14:creationId xmlns:p14="http://schemas.microsoft.com/office/powerpoint/2010/main" val="83431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27" y="378229"/>
            <a:ext cx="11471567" cy="6151418"/>
          </a:xfrm>
          <a:prstGeom prst="rect">
            <a:avLst/>
          </a:prstGeom>
        </p:spPr>
      </p:pic>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311878" y="1593195"/>
            <a:ext cx="97905" cy="1351312"/>
          </a:xfrm>
          <a:prstGeom prst="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unched Tape 16"/>
          <p:cNvSpPr/>
          <p:nvPr/>
        </p:nvSpPr>
        <p:spPr>
          <a:xfrm>
            <a:off x="502226" y="617682"/>
            <a:ext cx="3200637" cy="1205056"/>
          </a:xfrm>
          <a:prstGeom prst="flowChartPunchedTape">
            <a:avLst/>
          </a:prstGeom>
          <a:blipFill>
            <a:blip r:embed="rId3"/>
            <a:tile tx="0" ty="0" sx="100000" sy="100000" flip="none" algn="tl"/>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accent2"/>
                </a:solidFill>
                <a:latin typeface="NikoshBAN" panose="02000000000000000000" pitchFamily="2" charset="0"/>
                <a:cs typeface="NikoshBAN" panose="02000000000000000000" pitchFamily="2" charset="0"/>
              </a:rPr>
              <a:t>স্বাগতম</a:t>
            </a:r>
            <a:endParaRPr lang="en-US" sz="9600" b="1" dirty="0">
              <a:solidFill>
                <a:schemeClr val="accent2"/>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3759" y="415633"/>
            <a:ext cx="1756239" cy="1756239"/>
          </a:xfrm>
          <a:prstGeom prst="rect">
            <a:avLst/>
          </a:prstGeom>
        </p:spPr>
      </p:pic>
    </p:spTree>
    <p:extLst>
      <p:ext uri="{BB962C8B-B14F-4D97-AF65-F5344CB8AC3E}">
        <p14:creationId xmlns:p14="http://schemas.microsoft.com/office/powerpoint/2010/main" val="241858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4000" fill="hold" nodeType="afterEffect">
                                  <p:stCondLst>
                                    <p:cond delay="0"/>
                                  </p:stCondLst>
                                  <p:iterate type="lt">
                                    <p:tmPct val="10000"/>
                                  </p:iterate>
                                  <p:childTnLst>
                                    <p:animMotion origin="layout" path="M 4.58333E-6 -4.07407E-6 L 4.58333E-6 -0.07222 " pathEditMode="relative" rAng="0" ptsTypes="AA">
                                      <p:cBhvr>
                                        <p:cTn id="6" dur="500" accel="50000" decel="50000" autoRev="1" fill="hold">
                                          <p:stCondLst>
                                            <p:cond delay="0"/>
                                          </p:stCondLst>
                                        </p:cTn>
                                        <p:tgtEl>
                                          <p:spTgt spid="17">
                                            <p:txEl>
                                              <p:pRg st="0" end="0"/>
                                            </p:txEl>
                                          </p:spTgt>
                                        </p:tgtEl>
                                        <p:attrNameLst>
                                          <p:attrName>ppt_x</p:attrName>
                                          <p:attrName>ppt_y</p:attrName>
                                        </p:attrNameLst>
                                      </p:cBhvr>
                                      <p:rCtr x="0" y="-3611"/>
                                    </p:animMotion>
                                    <p:animRot by="1500000">
                                      <p:cBhvr>
                                        <p:cTn id="7" dur="250" fill="hold">
                                          <p:stCondLst>
                                            <p:cond delay="0"/>
                                          </p:stCondLst>
                                        </p:cTn>
                                        <p:tgtEl>
                                          <p:spTgt spid="17">
                                            <p:txEl>
                                              <p:pRg st="0" end="0"/>
                                            </p:txEl>
                                          </p:spTgt>
                                        </p:tgtEl>
                                        <p:attrNameLst>
                                          <p:attrName>r</p:attrName>
                                        </p:attrNameLst>
                                      </p:cBhvr>
                                    </p:animRot>
                                    <p:animRot by="-1500000">
                                      <p:cBhvr>
                                        <p:cTn id="8" dur="250" fill="hold">
                                          <p:stCondLst>
                                            <p:cond delay="250"/>
                                          </p:stCondLst>
                                        </p:cTn>
                                        <p:tgtEl>
                                          <p:spTgt spid="17">
                                            <p:txEl>
                                              <p:pRg st="0" end="0"/>
                                            </p:txEl>
                                          </p:spTgt>
                                        </p:tgtEl>
                                        <p:attrNameLst>
                                          <p:attrName>r</p:attrName>
                                        </p:attrNameLst>
                                      </p:cBhvr>
                                    </p:animRot>
                                    <p:animRot by="-1500000">
                                      <p:cBhvr>
                                        <p:cTn id="9" dur="250" fill="hold">
                                          <p:stCondLst>
                                            <p:cond delay="500"/>
                                          </p:stCondLst>
                                        </p:cTn>
                                        <p:tgtEl>
                                          <p:spTgt spid="17">
                                            <p:txEl>
                                              <p:pRg st="0" end="0"/>
                                            </p:txEl>
                                          </p:spTgt>
                                        </p:tgtEl>
                                        <p:attrNameLst>
                                          <p:attrName>r</p:attrName>
                                        </p:attrNameLst>
                                      </p:cBhvr>
                                    </p:animRot>
                                    <p:animRot by="1500000">
                                      <p:cBhvr>
                                        <p:cTn id="10" dur="250" fill="hold">
                                          <p:stCondLst>
                                            <p:cond delay="750"/>
                                          </p:stCondLst>
                                        </p:cTn>
                                        <p:tgtEl>
                                          <p:spTgt spid="1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repeatCount="indefinite" fill="hold" nodeType="clickEffect">
                                  <p:stCondLst>
                                    <p:cond delay="0"/>
                                  </p:stCondLst>
                                  <p:endCondLst>
                                    <p:cond evt="onNext" delay="0">
                                      <p:tgtEl>
                                        <p:sldTgt/>
                                      </p:tgtEl>
                                    </p:cond>
                                  </p:endCondLst>
                                  <p:childTnLst>
                                    <p:animRot by="21600000">
                                      <p:cBhvr>
                                        <p:cTn id="14"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58982" y="678873"/>
            <a:ext cx="10681854" cy="5909310"/>
          </a:xfrm>
          <a:prstGeom prst="rect">
            <a:avLst/>
          </a:prstGeom>
          <a:noFill/>
        </p:spPr>
        <p:txBody>
          <a:bodyPr wrap="square" rtlCol="0">
            <a:spAutoFit/>
          </a:bodyPr>
          <a:lstStyle/>
          <a:p>
            <a:pPr algn="just"/>
            <a:r>
              <a:rPr lang="bn-IN" sz="5400" dirty="0" smtClean="0">
                <a:latin typeface="NikoshBAN" panose="02000000000000000000" pitchFamily="2" charset="0"/>
                <a:cs typeface="NikoshBAN" panose="02000000000000000000" pitchFamily="2" charset="0"/>
              </a:rPr>
              <a:t>হুসেন শাহের হিন্দু মুসলমান সম্প্রীতি স্থাপনের প্রচেষ্টা তৎকালীন সমাজ জীবনকেও প্রভাবিত করেছিল। তাঁর শাসনকালেই আবির্ভাব ঘটে বৈষ্ণব ধর্মের প্রবর্তক শ্রীচৈতন্যের। হুসেন শাহ তাঁর প্রতি উদার মনোভাব পোষণ করতেন এবং তাঁকে ধর্ম প্রচারে সব রকমের সহায়তা করার জন্য কর্মচারীদের প্রতি নির্দেশ দেন।</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55768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27" y="415633"/>
            <a:ext cx="11246432" cy="6068297"/>
          </a:xfrm>
          <a:prstGeom prst="rect">
            <a:avLst/>
          </a:prstGeom>
        </p:spPr>
      </p:pic>
      <p:sp>
        <p:nvSpPr>
          <p:cNvPr id="11" name="Cloud 10"/>
          <p:cNvSpPr/>
          <p:nvPr/>
        </p:nvSpPr>
        <p:spPr>
          <a:xfrm>
            <a:off x="8063345" y="4932220"/>
            <a:ext cx="2919845" cy="1551710"/>
          </a:xfrm>
          <a:prstGeom prst="cloud">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শ্রীচৈতন্য</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365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Pentagon 2"/>
          <p:cNvSpPr/>
          <p:nvPr/>
        </p:nvSpPr>
        <p:spPr>
          <a:xfrm>
            <a:off x="6060233" y="415633"/>
            <a:ext cx="2479964" cy="775854"/>
          </a:xfrm>
          <a:prstGeom prst="homePlat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একক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502226" y="471179"/>
            <a:ext cx="5292436" cy="4987393"/>
          </a:xfrm>
          <a:prstGeom prst="rect">
            <a:avLst/>
          </a:prstGeom>
          <a:solidFill>
            <a:schemeClr val="accent6">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শাসন- নীতির ক্ষেত্রে আলাউদ্দিন হুসেন শাহের উদারতা দেশের জন্য মঙ্গল বয়ে এনেছিল এ কথার যথার্থতা নিরুপণ কর।</a:t>
            </a:r>
            <a:endParaRPr lang="en-US" sz="4400" b="1"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391" t="7850" r="13260"/>
          <a:stretch/>
        </p:blipFill>
        <p:spPr>
          <a:xfrm>
            <a:off x="6134100" y="1759294"/>
            <a:ext cx="4622226" cy="481469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Flowchart: Direct Access Storage 16"/>
          <p:cNvSpPr/>
          <p:nvPr/>
        </p:nvSpPr>
        <p:spPr>
          <a:xfrm>
            <a:off x="8640639" y="406718"/>
            <a:ext cx="3218855" cy="1144992"/>
          </a:xfrm>
          <a:prstGeom prst="flowChartMagneticDrum">
            <a:avLst/>
          </a:prstGeom>
          <a:solidFill>
            <a:schemeClr val="bg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সময়ঃ ১০ মিনিট</a:t>
            </a:r>
            <a:endParaRPr lang="en-US" sz="36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76" y="5611097"/>
            <a:ext cx="5870865" cy="857250"/>
          </a:xfrm>
          <a:prstGeom prst="rect">
            <a:avLst/>
          </a:prstGeom>
        </p:spPr>
      </p:pic>
    </p:spTree>
    <p:extLst>
      <p:ext uri="{BB962C8B-B14F-4D97-AF65-F5344CB8AC3E}">
        <p14:creationId xmlns:p14="http://schemas.microsoft.com/office/powerpoint/2010/main" val="254869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7">
                                            <p:bg/>
                                          </p:spTgt>
                                        </p:tgtEl>
                                        <p:attrNameLst>
                                          <p:attrName>style.visibility</p:attrName>
                                        </p:attrNameLst>
                                      </p:cBhvr>
                                      <p:to>
                                        <p:strVal val="visible"/>
                                      </p:to>
                                    </p:set>
                                    <p:animEffect transition="in" filter="fade">
                                      <p:cBhvr>
                                        <p:cTn id="17" dur="800" decel="100000"/>
                                        <p:tgtEl>
                                          <p:spTgt spid="17">
                                            <p:bg/>
                                          </p:spTgt>
                                        </p:tgtEl>
                                      </p:cBhvr>
                                    </p:animEffect>
                                    <p:anim calcmode="lin" valueType="num">
                                      <p:cBhvr>
                                        <p:cTn id="18" dur="800" decel="100000" fill="hold"/>
                                        <p:tgtEl>
                                          <p:spTgt spid="17">
                                            <p:bg/>
                                          </p:spTgt>
                                        </p:tgtEl>
                                        <p:attrNameLst>
                                          <p:attrName>style.rotation</p:attrName>
                                        </p:attrNameLst>
                                      </p:cBhvr>
                                      <p:tavLst>
                                        <p:tav tm="0">
                                          <p:val>
                                            <p:fltVal val="-90"/>
                                          </p:val>
                                        </p:tav>
                                        <p:tav tm="100000">
                                          <p:val>
                                            <p:fltVal val="0"/>
                                          </p:val>
                                        </p:tav>
                                      </p:tavLst>
                                    </p:anim>
                                    <p:anim calcmode="lin" valueType="num">
                                      <p:cBhvr>
                                        <p:cTn id="19" dur="800" decel="100000" fill="hold"/>
                                        <p:tgtEl>
                                          <p:spTgt spid="17">
                                            <p:bg/>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7">
                                            <p:bg/>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7">
                                            <p:bg/>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7">
                                            <p:bg/>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800" decel="100000"/>
                                        <p:tgtEl>
                                          <p:spTgt spid="17">
                                            <p:txEl>
                                              <p:pRg st="0" end="0"/>
                                            </p:txEl>
                                          </p:spTgt>
                                        </p:tgtEl>
                                      </p:cBhvr>
                                    </p:animEffect>
                                    <p:anim calcmode="lin" valueType="num">
                                      <p:cBhvr>
                                        <p:cTn id="28" dur="800" decel="100000" fill="hold"/>
                                        <p:tgtEl>
                                          <p:spTgt spid="17">
                                            <p:txEl>
                                              <p:pRg st="0" end="0"/>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7">
                                            <p:txEl>
                                              <p:pRg st="0" end="0"/>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7">
                                            <p:txEl>
                                              <p:pRg st="0" end="0"/>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7">
                                            <p:txEl>
                                              <p:pRg st="0" end="0"/>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7">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26" y="442042"/>
            <a:ext cx="11274143" cy="6041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484909" y="442042"/>
            <a:ext cx="6179127" cy="1095161"/>
          </a:xfrm>
          <a:prstGeom prst="rect">
            <a:avLst/>
          </a:prstGeom>
          <a:solidFill>
            <a:schemeClr val="accent4">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আলাউদ্দিন হোসেন শাহের আমলে নির্মিত ছোট সোনা মসজিদ।</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893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481" y="456117"/>
            <a:ext cx="5075092" cy="25375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70" y="3131126"/>
            <a:ext cx="6341046" cy="317052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329" y="359137"/>
            <a:ext cx="5065571" cy="5195457"/>
          </a:xfrm>
          <a:prstGeom prst="rect">
            <a:avLst/>
          </a:prstGeom>
        </p:spPr>
      </p:pic>
      <p:sp>
        <p:nvSpPr>
          <p:cNvPr id="5" name="TextBox 4"/>
          <p:cNvSpPr txBox="1"/>
          <p:nvPr/>
        </p:nvSpPr>
        <p:spPr>
          <a:xfrm>
            <a:off x="6691745" y="5554594"/>
            <a:ext cx="5043055" cy="646331"/>
          </a:xfrm>
          <a:prstGeom prst="rect">
            <a:avLst/>
          </a:prstGeom>
          <a:solidFill>
            <a:schemeClr val="accent4">
              <a:lumMod val="40000"/>
              <a:lumOff val="60000"/>
            </a:schemeClr>
          </a:solidFill>
          <a:ln w="38100">
            <a:solidFill>
              <a:schemeClr val="tx1"/>
            </a:solidFill>
          </a:ln>
        </p:spPr>
        <p:txBody>
          <a:bodyPr wrap="square" rtlCol="0">
            <a:spAutoFit/>
          </a:bodyPr>
          <a:lstStyle/>
          <a:p>
            <a:pPr algn="ctr"/>
            <a:r>
              <a:rPr lang="bn-IN" sz="3600" b="1" dirty="0" smtClean="0">
                <a:latin typeface="NikoshBAN" panose="02000000000000000000" pitchFamily="2" charset="0"/>
                <a:cs typeface="NikoshBAN" panose="02000000000000000000" pitchFamily="2" charset="0"/>
              </a:rPr>
              <a:t>হোসেন শাহি বংশের মুদ্রা</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047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25" y="318653"/>
            <a:ext cx="11388441" cy="6352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4613563" y="5992092"/>
            <a:ext cx="4142509" cy="4987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কদম রসুল দরগা</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033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400196" y="413269"/>
            <a:ext cx="2238233" cy="7378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সময় 10 </a:t>
            </a:r>
            <a:r>
              <a:rPr lang="bn-IN" sz="2800" dirty="0">
                <a:solidFill>
                  <a:schemeClr val="tx1"/>
                </a:solidFill>
                <a:latin typeface="NikoshBAN" panose="02000000000000000000" pitchFamily="2" charset="0"/>
                <a:cs typeface="NikoshBAN" panose="02000000000000000000" pitchFamily="2" charset="0"/>
              </a:rPr>
              <a:t>মিনিট</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21939" y="2591319"/>
            <a:ext cx="5645730" cy="3892611"/>
          </a:xfrm>
          <a:prstGeom prst="rect">
            <a:avLst/>
          </a:prstGeom>
          <a:solidFill>
            <a:schemeClr val="accent4">
              <a:lumMod val="40000"/>
              <a:lumOff val="6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b="1" dirty="0" smtClean="0">
                <a:solidFill>
                  <a:schemeClr val="tx1"/>
                </a:solidFill>
                <a:latin typeface="NikoshBAN" panose="02000000000000000000" pitchFamily="2" charset="0"/>
                <a:cs typeface="NikoshBAN" panose="02000000000000000000" pitchFamily="2" charset="0"/>
              </a:rPr>
              <a:t>সুলতান নুসরাৎ শাহের রাজত্বকালে জনহিতকর ও স্থাপত্য কীর্তিসমূহের একটি তালিকা প্রস্তুত কর।</a:t>
            </a:r>
            <a:endParaRPr lang="en-US" sz="4000" b="1" dirty="0">
              <a:solidFill>
                <a:schemeClr val="tx1"/>
              </a:solidFill>
              <a:latin typeface="NikoshBAN" panose="02000000000000000000" pitchFamily="2" charset="0"/>
              <a:cs typeface="NikoshBAN" panose="02000000000000000000" pitchFamily="2" charset="0"/>
            </a:endParaRPr>
          </a:p>
        </p:txBody>
      </p:sp>
      <p:sp>
        <p:nvSpPr>
          <p:cNvPr id="2" name="Explosion 1 1"/>
          <p:cNvSpPr/>
          <p:nvPr/>
        </p:nvSpPr>
        <p:spPr>
          <a:xfrm>
            <a:off x="2664383" y="415633"/>
            <a:ext cx="3837298" cy="2175687"/>
          </a:xfrm>
          <a:prstGeom prst="irregularSeal1">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NikoshBAN" panose="02000000000000000000" pitchFamily="2" charset="0"/>
                <a:cs typeface="NikoshBAN" panose="02000000000000000000" pitchFamily="2" charset="0"/>
              </a:rPr>
              <a:t>দ</a:t>
            </a:r>
            <a:r>
              <a:rPr lang="bn-IN" sz="4000" b="1" dirty="0">
                <a:solidFill>
                  <a:schemeClr val="tx1"/>
                </a:solidFill>
                <a:latin typeface="NikoshBAN" panose="02000000000000000000" pitchFamily="2" charset="0"/>
                <a:cs typeface="NikoshBAN" panose="02000000000000000000" pitchFamily="2" charset="0"/>
              </a:rPr>
              <a:t>লীয়</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কাজ</a:t>
            </a:r>
            <a:endParaRPr lang="en-US" sz="4000"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8112" y="2270955"/>
            <a:ext cx="5432771" cy="40745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77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091" y="415637"/>
            <a:ext cx="11745906" cy="6012872"/>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2244436" y="5782178"/>
            <a:ext cx="6871855" cy="646331"/>
          </a:xfrm>
          <a:prstGeom prst="rect">
            <a:avLst/>
          </a:prstGeom>
          <a:solidFill>
            <a:schemeClr val="bg2"/>
          </a:solidFill>
          <a:ln w="28575">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বখতিয়ারের আমলে মুদ্রা</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082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70338"/>
            <a:ext cx="5517"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63144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92943" y="229026"/>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82" y="98474"/>
            <a:ext cx="11944429"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487" y="6567410"/>
            <a:ext cx="11694156"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82" y="6694021"/>
            <a:ext cx="11944429"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 name="Up Ribbon 1"/>
          <p:cNvSpPr/>
          <p:nvPr/>
        </p:nvSpPr>
        <p:spPr>
          <a:xfrm>
            <a:off x="375122" y="316591"/>
            <a:ext cx="5915891" cy="1387518"/>
          </a:xfrm>
          <a:prstGeom prst="ribbon2">
            <a:avLst/>
          </a:prstGeom>
          <a:solidFill>
            <a:schemeClr val="accent2">
              <a:lumMod val="40000"/>
              <a:lumOff val="60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নিরব পাঠ </a:t>
            </a:r>
            <a:endParaRPr lang="en-US" sz="4800" b="1" dirty="0">
              <a:solidFill>
                <a:schemeClr val="tx1"/>
              </a:solidFill>
              <a:latin typeface="NikoshBAN" panose="02000000000000000000" pitchFamily="2" charset="0"/>
              <a:cs typeface="NikoshBAN" panose="02000000000000000000" pitchFamily="2" charset="0"/>
            </a:endParaRPr>
          </a:p>
        </p:txBody>
      </p:sp>
      <p:sp>
        <p:nvSpPr>
          <p:cNvPr id="4" name="Flowchart: Direct Access Storage 3"/>
          <p:cNvSpPr/>
          <p:nvPr/>
        </p:nvSpPr>
        <p:spPr>
          <a:xfrm>
            <a:off x="8557514" y="365152"/>
            <a:ext cx="3214256" cy="1034157"/>
          </a:xfrm>
          <a:prstGeom prst="flowChartMagneticDrum">
            <a:avLst/>
          </a:prstGeom>
          <a:solidFill>
            <a:schemeClr val="bg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সময়ঃ ১০ মিনিট</a:t>
            </a:r>
            <a:endParaRPr lang="en-US" sz="36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69" y="1900968"/>
            <a:ext cx="3405171" cy="4540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807" y="1900969"/>
            <a:ext cx="6685157" cy="4540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44826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fade">
                                      <p:cBhvr>
                                        <p:cTn id="14" dur="800" decel="100000"/>
                                        <p:tgtEl>
                                          <p:spTgt spid="4">
                                            <p:bg/>
                                          </p:spTgt>
                                        </p:tgtEl>
                                      </p:cBhvr>
                                    </p:animEffect>
                                    <p:anim calcmode="lin" valueType="num">
                                      <p:cBhvr>
                                        <p:cTn id="15" dur="800" decel="100000" fill="hold"/>
                                        <p:tgtEl>
                                          <p:spTgt spid="4">
                                            <p:bg/>
                                          </p:spTgt>
                                        </p:tgtEl>
                                        <p:attrNameLst>
                                          <p:attrName>style.rotation</p:attrName>
                                        </p:attrNameLst>
                                      </p:cBhvr>
                                      <p:tavLst>
                                        <p:tav tm="0">
                                          <p:val>
                                            <p:fltVal val="-90"/>
                                          </p:val>
                                        </p:tav>
                                        <p:tav tm="100000">
                                          <p:val>
                                            <p:fltVal val="0"/>
                                          </p:val>
                                        </p:tav>
                                      </p:tavLst>
                                    </p:anim>
                                    <p:anim calcmode="lin" valueType="num">
                                      <p:cBhvr>
                                        <p:cTn id="16" dur="800" decel="100000" fill="hold"/>
                                        <p:tgtEl>
                                          <p:spTgt spid="4">
                                            <p:bg/>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4">
                                            <p:bg/>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bg/>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bg/>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800" decel="100000"/>
                                        <p:tgtEl>
                                          <p:spTgt spid="4">
                                            <p:txEl>
                                              <p:pRg st="0" end="0"/>
                                            </p:txEl>
                                          </p:spTgt>
                                        </p:tgtEl>
                                      </p:cBhvr>
                                    </p:animEffect>
                                    <p:anim calcmode="lin" valueType="num">
                                      <p:cBhvr>
                                        <p:cTn id="25"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800" decel="100000"/>
                                        <p:tgtEl>
                                          <p:spTgt spid="6"/>
                                        </p:tgtEl>
                                      </p:cBhvr>
                                    </p:animEffect>
                                    <p:anim calcmode="lin" valueType="num">
                                      <p:cBhvr>
                                        <p:cTn id="40" dur="800" decel="100000" fill="hold"/>
                                        <p:tgtEl>
                                          <p:spTgt spid="6"/>
                                        </p:tgtEl>
                                        <p:attrNameLst>
                                          <p:attrName>style.rotation</p:attrName>
                                        </p:attrNameLst>
                                      </p:cBhvr>
                                      <p:tavLst>
                                        <p:tav tm="0">
                                          <p:val>
                                            <p:fltVal val="-90"/>
                                          </p:val>
                                        </p:tav>
                                        <p:tav tm="100000">
                                          <p:val>
                                            <p:fltVal val="0"/>
                                          </p:val>
                                        </p:tav>
                                      </p:tavLst>
                                    </p:anim>
                                    <p:anim calcmode="lin" valueType="num">
                                      <p:cBhvr>
                                        <p:cTn id="41" dur="800" decel="100000" fill="hold"/>
                                        <p:tgtEl>
                                          <p:spTgt spid="6"/>
                                        </p:tgtEl>
                                        <p:attrNameLst>
                                          <p:attrName>ppt_x</p:attrName>
                                        </p:attrNameLst>
                                      </p:cBhvr>
                                      <p:tavLst>
                                        <p:tav tm="0">
                                          <p:val>
                                            <p:strVal val="#ppt_x+0.4"/>
                                          </p:val>
                                        </p:tav>
                                        <p:tav tm="100000">
                                          <p:val>
                                            <p:strVal val="#ppt_x-0.05"/>
                                          </p:val>
                                        </p:tav>
                                      </p:tavLst>
                                    </p:anim>
                                    <p:anim calcmode="lin" valueType="num">
                                      <p:cBhvr>
                                        <p:cTn id="42" dur="800" decel="100000" fill="hold"/>
                                        <p:tgtEl>
                                          <p:spTgt spid="6"/>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11928" y="2118457"/>
            <a:ext cx="10644344" cy="1754326"/>
          </a:xfrm>
          <a:prstGeom prst="rect">
            <a:avLst/>
          </a:prstGeom>
          <a:solidFill>
            <a:schemeClr val="accent2">
              <a:lumMod val="20000"/>
              <a:lumOff val="8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bn-IN" sz="3600" b="1" dirty="0">
                <a:solidFill>
                  <a:prstClr val="black"/>
                </a:solidFill>
                <a:latin typeface="NikoshBAN" panose="02000000000000000000" pitchFamily="2" charset="0"/>
                <a:cs typeface="NikoshBAN" panose="02000000000000000000" pitchFamily="2" charset="0"/>
              </a:rPr>
              <a:t>রাজ্যে শান্তি-শৃঙ্খলা, নিরাপত্তা ও নিজ ক্ষমতা সুপ্রতিষ্ঠিত করার জন্য হোসেন শাহ হাবসী ও পাইক বাহিনীর ক্ষমতা বিনাশ ও সম্ভ্রান্তদের নিয়ে নতুন রক্ষী দল গঠন করেন।</a:t>
            </a:r>
            <a:endParaRPr lang="bn-IN" sz="3600" dirty="0" smtClean="0">
              <a:latin typeface="NikoshBAN" panose="02000000000000000000" pitchFamily="2" charset="0"/>
              <a:cs typeface="NikoshBAN" panose="02000000000000000000" pitchFamily="2" charset="0"/>
            </a:endParaRPr>
          </a:p>
        </p:txBody>
      </p:sp>
      <p:sp>
        <p:nvSpPr>
          <p:cNvPr id="12" name="TextBox 11"/>
          <p:cNvSpPr txBox="1"/>
          <p:nvPr/>
        </p:nvSpPr>
        <p:spPr>
          <a:xfrm>
            <a:off x="810197" y="4075202"/>
            <a:ext cx="10644344" cy="646331"/>
          </a:xfrm>
          <a:prstGeom prst="rect">
            <a:avLst/>
          </a:prstGeom>
          <a:solidFill>
            <a:schemeClr val="tx2">
              <a:lumMod val="20000"/>
              <a:lumOff val="8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   তিনি রাজধানী পরিবর্তন  করেন</a:t>
            </a:r>
          </a:p>
        </p:txBody>
      </p:sp>
      <p:sp>
        <p:nvSpPr>
          <p:cNvPr id="17" name="TextBox 16"/>
          <p:cNvSpPr txBox="1"/>
          <p:nvPr/>
        </p:nvSpPr>
        <p:spPr>
          <a:xfrm>
            <a:off x="810197" y="4910438"/>
            <a:ext cx="10644344" cy="646331"/>
          </a:xfrm>
          <a:prstGeom prst="rect">
            <a:avLst/>
          </a:prstGeom>
          <a:solidFill>
            <a:schemeClr val="accent6">
              <a:lumMod val="40000"/>
              <a:lumOff val="6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আমির-ওমরাহদের কঠোর শাস্তির বিধান করেন।</a:t>
            </a:r>
          </a:p>
        </p:txBody>
      </p:sp>
      <p:sp>
        <p:nvSpPr>
          <p:cNvPr id="20" name="TextBox 19"/>
          <p:cNvSpPr txBox="1"/>
          <p:nvPr/>
        </p:nvSpPr>
        <p:spPr>
          <a:xfrm>
            <a:off x="810197" y="5736428"/>
            <a:ext cx="10644344" cy="646331"/>
          </a:xfrm>
          <a:prstGeom prst="rect">
            <a:avLst/>
          </a:prstGeom>
          <a:solidFill>
            <a:schemeClr val="tx2">
              <a:lumMod val="20000"/>
              <a:lumOff val="8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অসৎ কর্মচারী বরখাস্ত ও যোগ্যতা অনুযায়ী উচ্চ পদে নিয়োগ প্রদান করেন।</a:t>
            </a:r>
          </a:p>
        </p:txBody>
      </p:sp>
      <p:sp>
        <p:nvSpPr>
          <p:cNvPr id="23" name="Cloud 22"/>
          <p:cNvSpPr/>
          <p:nvPr/>
        </p:nvSpPr>
        <p:spPr>
          <a:xfrm>
            <a:off x="2041814" y="401333"/>
            <a:ext cx="7924804" cy="1528219"/>
          </a:xfrm>
          <a:prstGeom prst="cloud">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আলাউদ্দিন হোসেন শাহের </a:t>
            </a:r>
            <a:r>
              <a:rPr lang="bn-IN" sz="3200" b="1" dirty="0" smtClean="0">
                <a:solidFill>
                  <a:schemeClr val="tx1"/>
                </a:solidFill>
                <a:latin typeface="NikoshBAN" panose="02000000000000000000" pitchFamily="2" charset="0"/>
                <a:cs typeface="NikoshBAN" panose="02000000000000000000" pitchFamily="2" charset="0"/>
              </a:rPr>
              <a:t>গৃহীত ব্যবস্থা সমূহঃ</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2381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20"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544035" y="492417"/>
            <a:ext cx="7583312" cy="3239806"/>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NikoshBAN" panose="02000000000000000000" pitchFamily="2" charset="0"/>
                <a:cs typeface="NikoshBAN" panose="02000000000000000000" pitchFamily="2" charset="0"/>
              </a:rPr>
              <a:t>মোঃ</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একরামুল</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হক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সরকার</a:t>
            </a:r>
            <a:endParaRPr lang="en-US" sz="2400" b="1" dirty="0" smtClean="0">
              <a:solidFill>
                <a:schemeClr val="tx1"/>
              </a:solidFill>
              <a:latin typeface="NikoshBAN" panose="02000000000000000000" pitchFamily="2" charset="0"/>
              <a:cs typeface="NikoshBAN" panose="02000000000000000000" pitchFamily="2" charset="0"/>
            </a:endParaRPr>
          </a:p>
          <a:p>
            <a:pPr algn="ctr"/>
            <a:r>
              <a:rPr lang="en-US" sz="2400" b="1" dirty="0" err="1" smtClean="0">
                <a:solidFill>
                  <a:schemeClr val="tx1"/>
                </a:solidFill>
                <a:latin typeface="NikoshBAN" panose="02000000000000000000" pitchFamily="2" charset="0"/>
                <a:cs typeface="NikoshBAN" panose="02000000000000000000" pitchFamily="2" charset="0"/>
              </a:rPr>
              <a:t>প্রধান</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শিক্ষক</a:t>
            </a:r>
            <a:r>
              <a:rPr lang="en-US" sz="2400" b="1" dirty="0" smtClean="0">
                <a:solidFill>
                  <a:schemeClr val="tx1"/>
                </a:solidFill>
                <a:latin typeface="NikoshBAN" panose="02000000000000000000" pitchFamily="2" charset="0"/>
                <a:cs typeface="NikoshBAN" panose="02000000000000000000" pitchFamily="2" charset="0"/>
              </a:rPr>
              <a:t> </a:t>
            </a:r>
          </a:p>
          <a:p>
            <a:pPr algn="ctr"/>
            <a:r>
              <a:rPr lang="en-US" sz="2400" b="1" dirty="0" err="1" smtClean="0">
                <a:solidFill>
                  <a:schemeClr val="tx1"/>
                </a:solidFill>
                <a:latin typeface="NikoshBAN" panose="02000000000000000000" pitchFamily="2" charset="0"/>
                <a:cs typeface="NikoshBAN" panose="02000000000000000000" pitchFamily="2" charset="0"/>
              </a:rPr>
              <a:t>তিস্তা</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আর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খাদেম</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উচ্চ বিদ্যালয়</a:t>
            </a:r>
            <a:r>
              <a:rPr lang="en-US" sz="2400" b="1" dirty="0" smtClean="0">
                <a:solidFill>
                  <a:schemeClr val="tx1"/>
                </a:solidFill>
                <a:latin typeface="NikoshBAN" panose="02000000000000000000" pitchFamily="2" charset="0"/>
                <a:cs typeface="NikoshBAN" panose="02000000000000000000" pitchFamily="2" charset="0"/>
              </a:rPr>
              <a:t>।</a:t>
            </a:r>
            <a:endParaRPr lang="bn-IN" sz="2400" b="1" dirty="0">
              <a:solidFill>
                <a:schemeClr val="tx1"/>
              </a:solidFill>
              <a:latin typeface="NikoshBAN" panose="02000000000000000000" pitchFamily="2" charset="0"/>
              <a:cs typeface="NikoshBAN" panose="02000000000000000000" pitchFamily="2" charset="0"/>
            </a:endParaRPr>
          </a:p>
          <a:p>
            <a:pPr algn="ctr"/>
            <a:r>
              <a:rPr lang="en-US" sz="2400" b="1" dirty="0" err="1" smtClean="0">
                <a:solidFill>
                  <a:schemeClr val="tx1"/>
                </a:solidFill>
                <a:latin typeface="NikoshBAN" panose="02000000000000000000" pitchFamily="2" charset="0"/>
                <a:cs typeface="NikoshBAN" panose="02000000000000000000" pitchFamily="2" charset="0"/>
              </a:rPr>
              <a:t>সদর</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 </a:t>
            </a:r>
            <a:r>
              <a:rPr lang="bn-IN" sz="2400" b="1" dirty="0">
                <a:solidFill>
                  <a:schemeClr val="tx1"/>
                </a:solidFill>
                <a:latin typeface="NikoshBAN" panose="02000000000000000000" pitchFamily="2" charset="0"/>
                <a:cs typeface="NikoshBAN" panose="02000000000000000000" pitchFamily="2" charset="0"/>
              </a:rPr>
              <a:t>লালমনিরহাট</a:t>
            </a:r>
            <a:r>
              <a:rPr lang="bn-IN" sz="2400" b="1" dirty="0" smtClean="0">
                <a:solidFill>
                  <a:schemeClr val="tx1"/>
                </a:solidFill>
                <a:latin typeface="NikoshBAN" panose="02000000000000000000" pitchFamily="2" charset="0"/>
                <a:cs typeface="NikoshBAN" panose="02000000000000000000" pitchFamily="2" charset="0"/>
              </a:rPr>
              <a:t>।</a:t>
            </a:r>
            <a:endParaRPr lang="bn-IN" sz="2400" b="1"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442299" y="3971301"/>
            <a:ext cx="11246433" cy="2373301"/>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বিষয়ঃ বাংলাদেশের ইতিহাস ও বিশ্বসভ্যতা</a:t>
            </a:r>
          </a:p>
          <a:p>
            <a:pPr algn="ctr"/>
            <a:r>
              <a:rPr lang="bn-IN" sz="4000" b="1" dirty="0" smtClean="0">
                <a:solidFill>
                  <a:schemeClr val="tx1"/>
                </a:solidFill>
                <a:latin typeface="NikoshBAN" panose="02000000000000000000" pitchFamily="2" charset="0"/>
                <a:cs typeface="NikoshBAN" panose="02000000000000000000" pitchFamily="2" charset="0"/>
              </a:rPr>
              <a:t>শ্রেণিঃ </a:t>
            </a:r>
            <a:r>
              <a:rPr lang="en-US" sz="4000" b="1" dirty="0" err="1" smtClean="0">
                <a:solidFill>
                  <a:schemeClr val="tx1"/>
                </a:solidFill>
                <a:latin typeface="NikoshBAN" panose="02000000000000000000" pitchFamily="2" charset="0"/>
                <a:cs typeface="NikoshBAN" panose="02000000000000000000" pitchFamily="2" charset="0"/>
              </a:rPr>
              <a:t>নব</a:t>
            </a:r>
            <a:r>
              <a:rPr lang="bn-IN" sz="4000" b="1" dirty="0" smtClean="0">
                <a:solidFill>
                  <a:schemeClr val="tx1"/>
                </a:solidFill>
                <a:latin typeface="NikoshBAN" panose="02000000000000000000" pitchFamily="2" charset="0"/>
                <a:cs typeface="NikoshBAN" panose="02000000000000000000" pitchFamily="2" charset="0"/>
              </a:rPr>
              <a:t>ম</a:t>
            </a:r>
            <a:endParaRPr lang="bn-IN" sz="4000" b="1" dirty="0">
              <a:solidFill>
                <a:schemeClr val="tx1"/>
              </a:solidFill>
              <a:latin typeface="NikoshBAN" panose="02000000000000000000" pitchFamily="2" charset="0"/>
              <a:cs typeface="NikoshBAN" panose="02000000000000000000" pitchFamily="2" charset="0"/>
            </a:endParaRPr>
          </a:p>
          <a:p>
            <a:pPr algn="ctr"/>
            <a:r>
              <a:rPr lang="bn-IN" sz="4000" b="1" dirty="0" smtClean="0">
                <a:solidFill>
                  <a:schemeClr val="tx1"/>
                </a:solidFill>
                <a:latin typeface="NikoshBAN" panose="02000000000000000000" pitchFamily="2" charset="0"/>
                <a:cs typeface="NikoshBAN" panose="02000000000000000000" pitchFamily="2" charset="0"/>
              </a:rPr>
              <a:t>সময়ঃ ৫০ মিনিট</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82" y="4149119"/>
            <a:ext cx="1423989" cy="2017664"/>
          </a:xfrm>
          <a:prstGeom prst="rect">
            <a:avLst/>
          </a:prstGeom>
          <a:solidFill>
            <a:srgbClr val="FFFFFF">
              <a:shade val="85000"/>
            </a:srgbClr>
          </a:solidFill>
          <a:ln w="1905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10-Point Star 7"/>
          <p:cNvSpPr/>
          <p:nvPr/>
        </p:nvSpPr>
        <p:spPr>
          <a:xfrm>
            <a:off x="442299" y="561753"/>
            <a:ext cx="2673928" cy="1302328"/>
          </a:xfrm>
          <a:prstGeom prst="star10">
            <a:avLst/>
          </a:prstGeom>
          <a:solidFill>
            <a:schemeClr val="bg1">
              <a:lumMod val="95000"/>
            </a:schemeClr>
          </a:solid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পরিচিতি</a:t>
            </a:r>
            <a:endParaRPr lang="en-US" sz="4800" b="1"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5020" y="1112016"/>
            <a:ext cx="1922215" cy="2070825"/>
          </a:xfrm>
          <a:prstGeom prst="rect">
            <a:avLst/>
          </a:prstGeom>
        </p:spPr>
      </p:pic>
    </p:spTree>
    <p:extLst>
      <p:ext uri="{BB962C8B-B14F-4D97-AF65-F5344CB8AC3E}">
        <p14:creationId xmlns:p14="http://schemas.microsoft.com/office/powerpoint/2010/main" val="3085502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Cloud 22"/>
          <p:cNvSpPr/>
          <p:nvPr/>
        </p:nvSpPr>
        <p:spPr>
          <a:xfrm>
            <a:off x="3421629" y="439659"/>
            <a:ext cx="4608368" cy="1193062"/>
          </a:xfrm>
          <a:prstGeom prst="cloud">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মূল্যায়ন</a:t>
            </a:r>
            <a:endParaRPr lang="en-US" sz="3200" b="1" dirty="0">
              <a:solidFill>
                <a:schemeClr val="tx1"/>
              </a:solidFill>
              <a:latin typeface="NikoshBAN" panose="02000000000000000000" pitchFamily="2" charset="0"/>
              <a:cs typeface="NikoshBAN" panose="02000000000000000000" pitchFamily="2" charset="0"/>
            </a:endParaRPr>
          </a:p>
        </p:txBody>
      </p:sp>
      <p:sp>
        <p:nvSpPr>
          <p:cNvPr id="4" name="Flowchart: Connector 3"/>
          <p:cNvSpPr/>
          <p:nvPr/>
        </p:nvSpPr>
        <p:spPr>
          <a:xfrm>
            <a:off x="1160321" y="2526731"/>
            <a:ext cx="540328" cy="45222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a:t>
            </a:r>
            <a:endParaRPr lang="en-US" sz="2800" dirty="0">
              <a:solidFill>
                <a:schemeClr val="tx1"/>
              </a:solidFill>
              <a:latin typeface="NikoshBAN" panose="02000000000000000000" pitchFamily="2" charset="0"/>
              <a:cs typeface="NikoshBAN" panose="02000000000000000000" pitchFamily="2" charset="0"/>
            </a:endParaRPr>
          </a:p>
        </p:txBody>
      </p:sp>
      <p:sp>
        <p:nvSpPr>
          <p:cNvPr id="24" name="Flowchart: Connector 23"/>
          <p:cNvSpPr/>
          <p:nvPr/>
        </p:nvSpPr>
        <p:spPr>
          <a:xfrm>
            <a:off x="3147578" y="2499544"/>
            <a:ext cx="462405" cy="42010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খ</a:t>
            </a:r>
            <a:endParaRPr lang="en-US" sz="2800" dirty="0">
              <a:solidFill>
                <a:schemeClr val="tx1"/>
              </a:solidFill>
              <a:latin typeface="NikoshBAN" panose="02000000000000000000" pitchFamily="2" charset="0"/>
              <a:cs typeface="NikoshBAN" panose="02000000000000000000" pitchFamily="2" charset="0"/>
            </a:endParaRPr>
          </a:p>
        </p:txBody>
      </p:sp>
      <p:sp>
        <p:nvSpPr>
          <p:cNvPr id="25" name="Flowchart: Connector 24"/>
          <p:cNvSpPr/>
          <p:nvPr/>
        </p:nvSpPr>
        <p:spPr>
          <a:xfrm>
            <a:off x="6443824" y="2490130"/>
            <a:ext cx="462405" cy="43272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গ</a:t>
            </a:r>
            <a:endParaRPr lang="en-US" sz="2800" dirty="0">
              <a:solidFill>
                <a:schemeClr val="tx1"/>
              </a:solidFill>
              <a:latin typeface="NikoshBAN" panose="02000000000000000000" pitchFamily="2" charset="0"/>
              <a:cs typeface="NikoshBAN" panose="02000000000000000000" pitchFamily="2" charset="0"/>
            </a:endParaRPr>
          </a:p>
        </p:txBody>
      </p:sp>
      <p:sp>
        <p:nvSpPr>
          <p:cNvPr id="26" name="Flowchart: Connector 25"/>
          <p:cNvSpPr/>
          <p:nvPr/>
        </p:nvSpPr>
        <p:spPr>
          <a:xfrm>
            <a:off x="8697013" y="2508097"/>
            <a:ext cx="472819" cy="3892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ঘ</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1257259" y="1810572"/>
            <a:ext cx="5163207" cy="523220"/>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১। হোসেন </a:t>
            </a:r>
            <a:r>
              <a:rPr lang="bn-IN" sz="2800" dirty="0">
                <a:latin typeface="NikoshBAN" panose="02000000000000000000" pitchFamily="2" charset="0"/>
                <a:cs typeface="NikoshBAN" panose="02000000000000000000" pitchFamily="2" charset="0"/>
              </a:rPr>
              <a:t>শাহি বংশের শ্রেষ্ঠ সুলতান কে?</a:t>
            </a:r>
          </a:p>
        </p:txBody>
      </p:sp>
      <p:sp>
        <p:nvSpPr>
          <p:cNvPr id="6" name="Rectangle 5"/>
          <p:cNvSpPr/>
          <p:nvPr/>
        </p:nvSpPr>
        <p:spPr>
          <a:xfrm>
            <a:off x="1175581" y="3068486"/>
            <a:ext cx="6231193" cy="523220"/>
          </a:xfrm>
          <a:prstGeom prst="rect">
            <a:avLst/>
          </a:prstGeom>
        </p:spPr>
        <p:txBody>
          <a:bodyPr wrap="none">
            <a:spAutoFit/>
          </a:bodyPr>
          <a:lstStyle/>
          <a:p>
            <a:r>
              <a:rPr lang="bn-IN" sz="2800" dirty="0" smtClean="0">
                <a:latin typeface="NikoshBAN" panose="02000000000000000000" pitchFamily="2" charset="0"/>
                <a:cs typeface="NikoshBAN" panose="02000000000000000000" pitchFamily="2" charset="0"/>
              </a:rPr>
              <a:t>২</a:t>
            </a:r>
            <a:r>
              <a:rPr lang="as-IN"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নাসির উদ্দিন নুসরত শাহের অন্যতম কৃতিত্ব কোনটি</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p:txBody>
      </p:sp>
      <p:sp>
        <p:nvSpPr>
          <p:cNvPr id="27" name="Flowchart: Connector 26"/>
          <p:cNvSpPr/>
          <p:nvPr/>
        </p:nvSpPr>
        <p:spPr>
          <a:xfrm>
            <a:off x="1160323" y="3496519"/>
            <a:ext cx="540328" cy="45222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a:t>
            </a:r>
            <a:endParaRPr lang="en-US" sz="2800" dirty="0">
              <a:solidFill>
                <a:schemeClr val="tx1"/>
              </a:solidFill>
              <a:latin typeface="NikoshBAN" panose="02000000000000000000" pitchFamily="2" charset="0"/>
              <a:cs typeface="NikoshBAN" panose="02000000000000000000" pitchFamily="2" charset="0"/>
            </a:endParaRPr>
          </a:p>
        </p:txBody>
      </p:sp>
      <p:sp>
        <p:nvSpPr>
          <p:cNvPr id="28" name="Flowchart: Connector 27"/>
          <p:cNvSpPr/>
          <p:nvPr/>
        </p:nvSpPr>
        <p:spPr>
          <a:xfrm>
            <a:off x="3893699" y="3500993"/>
            <a:ext cx="462405" cy="42010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খ</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1753439" y="3477910"/>
            <a:ext cx="1672584"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ন্যায়প্রায়ণতা</a:t>
            </a:r>
            <a:endParaRPr lang="en-US" sz="2800" dirty="0">
              <a:latin typeface="NikoshBAN" panose="02000000000000000000" pitchFamily="2" charset="0"/>
              <a:cs typeface="NikoshBAN" panose="02000000000000000000" pitchFamily="2" charset="0"/>
            </a:endParaRPr>
          </a:p>
        </p:txBody>
      </p:sp>
      <p:sp>
        <p:nvSpPr>
          <p:cNvPr id="29" name="TextBox 28"/>
          <p:cNvSpPr txBox="1"/>
          <p:nvPr/>
        </p:nvSpPr>
        <p:spPr>
          <a:xfrm>
            <a:off x="4513138" y="3511620"/>
            <a:ext cx="1440393" cy="369332"/>
          </a:xfrm>
          <a:prstGeom prst="rect">
            <a:avLst/>
          </a:prstGeom>
          <a:noFill/>
        </p:spPr>
        <p:txBody>
          <a:bodyPr wrap="square" rtlCol="0">
            <a:spAutoFit/>
          </a:bodyPr>
          <a:lstStyle/>
          <a:p>
            <a:r>
              <a:rPr lang="bn-IN" dirty="0" smtClean="0"/>
              <a:t>স্থাপ্তত্য কীর্তি</a:t>
            </a:r>
            <a:endParaRPr lang="en-US" dirty="0"/>
          </a:p>
        </p:txBody>
      </p:sp>
      <p:sp>
        <p:nvSpPr>
          <p:cNvPr id="30" name="Flowchart: Connector 29"/>
          <p:cNvSpPr/>
          <p:nvPr/>
        </p:nvSpPr>
        <p:spPr>
          <a:xfrm>
            <a:off x="6149935" y="3464745"/>
            <a:ext cx="462405" cy="42749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গ</a:t>
            </a:r>
            <a:endParaRPr lang="en-US" sz="2800" dirty="0">
              <a:solidFill>
                <a:schemeClr val="tx1"/>
              </a:solidFill>
              <a:latin typeface="NikoshBAN" panose="02000000000000000000" pitchFamily="2" charset="0"/>
              <a:cs typeface="NikoshBAN" panose="02000000000000000000" pitchFamily="2" charset="0"/>
            </a:endParaRPr>
          </a:p>
        </p:txBody>
      </p:sp>
      <p:sp>
        <p:nvSpPr>
          <p:cNvPr id="31" name="TextBox 30"/>
          <p:cNvSpPr txBox="1"/>
          <p:nvPr/>
        </p:nvSpPr>
        <p:spPr>
          <a:xfrm>
            <a:off x="6670564" y="3419622"/>
            <a:ext cx="3022540"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রাজনৈতিক</a:t>
            </a:r>
            <a:r>
              <a:rPr lang="bn-IN" dirty="0" smtClean="0"/>
              <a:t> </a:t>
            </a:r>
            <a:r>
              <a:rPr lang="bn-IN" sz="2800" dirty="0" smtClean="0">
                <a:latin typeface="NikoshBAN" panose="02000000000000000000" pitchFamily="2" charset="0"/>
                <a:cs typeface="NikoshBAN" panose="02000000000000000000" pitchFamily="2" charset="0"/>
              </a:rPr>
              <a:t>বিজ্ঞতা</a:t>
            </a:r>
            <a:endParaRPr lang="en-US" sz="2800" dirty="0">
              <a:latin typeface="NikoshBAN" panose="02000000000000000000" pitchFamily="2" charset="0"/>
              <a:cs typeface="NikoshBAN" panose="02000000000000000000" pitchFamily="2" charset="0"/>
            </a:endParaRPr>
          </a:p>
        </p:txBody>
      </p:sp>
      <p:sp>
        <p:nvSpPr>
          <p:cNvPr id="32" name="Flowchart: Connector 31"/>
          <p:cNvSpPr/>
          <p:nvPr/>
        </p:nvSpPr>
        <p:spPr>
          <a:xfrm>
            <a:off x="9085569" y="3429030"/>
            <a:ext cx="472819" cy="3892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ঘ</a:t>
            </a:r>
            <a:endParaRPr lang="en-US" sz="2800" dirty="0">
              <a:solidFill>
                <a:schemeClr val="tx1"/>
              </a:solidFill>
              <a:latin typeface="NikoshBAN" panose="02000000000000000000" pitchFamily="2" charset="0"/>
              <a:cs typeface="NikoshBAN" panose="02000000000000000000" pitchFamily="2" charset="0"/>
            </a:endParaRPr>
          </a:p>
        </p:txBody>
      </p:sp>
      <p:sp>
        <p:nvSpPr>
          <p:cNvPr id="33" name="TextBox 32"/>
          <p:cNvSpPr txBox="1"/>
          <p:nvPr/>
        </p:nvSpPr>
        <p:spPr>
          <a:xfrm>
            <a:off x="9589065" y="3395544"/>
            <a:ext cx="2077047"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সময়কুশলতা</a:t>
            </a:r>
            <a:endParaRPr lang="en-US" sz="2800" dirty="0">
              <a:latin typeface="NikoshBAN" panose="02000000000000000000" pitchFamily="2" charset="0"/>
              <a:cs typeface="NikoshBAN" panose="02000000000000000000" pitchFamily="2" charset="0"/>
            </a:endParaRPr>
          </a:p>
        </p:txBody>
      </p:sp>
      <p:sp>
        <p:nvSpPr>
          <p:cNvPr id="34" name="Rectangle 33"/>
          <p:cNvSpPr/>
          <p:nvPr/>
        </p:nvSpPr>
        <p:spPr>
          <a:xfrm>
            <a:off x="1066779" y="4000291"/>
            <a:ext cx="10363735" cy="1384995"/>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৩</a:t>
            </a:r>
            <a:r>
              <a:rPr lang="as-IN"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সুভাষ চন্দ্র একজন চেয়ারম্যান, তিনি এলাকার সকল ধর্মের সমন্বয়ে একটি সুন্দুর সমাজ </a:t>
            </a:r>
            <a:endParaRPr lang="en-US" sz="2800" dirty="0" smtClean="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প্রতিষ্ঠা করেন। সুভাষ চন্দ্রের সাথে মিল রয়েছে-</a:t>
            </a:r>
          </a:p>
          <a:p>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আলাউদ্দিন হুসেন শাহের</a:t>
            </a:r>
            <a:r>
              <a:rPr lang="bn-IN" sz="28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ii.</a:t>
            </a:r>
            <a:r>
              <a:rPr lang="bn-IN" sz="2800" dirty="0" smtClean="0">
                <a:latin typeface="NikoshBAN" panose="02000000000000000000" pitchFamily="2" charset="0"/>
                <a:cs typeface="NikoshBAN" panose="02000000000000000000" pitchFamily="2" charset="0"/>
              </a:rPr>
              <a:t> নুসরত শাহের- এর পিতার</a:t>
            </a:r>
            <a:r>
              <a:rPr lang="en-US" sz="2800" dirty="0" smtClean="0">
                <a:latin typeface="NikoshBAN" panose="02000000000000000000" pitchFamily="2" charset="0"/>
                <a:cs typeface="NikoshBAN" panose="02000000000000000000" pitchFamily="2" charset="0"/>
              </a:rPr>
              <a:t> iii.</a:t>
            </a:r>
            <a:r>
              <a:rPr lang="bn-IN" sz="2800" dirty="0" smtClean="0">
                <a:latin typeface="NikoshBAN" panose="02000000000000000000" pitchFamily="2" charset="0"/>
                <a:cs typeface="NikoshBAN" panose="02000000000000000000" pitchFamily="2" charset="0"/>
              </a:rPr>
              <a:t> আলাউদ্দিন ফিরোজ শাহের</a:t>
            </a:r>
            <a:endParaRPr lang="as-IN" sz="2800" dirty="0">
              <a:latin typeface="NikoshBAN" panose="02000000000000000000" pitchFamily="2" charset="0"/>
              <a:cs typeface="NikoshBAN" panose="02000000000000000000" pitchFamily="2" charset="0"/>
            </a:endParaRPr>
          </a:p>
        </p:txBody>
      </p:sp>
      <p:sp>
        <p:nvSpPr>
          <p:cNvPr id="35" name="Flowchart: Connector 34"/>
          <p:cNvSpPr/>
          <p:nvPr/>
        </p:nvSpPr>
        <p:spPr>
          <a:xfrm>
            <a:off x="1160321" y="5477619"/>
            <a:ext cx="540328" cy="45222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a:t>
            </a:r>
            <a:endParaRPr lang="en-US" sz="2800" dirty="0">
              <a:solidFill>
                <a:schemeClr val="tx1"/>
              </a:solidFill>
              <a:latin typeface="NikoshBAN" panose="02000000000000000000" pitchFamily="2" charset="0"/>
              <a:cs typeface="NikoshBAN" panose="02000000000000000000" pitchFamily="2" charset="0"/>
            </a:endParaRPr>
          </a:p>
        </p:txBody>
      </p:sp>
      <p:sp>
        <p:nvSpPr>
          <p:cNvPr id="36" name="Flowchart: Connector 35"/>
          <p:cNvSpPr/>
          <p:nvPr/>
        </p:nvSpPr>
        <p:spPr>
          <a:xfrm>
            <a:off x="3526134" y="5505635"/>
            <a:ext cx="462691" cy="42010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খ</a:t>
            </a:r>
            <a:endParaRPr lang="en-US" sz="2800" dirty="0">
              <a:solidFill>
                <a:schemeClr val="tx1"/>
              </a:solidFill>
              <a:latin typeface="NikoshBAN" panose="02000000000000000000" pitchFamily="2" charset="0"/>
              <a:cs typeface="NikoshBAN" panose="02000000000000000000" pitchFamily="2" charset="0"/>
            </a:endParaRPr>
          </a:p>
        </p:txBody>
      </p:sp>
      <p:sp>
        <p:nvSpPr>
          <p:cNvPr id="37" name="Flowchart: Connector 36"/>
          <p:cNvSpPr/>
          <p:nvPr/>
        </p:nvSpPr>
        <p:spPr>
          <a:xfrm>
            <a:off x="5885858" y="5515064"/>
            <a:ext cx="462405" cy="42749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গ</a:t>
            </a:r>
            <a:endParaRPr lang="en-US" sz="2800" dirty="0">
              <a:solidFill>
                <a:schemeClr val="tx1"/>
              </a:solidFill>
              <a:latin typeface="NikoshBAN" panose="02000000000000000000" pitchFamily="2" charset="0"/>
              <a:cs typeface="NikoshBAN" panose="02000000000000000000" pitchFamily="2" charset="0"/>
            </a:endParaRPr>
          </a:p>
        </p:txBody>
      </p:sp>
      <p:sp>
        <p:nvSpPr>
          <p:cNvPr id="38" name="Flowchart: Connector 37"/>
          <p:cNvSpPr/>
          <p:nvPr/>
        </p:nvSpPr>
        <p:spPr>
          <a:xfrm>
            <a:off x="8531971" y="5497190"/>
            <a:ext cx="472819" cy="38929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ঘ</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TextBox 8"/>
          <p:cNvSpPr txBox="1"/>
          <p:nvPr/>
        </p:nvSpPr>
        <p:spPr>
          <a:xfrm>
            <a:off x="1855946" y="5467200"/>
            <a:ext cx="1291069"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ও</a:t>
            </a:r>
            <a:r>
              <a:rPr lang="en-US" sz="2800" dirty="0" smtClean="0">
                <a:latin typeface="NikoshBAN" panose="02000000000000000000" pitchFamily="2" charset="0"/>
                <a:cs typeface="NikoshBAN" panose="02000000000000000000" pitchFamily="2" charset="0"/>
              </a:rPr>
              <a:t>   ii</a:t>
            </a:r>
            <a:endParaRPr lang="en-US" sz="2800" dirty="0">
              <a:latin typeface="NikoshBAN" panose="02000000000000000000" pitchFamily="2" charset="0"/>
              <a:cs typeface="NikoshBAN" panose="02000000000000000000" pitchFamily="2" charset="0"/>
            </a:endParaRPr>
          </a:p>
        </p:txBody>
      </p:sp>
      <p:sp>
        <p:nvSpPr>
          <p:cNvPr id="39" name="TextBox 38"/>
          <p:cNvSpPr txBox="1"/>
          <p:nvPr/>
        </p:nvSpPr>
        <p:spPr>
          <a:xfrm>
            <a:off x="6572340" y="5448685"/>
            <a:ext cx="1725383"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i   </a:t>
            </a:r>
            <a:r>
              <a:rPr lang="bn-IN" sz="2800" dirty="0" smtClean="0">
                <a:latin typeface="NikoshBAN" panose="02000000000000000000" pitchFamily="2" charset="0"/>
                <a:cs typeface="NikoshBAN" panose="02000000000000000000" pitchFamily="2" charset="0"/>
              </a:rPr>
              <a:t>ও</a:t>
            </a:r>
            <a:r>
              <a:rPr lang="en-US" sz="2800" dirty="0" smtClean="0">
                <a:latin typeface="NikoshBAN" panose="02000000000000000000" pitchFamily="2" charset="0"/>
                <a:cs typeface="NikoshBAN" panose="02000000000000000000" pitchFamily="2" charset="0"/>
              </a:rPr>
              <a:t>   iii</a:t>
            </a:r>
            <a:endParaRPr lang="en-US" sz="2800" dirty="0">
              <a:latin typeface="NikoshBAN" panose="02000000000000000000" pitchFamily="2" charset="0"/>
              <a:cs typeface="NikoshBAN" panose="02000000000000000000" pitchFamily="2" charset="0"/>
            </a:endParaRPr>
          </a:p>
        </p:txBody>
      </p:sp>
      <p:sp>
        <p:nvSpPr>
          <p:cNvPr id="40" name="TextBox 39"/>
          <p:cNvSpPr txBox="1"/>
          <p:nvPr/>
        </p:nvSpPr>
        <p:spPr>
          <a:xfrm>
            <a:off x="9239976" y="5439348"/>
            <a:ext cx="1819449"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 ii </a:t>
            </a:r>
            <a:r>
              <a:rPr lang="bn-IN" sz="2800" dirty="0" smtClean="0">
                <a:latin typeface="NikoshBAN" panose="02000000000000000000" pitchFamily="2" charset="0"/>
                <a:cs typeface="NikoshBAN" panose="02000000000000000000" pitchFamily="2" charset="0"/>
              </a:rPr>
              <a:t>ও</a:t>
            </a:r>
            <a:r>
              <a:rPr lang="en-US" sz="2800" dirty="0" smtClean="0">
                <a:latin typeface="NikoshBAN" panose="02000000000000000000" pitchFamily="2" charset="0"/>
                <a:cs typeface="NikoshBAN" panose="02000000000000000000" pitchFamily="2" charset="0"/>
              </a:rPr>
              <a:t>   iii</a:t>
            </a:r>
            <a:endParaRPr lang="en-US" sz="2800" dirty="0">
              <a:latin typeface="NikoshBAN" panose="02000000000000000000" pitchFamily="2" charset="0"/>
              <a:cs typeface="NikoshBAN" panose="02000000000000000000" pitchFamily="2" charset="0"/>
            </a:endParaRPr>
          </a:p>
        </p:txBody>
      </p:sp>
      <p:sp>
        <p:nvSpPr>
          <p:cNvPr id="41" name="TextBox 40"/>
          <p:cNvSpPr txBox="1"/>
          <p:nvPr/>
        </p:nvSpPr>
        <p:spPr>
          <a:xfrm>
            <a:off x="4089268" y="5448685"/>
            <a:ext cx="1552429"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i</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ও</a:t>
            </a:r>
            <a:r>
              <a:rPr lang="en-US" sz="2800" dirty="0" smtClean="0">
                <a:latin typeface="NikoshBAN" panose="02000000000000000000" pitchFamily="2" charset="0"/>
                <a:cs typeface="NikoshBAN" panose="02000000000000000000" pitchFamily="2" charset="0"/>
              </a:rPr>
              <a:t>   iii</a:t>
            </a:r>
            <a:endParaRPr lang="en-US" sz="2800" dirty="0">
              <a:latin typeface="NikoshBAN" panose="02000000000000000000" pitchFamily="2" charset="0"/>
              <a:cs typeface="NikoshBAN" panose="02000000000000000000" pitchFamily="2" charset="0"/>
            </a:endParaRPr>
          </a:p>
        </p:txBody>
      </p:sp>
      <p:sp>
        <p:nvSpPr>
          <p:cNvPr id="42" name="Oval 41"/>
          <p:cNvSpPr/>
          <p:nvPr/>
        </p:nvSpPr>
        <p:spPr>
          <a:xfrm>
            <a:off x="8677844" y="2412168"/>
            <a:ext cx="623454" cy="5787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p:cNvSpPr/>
          <p:nvPr/>
        </p:nvSpPr>
        <p:spPr>
          <a:xfrm>
            <a:off x="3825754" y="3433283"/>
            <a:ext cx="623454" cy="5787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Oval 43"/>
          <p:cNvSpPr/>
          <p:nvPr/>
        </p:nvSpPr>
        <p:spPr>
          <a:xfrm>
            <a:off x="1135526" y="5408299"/>
            <a:ext cx="623454" cy="5787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ounded Rectangle 45"/>
          <p:cNvSpPr/>
          <p:nvPr/>
        </p:nvSpPr>
        <p:spPr>
          <a:xfrm>
            <a:off x="8821192" y="665182"/>
            <a:ext cx="2238233" cy="7378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সময় </a:t>
            </a:r>
            <a:r>
              <a:rPr lang="en-US" sz="2800" dirty="0">
                <a:solidFill>
                  <a:schemeClr val="tx1"/>
                </a:solidFill>
                <a:latin typeface="NikoshBAN" panose="02000000000000000000" pitchFamily="2" charset="0"/>
                <a:cs typeface="NikoshBAN" panose="02000000000000000000" pitchFamily="2" charset="0"/>
              </a:rPr>
              <a:t>5</a:t>
            </a:r>
            <a:r>
              <a:rPr lang="bn-IN" sz="2800" dirty="0" smtClean="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মিনিট</a:t>
            </a:r>
            <a:endParaRPr lang="en-US" sz="2800" dirty="0">
              <a:solidFill>
                <a:schemeClr val="tx1"/>
              </a:solidFill>
              <a:latin typeface="NikoshBAN" panose="02000000000000000000" pitchFamily="2" charset="0"/>
              <a:cs typeface="NikoshBAN" panose="02000000000000000000" pitchFamily="2" charset="0"/>
            </a:endParaRPr>
          </a:p>
        </p:txBody>
      </p:sp>
      <p:sp>
        <p:nvSpPr>
          <p:cNvPr id="45" name="TextBox 44"/>
          <p:cNvSpPr txBox="1"/>
          <p:nvPr/>
        </p:nvSpPr>
        <p:spPr>
          <a:xfrm>
            <a:off x="1745109" y="2454141"/>
            <a:ext cx="1672584"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নুসরত শাহ</a:t>
            </a:r>
            <a:endParaRPr lang="en-US" sz="2800" dirty="0">
              <a:latin typeface="NikoshBAN" panose="02000000000000000000" pitchFamily="2" charset="0"/>
              <a:cs typeface="NikoshBAN" panose="02000000000000000000" pitchFamily="2" charset="0"/>
            </a:endParaRPr>
          </a:p>
        </p:txBody>
      </p:sp>
      <p:sp>
        <p:nvSpPr>
          <p:cNvPr id="47" name="TextBox 46"/>
          <p:cNvSpPr txBox="1"/>
          <p:nvPr/>
        </p:nvSpPr>
        <p:spPr>
          <a:xfrm>
            <a:off x="3748775" y="2438170"/>
            <a:ext cx="2765993" cy="954107"/>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আলাউদ্দিন হোসেন শাহ</a:t>
            </a:r>
            <a:endParaRPr lang="en-US" sz="2800" dirty="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sp>
        <p:nvSpPr>
          <p:cNvPr id="48" name="TextBox 47"/>
          <p:cNvSpPr txBox="1"/>
          <p:nvPr/>
        </p:nvSpPr>
        <p:spPr>
          <a:xfrm>
            <a:off x="6933448" y="2424917"/>
            <a:ext cx="1672584"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মাহমুদ শাহ</a:t>
            </a:r>
            <a:endParaRPr lang="en-US" sz="2800" dirty="0">
              <a:latin typeface="NikoshBAN" panose="02000000000000000000" pitchFamily="2" charset="0"/>
              <a:cs typeface="NikoshBAN" panose="02000000000000000000" pitchFamily="2" charset="0"/>
            </a:endParaRPr>
          </a:p>
        </p:txBody>
      </p:sp>
      <p:sp>
        <p:nvSpPr>
          <p:cNvPr id="49" name="TextBox 48"/>
          <p:cNvSpPr txBox="1"/>
          <p:nvPr/>
        </p:nvSpPr>
        <p:spPr>
          <a:xfrm>
            <a:off x="9320467" y="2409494"/>
            <a:ext cx="1672584"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মুবারক শাহ</a:t>
            </a:r>
            <a:endParaRPr lang="en-US" sz="2800" dirty="0">
              <a:latin typeface="NikoshBAN" panose="02000000000000000000" pitchFamily="2" charset="0"/>
              <a:cs typeface="NikoshBAN" panose="02000000000000000000" pitchFamily="2" charset="0"/>
            </a:endParaRPr>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1544" y="603535"/>
            <a:ext cx="2121914" cy="1768262"/>
          </a:xfrm>
          <a:prstGeom prst="rect">
            <a:avLst/>
          </a:prstGeom>
        </p:spPr>
      </p:pic>
    </p:spTree>
    <p:extLst>
      <p:ext uri="{BB962C8B-B14F-4D97-AF65-F5344CB8AC3E}">
        <p14:creationId xmlns:p14="http://schemas.microsoft.com/office/powerpoint/2010/main" val="210398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left)">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left)">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left)">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left)">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wipe(left)">
                                      <p:cBhvr>
                                        <p:cTn id="117" dur="500"/>
                                        <p:tgtEl>
                                          <p:spTgt spid="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wipe(left)">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wipe(left)">
                                      <p:cBhvr>
                                        <p:cTn id="127" dur="500"/>
                                        <p:tgtEl>
                                          <p:spTgt spid="41"/>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wipe(left)">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wipe(left)">
                                      <p:cBhvr>
                                        <p:cTn id="137" dur="500"/>
                                        <p:tgtEl>
                                          <p:spTgt spid="39"/>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wipe(left)">
                                      <p:cBhvr>
                                        <p:cTn id="142" dur="500"/>
                                        <p:tgtEl>
                                          <p:spTgt spid="38"/>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40"/>
                                        </p:tgtEl>
                                        <p:attrNameLst>
                                          <p:attrName>style.visibility</p:attrName>
                                        </p:attrNameLst>
                                      </p:cBhvr>
                                      <p:to>
                                        <p:strVal val="visible"/>
                                      </p:to>
                                    </p:set>
                                    <p:animEffect transition="in" filter="wipe(left)">
                                      <p:cBhvr>
                                        <p:cTn id="147" dur="500"/>
                                        <p:tgtEl>
                                          <p:spTgt spid="40"/>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16" fill="hold" grpId="0" nodeType="click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circle(in)">
                                      <p:cBhvr>
                                        <p:cTn id="152" dur="2000"/>
                                        <p:tgtEl>
                                          <p:spTgt spid="42"/>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grpId="0" nodeType="click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circle(in)">
                                      <p:cBhvr>
                                        <p:cTn id="157" dur="2000"/>
                                        <p:tgtEl>
                                          <p:spTgt spid="43"/>
                                        </p:tgtEl>
                                      </p:cBhvr>
                                    </p:animEffect>
                                  </p:childTnLst>
                                </p:cTn>
                              </p:par>
                            </p:childTnLst>
                          </p:cTn>
                        </p:par>
                      </p:childTnLst>
                    </p:cTn>
                  </p:par>
                  <p:par>
                    <p:cTn id="158" fill="hold">
                      <p:stCondLst>
                        <p:cond delay="indefinite"/>
                      </p:stCondLst>
                      <p:childTnLst>
                        <p:par>
                          <p:cTn id="159" fill="hold">
                            <p:stCondLst>
                              <p:cond delay="0"/>
                            </p:stCondLst>
                            <p:childTnLst>
                              <p:par>
                                <p:cTn id="160" presetID="6" presetClass="entr" presetSubtype="16" fill="hold" grpId="0" nodeType="click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circle(in)">
                                      <p:cBhvr>
                                        <p:cTn id="162"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24" grpId="0" animBg="1"/>
      <p:bldP spid="25" grpId="0" animBg="1"/>
      <p:bldP spid="26" grpId="0" animBg="1"/>
      <p:bldP spid="5" grpId="0"/>
      <p:bldP spid="6" grpId="0"/>
      <p:bldP spid="27" grpId="0" animBg="1"/>
      <p:bldP spid="28" grpId="0" animBg="1"/>
      <p:bldP spid="8" grpId="0"/>
      <p:bldP spid="29" grpId="0"/>
      <p:bldP spid="30" grpId="0" animBg="1"/>
      <p:bldP spid="31" grpId="0"/>
      <p:bldP spid="32" grpId="0" animBg="1"/>
      <p:bldP spid="33" grpId="0"/>
      <p:bldP spid="34" grpId="0"/>
      <p:bldP spid="35" grpId="0" animBg="1"/>
      <p:bldP spid="36" grpId="0" animBg="1"/>
      <p:bldP spid="37" grpId="0" animBg="1"/>
      <p:bldP spid="38" grpId="0" animBg="1"/>
      <p:bldP spid="9" grpId="0"/>
      <p:bldP spid="39" grpId="0"/>
      <p:bldP spid="40" grpId="0"/>
      <p:bldP spid="41" grpId="0"/>
      <p:bldP spid="42" grpId="0" animBg="1"/>
      <p:bldP spid="43" grpId="0" animBg="1"/>
      <p:bldP spid="44" grpId="0" animBg="1"/>
      <p:bldP spid="46" grpId="0" animBg="1"/>
      <p:bldP spid="45" grpId="0"/>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70338"/>
            <a:ext cx="5517"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63144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92943" y="229026"/>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82" y="98474"/>
            <a:ext cx="11944429"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487" y="6567410"/>
            <a:ext cx="11694156"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82" y="6694021"/>
            <a:ext cx="11944429"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5683" y="192563"/>
            <a:ext cx="5845485" cy="830997"/>
          </a:xfrm>
          <a:prstGeom prst="rect">
            <a:avLst/>
          </a:prstGeom>
          <a:solidFill>
            <a:schemeClr val="accent2">
              <a:lumMod val="40000"/>
              <a:lumOff val="60000"/>
            </a:schemeClr>
          </a:solidFill>
          <a:ln>
            <a:solidFill>
              <a:schemeClr val="tx1"/>
            </a:solidFill>
          </a:ln>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Rectangle 16"/>
          <p:cNvSpPr/>
          <p:nvPr/>
        </p:nvSpPr>
        <p:spPr>
          <a:xfrm>
            <a:off x="375121" y="5444485"/>
            <a:ext cx="11396649" cy="1200329"/>
          </a:xfrm>
          <a:prstGeom prst="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3600" b="1" dirty="0" smtClean="0">
                <a:latin typeface="NikoshBAN" panose="02000000000000000000" pitchFamily="2" charset="0"/>
                <a:cs typeface="NikoshBAN" panose="02000000000000000000" pitchFamily="2" charset="0"/>
              </a:rPr>
              <a:t>রাজ্যে শান্তি-শৃঙ্খলা, নিরাপত্তা ও নিজ ক্ষমতা সুপ্রতিষ্ঠিত করার জন্য হোসেন শাহ যে সকল ব্যবস্থা গ্রহণ করেন তা চিহ্নিত করে উপস্থাপন করো।</a:t>
            </a:r>
            <a:endParaRPr lang="en-US" sz="3600" dirty="0">
              <a:solidFill>
                <a:schemeClr val="tx1"/>
              </a:solidFill>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55" y="1125289"/>
            <a:ext cx="10778836" cy="41929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77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94" y="339977"/>
            <a:ext cx="11537868" cy="6193926"/>
          </a:xfrm>
          <a:prstGeom prst="rect">
            <a:avLst/>
          </a:prstGeom>
        </p:spPr>
      </p:pic>
      <p:cxnSp>
        <p:nvCxnSpPr>
          <p:cNvPr id="13" name="Straight Connector 12"/>
          <p:cNvCxnSpPr/>
          <p:nvPr/>
        </p:nvCxnSpPr>
        <p:spPr>
          <a:xfrm>
            <a:off x="11912990" y="238938"/>
            <a:ext cx="0" cy="6318957"/>
          </a:xfrm>
          <a:prstGeom prst="line">
            <a:avLst/>
          </a:prstGeom>
          <a:ln w="57150" cmpd="tri"/>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3901" y="255862"/>
            <a:ext cx="0" cy="6360506"/>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82" y="70338"/>
            <a:ext cx="5517" cy="673723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054211" y="98474"/>
            <a:ext cx="0" cy="663144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256519" y="252412"/>
            <a:ext cx="11749700" cy="9912"/>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82" y="98474"/>
            <a:ext cx="11944429" cy="3732"/>
          </a:xfrm>
          <a:prstGeom prst="line">
            <a:avLst/>
          </a:prstGeom>
          <a:ln w="3810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8487" y="6567410"/>
            <a:ext cx="11694156" cy="397"/>
          </a:xfrm>
          <a:prstGeom prst="line">
            <a:avLst/>
          </a:prstGeom>
          <a:ln w="38100" cmpd="dbl"/>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82" y="6694021"/>
            <a:ext cx="11944429" cy="2641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 name="12-Point Star 1"/>
          <p:cNvSpPr/>
          <p:nvPr/>
        </p:nvSpPr>
        <p:spPr>
          <a:xfrm>
            <a:off x="188666" y="295831"/>
            <a:ext cx="4852054" cy="3806399"/>
          </a:xfrm>
          <a:prstGeom prst="star12">
            <a:avLst/>
          </a:prstGeom>
          <a:solidFill>
            <a:schemeClr val="accent4">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smtClean="0">
                <a:solidFill>
                  <a:schemeClr val="tx1"/>
                </a:solidFill>
                <a:latin typeface="NikoshBAN" panose="02000000000000000000" pitchFamily="2" charset="0"/>
                <a:cs typeface="NikoshBAN" panose="02000000000000000000" pitchFamily="2" charset="0"/>
              </a:rPr>
              <a:t>সবাইকে</a:t>
            </a:r>
            <a:r>
              <a:rPr lang="bn-IN" sz="7200" b="1" dirty="0" smtClean="0">
                <a:solidFill>
                  <a:schemeClr val="tx1"/>
                </a:solidFill>
                <a:latin typeface="NikoshBAN" panose="02000000000000000000" pitchFamily="2" charset="0"/>
                <a:cs typeface="NikoshBAN" panose="02000000000000000000" pitchFamily="2" charset="0"/>
              </a:rPr>
              <a:t>ধন্যবাদ</a:t>
            </a:r>
            <a:endParaRPr lang="en-US" sz="7200" b="1"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371" y="5589812"/>
            <a:ext cx="1040950" cy="968083"/>
          </a:xfrm>
          <a:prstGeom prst="rect">
            <a:avLst/>
          </a:prstGeom>
        </p:spPr>
      </p:pic>
    </p:spTree>
    <p:extLst>
      <p:ext uri="{BB962C8B-B14F-4D97-AF65-F5344CB8AC3E}">
        <p14:creationId xmlns:p14="http://schemas.microsoft.com/office/powerpoint/2010/main" val="246013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ppt_w</p:attrName>
                                        </p:attrNameLst>
                                      </p:cBhvr>
                                      <p:tavLst>
                                        <p:tav tm="0" fmla="#ppt_w*sin(2.5*pi*$)">
                                          <p:val>
                                            <p:fltVal val="0"/>
                                          </p:val>
                                        </p:tav>
                                        <p:tav tm="100000">
                                          <p:val>
                                            <p:fltVal val="1"/>
                                          </p:val>
                                        </p:tav>
                                      </p:tavLst>
                                    </p:anim>
                                    <p:anim calcmode="lin" valueType="num">
                                      <p:cBhvr>
                                        <p:cTn id="22"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99762" y="2959837"/>
            <a:ext cx="10248034" cy="1338643"/>
          </a:xfrm>
          <a:prstGeom prst="round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endParaRPr lang="bn-IN" sz="4000" b="1" dirty="0" smtClean="0">
              <a:latin typeface="NikoshBAN" panose="02000000000000000000" pitchFamily="2" charset="0"/>
              <a:cs typeface="NikoshBAN" panose="02000000000000000000" pitchFamily="2" charset="0"/>
            </a:endParaRPr>
          </a:p>
          <a:p>
            <a:r>
              <a:rPr lang="bn-IN" sz="4000" b="1" dirty="0" smtClean="0">
                <a:latin typeface="NikoshBAN" panose="02000000000000000000" pitchFamily="2" charset="0"/>
                <a:cs typeface="NikoshBAN" panose="02000000000000000000" pitchFamily="2" charset="0"/>
              </a:rPr>
              <a:t>ক) মধ্যযুগে সুলতানী আমলে বাংলায় যে সকল বংশ শাসন করে ধারাবাহিকভাবে তাদের নাম বলো।</a:t>
            </a:r>
          </a:p>
          <a:p>
            <a:endParaRPr lang="en-US" sz="3200" b="1" dirty="0">
              <a:latin typeface="NikoshBAN" panose="02000000000000000000" pitchFamily="2" charset="0"/>
              <a:cs typeface="NikoshBAN" panose="02000000000000000000" pitchFamily="2" charset="0"/>
            </a:endParaRPr>
          </a:p>
        </p:txBody>
      </p:sp>
      <p:sp>
        <p:nvSpPr>
          <p:cNvPr id="12" name="Rounded Rectangle 11"/>
          <p:cNvSpPr/>
          <p:nvPr/>
        </p:nvSpPr>
        <p:spPr>
          <a:xfrm>
            <a:off x="9705218" y="593858"/>
            <a:ext cx="2071151" cy="7378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সময়ঃ </a:t>
            </a:r>
            <a:r>
              <a:rPr lang="bn-IN" sz="2800" dirty="0" smtClean="0">
                <a:solidFill>
                  <a:schemeClr val="tx1"/>
                </a:solidFill>
                <a:latin typeface="NikoshBAN" panose="02000000000000000000" pitchFamily="2" charset="0"/>
                <a:cs typeface="NikoshBAN" panose="02000000000000000000" pitchFamily="2" charset="0"/>
              </a:rPr>
              <a:t>১০ </a:t>
            </a:r>
            <a:r>
              <a:rPr lang="bn-IN" sz="2800" dirty="0">
                <a:solidFill>
                  <a:schemeClr val="tx1"/>
                </a:solidFill>
                <a:latin typeface="NikoshBAN" panose="02000000000000000000" pitchFamily="2" charset="0"/>
                <a:cs typeface="NikoshBAN" panose="02000000000000000000" pitchFamily="2" charset="0"/>
              </a:rPr>
              <a:t>মিনিট</a:t>
            </a:r>
            <a:endParaRPr lang="en-US" sz="2800" dirty="0">
              <a:solidFill>
                <a:schemeClr val="tx1"/>
              </a:solidFill>
              <a:latin typeface="NikoshBAN" panose="02000000000000000000" pitchFamily="2" charset="0"/>
              <a:cs typeface="NikoshBAN" panose="02000000000000000000" pitchFamily="2" charset="0"/>
            </a:endParaRPr>
          </a:p>
        </p:txBody>
      </p:sp>
      <p:sp>
        <p:nvSpPr>
          <p:cNvPr id="17" name="Rounded Rectangle 16"/>
          <p:cNvSpPr/>
          <p:nvPr/>
        </p:nvSpPr>
        <p:spPr>
          <a:xfrm>
            <a:off x="699762" y="4523817"/>
            <a:ext cx="10248034" cy="1338643"/>
          </a:xfrm>
          <a:prstGeom prst="roundRec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endParaRPr lang="bn-IN" sz="4000" b="1" dirty="0" smtClean="0">
              <a:latin typeface="NikoshBAN" panose="02000000000000000000" pitchFamily="2" charset="0"/>
              <a:cs typeface="NikoshBAN" panose="02000000000000000000" pitchFamily="2" charset="0"/>
            </a:endParaRPr>
          </a:p>
          <a:p>
            <a:r>
              <a:rPr lang="bn-IN" sz="4000" b="1" dirty="0" smtClean="0">
                <a:latin typeface="NikoshBAN" panose="02000000000000000000" pitchFamily="2" charset="0"/>
                <a:cs typeface="NikoshBAN" panose="02000000000000000000" pitchFamily="2" charset="0"/>
              </a:rPr>
              <a:t>খ</a:t>
            </a:r>
            <a:r>
              <a:rPr lang="bn-IN" sz="4000" b="1" dirty="0">
                <a:latin typeface="NikoshBAN" panose="02000000000000000000" pitchFamily="2" charset="0"/>
                <a:cs typeface="NikoshBAN" panose="02000000000000000000" pitchFamily="2" charset="0"/>
              </a:rPr>
              <a:t>) এসময়কালে কয়েকটি রাজবংশ ও তাদের শাসকের নাম বলো।</a:t>
            </a:r>
            <a:endParaRPr lang="en-US" sz="4000" b="1" dirty="0">
              <a:latin typeface="NikoshBAN" panose="02000000000000000000" pitchFamily="2" charset="0"/>
              <a:cs typeface="NikoshBAN" panose="02000000000000000000" pitchFamily="2" charset="0"/>
            </a:endParaRPr>
          </a:p>
          <a:p>
            <a:endParaRPr lang="en-US" sz="3200" b="1" dirty="0">
              <a:latin typeface="NikoshBAN" panose="02000000000000000000" pitchFamily="2" charset="0"/>
              <a:cs typeface="NikoshBAN" panose="02000000000000000000" pitchFamily="2" charset="0"/>
            </a:endParaRPr>
          </a:p>
        </p:txBody>
      </p:sp>
      <p:sp>
        <p:nvSpPr>
          <p:cNvPr id="20" name="Cloud 19"/>
          <p:cNvSpPr/>
          <p:nvPr/>
        </p:nvSpPr>
        <p:spPr>
          <a:xfrm>
            <a:off x="3565134" y="408707"/>
            <a:ext cx="5556127" cy="1906998"/>
          </a:xfrm>
          <a:prstGeom prst="cloud">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4400" b="1" dirty="0">
                <a:solidFill>
                  <a:prstClr val="black"/>
                </a:solidFill>
                <a:latin typeface="NikoshBAN" panose="02000000000000000000" pitchFamily="2" charset="0"/>
                <a:cs typeface="NikoshBAN" panose="02000000000000000000" pitchFamily="2" charset="0"/>
              </a:rPr>
              <a:t>পূর্ব জ্ঞান যাচাই</a:t>
            </a:r>
            <a:endParaRPr lang="en-US" sz="4400" b="1" dirty="0">
              <a:solidFill>
                <a:prstClr val="black"/>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26" y="415633"/>
            <a:ext cx="1283946" cy="1295120"/>
          </a:xfrm>
          <a:prstGeom prst="rect">
            <a:avLst/>
          </a:prstGeom>
        </p:spPr>
      </p:pic>
    </p:spTree>
    <p:extLst>
      <p:ext uri="{BB962C8B-B14F-4D97-AF65-F5344CB8AC3E}">
        <p14:creationId xmlns:p14="http://schemas.microsoft.com/office/powerpoint/2010/main" val="64787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290" t="10504" r="24243" b="1819"/>
          <a:stretch/>
        </p:blipFill>
        <p:spPr>
          <a:xfrm>
            <a:off x="3045719" y="318653"/>
            <a:ext cx="8713332" cy="60752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849" y="22860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4243106" y="3006919"/>
            <a:ext cx="3910141" cy="899577"/>
          </a:xfrm>
          <a:prstGeom prst="roundRect">
            <a:avLst>
              <a:gd name="adj" fmla="val 36945"/>
            </a:avLst>
          </a:prstGeom>
          <a:solidFill>
            <a:schemeClr val="bg1"/>
          </a:solidFill>
          <a:ln w="28575">
            <a:solidFill>
              <a:schemeClr val="tx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r>
              <a:rPr lang="bn-IN" sz="4000" b="1" dirty="0" smtClean="0">
                <a:solidFill>
                  <a:schemeClr val="tx1"/>
                </a:solidFill>
                <a:latin typeface="NikoshBAN" pitchFamily="2" charset="0"/>
                <a:cs typeface="NikoshBAN" pitchFamily="2" charset="0"/>
              </a:rPr>
              <a:t>   </a:t>
            </a:r>
            <a:r>
              <a:rPr lang="en-US" sz="4000" b="1" dirty="0" err="1">
                <a:solidFill>
                  <a:schemeClr val="tx1"/>
                </a:solidFill>
                <a:latin typeface="NikoshBAN" panose="02000000000000000000" pitchFamily="2" charset="0"/>
                <a:cs typeface="NikoshBAN" panose="02000000000000000000" pitchFamily="2" charset="0"/>
              </a:rPr>
              <a:t>হোসেন</a:t>
            </a:r>
            <a:r>
              <a:rPr lang="en-US" sz="4000" b="1" dirty="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শাহ</a:t>
            </a:r>
            <a:r>
              <a:rPr lang="bn-IN" sz="4000" b="1" dirty="0">
                <a:solidFill>
                  <a:schemeClr val="tx1"/>
                </a:solidFill>
                <a:latin typeface="NikoshBAN" panose="02000000000000000000" pitchFamily="2" charset="0"/>
                <a:cs typeface="NikoshBAN" panose="02000000000000000000" pitchFamily="2" charset="0"/>
              </a:rPr>
              <a:t>ি</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বংশ</a:t>
            </a:r>
            <a:endParaRPr lang="bn-IN" sz="4000" b="1" dirty="0">
              <a:solidFill>
                <a:schemeClr val="tx1"/>
              </a:solidFill>
              <a:latin typeface="NikoshBAN" panose="02000000000000000000" pitchFamily="2" charset="0"/>
              <a:cs typeface="NikoshBAN" panose="02000000000000000000" pitchFamily="2" charset="0"/>
            </a:endParaRPr>
          </a:p>
        </p:txBody>
      </p:sp>
      <p:sp>
        <p:nvSpPr>
          <p:cNvPr id="11" name="Down Arrow 10"/>
          <p:cNvSpPr/>
          <p:nvPr/>
        </p:nvSpPr>
        <p:spPr>
          <a:xfrm>
            <a:off x="3777922" y="952870"/>
            <a:ext cx="4712356" cy="2025857"/>
          </a:xfrm>
          <a:prstGeom prst="downArrow">
            <a:avLst/>
          </a:prstGeom>
          <a:solidFill>
            <a:schemeClr val="accent1">
              <a:lumMod val="20000"/>
              <a:lumOff val="8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b="1" dirty="0" smtClean="0">
                <a:latin typeface="NikoshBAN" panose="02000000000000000000" pitchFamily="2" charset="0"/>
                <a:cs typeface="NikoshBAN" panose="02000000000000000000" pitchFamily="2" charset="0"/>
              </a:rPr>
              <a:t>আজকের পাঠের বিষয়</a:t>
            </a:r>
            <a:endParaRPr lang="en-US" sz="40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2" y="1576819"/>
            <a:ext cx="2499012" cy="4955601"/>
          </a:xfrm>
          <a:prstGeom prst="rect">
            <a:avLst/>
          </a:prstGeom>
        </p:spPr>
      </p:pic>
    </p:spTree>
    <p:extLst>
      <p:ext uri="{BB962C8B-B14F-4D97-AF65-F5344CB8AC3E}">
        <p14:creationId xmlns:p14="http://schemas.microsoft.com/office/powerpoint/2010/main" val="11494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38499" y="2759962"/>
            <a:ext cx="10447236" cy="717074"/>
          </a:xfrm>
          <a:prstGeom prst="rect">
            <a:avLst/>
          </a:prstGeom>
          <a:solidFill>
            <a:schemeClr val="bg2"/>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400" dirty="0">
                <a:latin typeface="NikoshBAN" pitchFamily="2" charset="0"/>
                <a:cs typeface="NikoshBAN" pitchFamily="2" charset="0"/>
              </a:rPr>
              <a:t>এই পাঠ শেষে শিক্ষার্থীরা..</a:t>
            </a:r>
            <a:r>
              <a:rPr lang="en-US" sz="4400" dirty="0" smtClean="0">
                <a:latin typeface="NikoshBAN" pitchFamily="2" charset="0"/>
                <a:cs typeface="NikoshBAN" pitchFamily="2" charset="0"/>
              </a:rPr>
              <a:t>.</a:t>
            </a:r>
            <a:endParaRPr lang="bn-BD" sz="6600" dirty="0">
              <a:latin typeface="NikoshBAN" pitchFamily="2" charset="0"/>
              <a:cs typeface="NikoshBAN" pitchFamily="2" charset="0"/>
            </a:endParaRPr>
          </a:p>
        </p:txBody>
      </p:sp>
      <p:sp>
        <p:nvSpPr>
          <p:cNvPr id="25" name="TextBox 24"/>
          <p:cNvSpPr txBox="1"/>
          <p:nvPr/>
        </p:nvSpPr>
        <p:spPr>
          <a:xfrm>
            <a:off x="831891" y="5522545"/>
            <a:ext cx="10439989" cy="707886"/>
          </a:xfrm>
          <a:prstGeom prst="rect">
            <a:avLst/>
          </a:prstGeom>
          <a:solidFill>
            <a:schemeClr val="tx2">
              <a:lumMod val="20000"/>
              <a:lumOff val="8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000" b="1" dirty="0">
                <a:latin typeface="NikoshBAN" panose="02000000000000000000" pitchFamily="2" charset="0"/>
                <a:cs typeface="NikoshBAN" panose="02000000000000000000" pitchFamily="2" charset="0"/>
              </a:rPr>
              <a:t>2</a:t>
            </a:r>
            <a:r>
              <a:rPr lang="bn-IN"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হোসেন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শাহী</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বংশের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প্রতিষ্ঠা</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সম্পর্কে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বর্ণনা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as-IN" sz="4000" b="1" dirty="0">
                <a:latin typeface="NikoshBAN" panose="02000000000000000000" pitchFamily="2" charset="0"/>
                <a:cs typeface="NikoshBAN" panose="02000000000000000000" pitchFamily="2" charset="0"/>
              </a:rPr>
              <a:t>।</a:t>
            </a:r>
          </a:p>
        </p:txBody>
      </p:sp>
      <p:sp>
        <p:nvSpPr>
          <p:cNvPr id="26" name="TextBox 25"/>
          <p:cNvSpPr txBox="1"/>
          <p:nvPr/>
        </p:nvSpPr>
        <p:spPr>
          <a:xfrm>
            <a:off x="820891" y="3838071"/>
            <a:ext cx="10439989" cy="1323439"/>
          </a:xfrm>
          <a:prstGeom prst="rect">
            <a:avLst/>
          </a:prstGeom>
          <a:solidFill>
            <a:schemeClr val="accent2">
              <a:lumMod val="20000"/>
              <a:lumOff val="8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000" b="1" dirty="0">
                <a:latin typeface="NikoshBAN" panose="02000000000000000000" pitchFamily="2" charset="0"/>
                <a:cs typeface="NikoshBAN" panose="02000000000000000000" pitchFamily="2" charset="0"/>
              </a:rPr>
              <a:t>1</a:t>
            </a:r>
            <a:r>
              <a:rPr lang="bn-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মধ্যযুগে</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সুলতানী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আমলে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বাংলার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বংশানুক্রমিক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শাসন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সম্পর্কে</a:t>
            </a:r>
            <a:r>
              <a:rPr lang="en-US" sz="40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বলতে </a:t>
            </a:r>
            <a:r>
              <a:rPr lang="as-IN" sz="4000" b="1" dirty="0">
                <a:latin typeface="NikoshBAN" panose="02000000000000000000" pitchFamily="2" charset="0"/>
                <a:cs typeface="NikoshBAN" panose="02000000000000000000" pitchFamily="2" charset="0"/>
              </a:rPr>
              <a:t>পারবে।</a:t>
            </a:r>
          </a:p>
        </p:txBody>
      </p:sp>
      <p:sp>
        <p:nvSpPr>
          <p:cNvPr id="27" name="Cloud 26"/>
          <p:cNvSpPr/>
          <p:nvPr/>
        </p:nvSpPr>
        <p:spPr>
          <a:xfrm>
            <a:off x="3388185" y="714453"/>
            <a:ext cx="5514111" cy="1482438"/>
          </a:xfrm>
          <a:prstGeom prst="cloud">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600" dirty="0" err="1">
                <a:solidFill>
                  <a:prstClr val="black"/>
                </a:solidFill>
                <a:latin typeface="NikoshBAN" panose="02000000000000000000" pitchFamily="2" charset="0"/>
                <a:cs typeface="NikoshBAN" panose="02000000000000000000" pitchFamily="2" charset="0"/>
              </a:rPr>
              <a:t>শিখন</a:t>
            </a:r>
            <a:r>
              <a:rPr lang="en-US" sz="6600" dirty="0">
                <a:solidFill>
                  <a:prstClr val="black"/>
                </a:solidFill>
                <a:latin typeface="NikoshBAN" panose="02000000000000000000" pitchFamily="2" charset="0"/>
                <a:cs typeface="NikoshBAN" panose="02000000000000000000" pitchFamily="2" charset="0"/>
              </a:rPr>
              <a:t> </a:t>
            </a:r>
            <a:r>
              <a:rPr lang="en-US" sz="6600" dirty="0" err="1">
                <a:solidFill>
                  <a:prstClr val="black"/>
                </a:solidFill>
                <a:latin typeface="NikoshBAN" panose="02000000000000000000" pitchFamily="2" charset="0"/>
                <a:cs typeface="NikoshBAN" panose="02000000000000000000" pitchFamily="2" charset="0"/>
              </a:rPr>
              <a:t>ফল</a:t>
            </a:r>
            <a:r>
              <a:rPr lang="en-US" sz="6600" dirty="0">
                <a:solidFill>
                  <a:prstClr val="black"/>
                </a:solidFill>
                <a:latin typeface="NikoshBAN" panose="02000000000000000000" pitchFamily="2" charset="0"/>
                <a:cs typeface="NikoshBAN" panose="02000000000000000000" pitchFamily="2" charset="0"/>
              </a:rPr>
              <a:t>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266" y="408707"/>
            <a:ext cx="2312813" cy="2318595"/>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2173" y="397544"/>
            <a:ext cx="2574672" cy="2318595"/>
          </a:xfrm>
          <a:prstGeom prst="rect">
            <a:avLst/>
          </a:prstGeom>
        </p:spPr>
      </p:pic>
    </p:spTree>
    <p:extLst>
      <p:ext uri="{BB962C8B-B14F-4D97-AF65-F5344CB8AC3E}">
        <p14:creationId xmlns:p14="http://schemas.microsoft.com/office/powerpoint/2010/main" val="155134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Bevel 9"/>
          <p:cNvSpPr/>
          <p:nvPr/>
        </p:nvSpPr>
        <p:spPr>
          <a:xfrm>
            <a:off x="8077204" y="3550282"/>
            <a:ext cx="3782291" cy="2945713"/>
          </a:xfrm>
          <a:prstGeom prst="beve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বাংলায় হোসেন শাহির বংশ এলাকা</a:t>
            </a:r>
            <a:endParaRPr lang="en-US" sz="3600" b="1" dirty="0">
              <a:solidFill>
                <a:schemeClr val="tx1"/>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61717"/>
          <a:stretch/>
        </p:blipFill>
        <p:spPr>
          <a:xfrm>
            <a:off x="8108375" y="415633"/>
            <a:ext cx="3671455" cy="3049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38593"/>
          <a:stretch/>
        </p:blipFill>
        <p:spPr>
          <a:xfrm>
            <a:off x="460664" y="345895"/>
            <a:ext cx="7488387" cy="6207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708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10197" y="2335941"/>
            <a:ext cx="10644344" cy="646331"/>
          </a:xfrm>
          <a:prstGeom prst="rect">
            <a:avLst/>
          </a:prstGeom>
          <a:solidFill>
            <a:schemeClr val="tx2">
              <a:lumMod val="20000"/>
              <a:lumOff val="8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১। আলাউদ্দিন </a:t>
            </a:r>
            <a:r>
              <a:rPr lang="bn-IN" sz="3600" dirty="0">
                <a:latin typeface="NikoshBAN" panose="02000000000000000000" pitchFamily="2" charset="0"/>
                <a:cs typeface="NikoshBAN" panose="02000000000000000000" pitchFamily="2" charset="0"/>
              </a:rPr>
              <a:t>হোসেন শাহ </a:t>
            </a:r>
            <a:r>
              <a:rPr lang="bn-IN" sz="3600" dirty="0" smtClean="0">
                <a:latin typeface="NikoshBAN" panose="02000000000000000000" pitchFamily="2" charset="0"/>
                <a:cs typeface="NikoshBAN" panose="02000000000000000000" pitchFamily="2" charset="0"/>
              </a:rPr>
              <a:t>(১৪৯৩-১৫১৯ </a:t>
            </a:r>
            <a:r>
              <a:rPr lang="bn-IN" sz="3600" dirty="0">
                <a:latin typeface="NikoshBAN" panose="02000000000000000000" pitchFamily="2" charset="0"/>
                <a:cs typeface="NikoshBAN" panose="02000000000000000000" pitchFamily="2" charset="0"/>
              </a:rPr>
              <a:t>খ্রিস্টাব্দ</a:t>
            </a:r>
            <a:r>
              <a:rPr lang="bn-IN" sz="3600" dirty="0" smtClean="0">
                <a:latin typeface="NikoshBAN" panose="02000000000000000000" pitchFamily="2" charset="0"/>
                <a:cs typeface="NikoshBAN" panose="02000000000000000000" pitchFamily="2" charset="0"/>
              </a:rPr>
              <a:t>)</a:t>
            </a:r>
          </a:p>
        </p:txBody>
      </p:sp>
      <p:sp>
        <p:nvSpPr>
          <p:cNvPr id="12" name="TextBox 11"/>
          <p:cNvSpPr txBox="1"/>
          <p:nvPr/>
        </p:nvSpPr>
        <p:spPr>
          <a:xfrm>
            <a:off x="810197" y="3349624"/>
            <a:ext cx="10644344" cy="646331"/>
          </a:xfrm>
          <a:prstGeom prst="rect">
            <a:avLst/>
          </a:prstGeom>
          <a:solidFill>
            <a:schemeClr val="accent4">
              <a:lumMod val="20000"/>
              <a:lumOff val="8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bn-IN" sz="3600" dirty="0">
                <a:latin typeface="NikoshBAN" panose="02000000000000000000" pitchFamily="2" charset="0"/>
                <a:cs typeface="NikoshBAN" panose="02000000000000000000" pitchFamily="2" charset="0"/>
              </a:rPr>
              <a:t>২। নাসিরউদ্দিন নুসরাত শাহ (শাসনকাল ১৫১৯-১৫৩২ খ্রিস্টাব্দ)</a:t>
            </a:r>
          </a:p>
        </p:txBody>
      </p:sp>
      <p:sp>
        <p:nvSpPr>
          <p:cNvPr id="17" name="TextBox 16"/>
          <p:cNvSpPr txBox="1"/>
          <p:nvPr/>
        </p:nvSpPr>
        <p:spPr>
          <a:xfrm>
            <a:off x="810197" y="4353228"/>
            <a:ext cx="10644344" cy="646331"/>
          </a:xfrm>
          <a:prstGeom prst="rect">
            <a:avLst/>
          </a:prstGeom>
          <a:solidFill>
            <a:schemeClr val="tx2">
              <a:lumMod val="20000"/>
              <a:lumOff val="8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bn-IN" sz="3600" dirty="0">
                <a:latin typeface="NikoshBAN" panose="02000000000000000000" pitchFamily="2" charset="0"/>
                <a:cs typeface="NikoshBAN" panose="02000000000000000000" pitchFamily="2" charset="0"/>
              </a:rPr>
              <a:t>৩। দ্বিতীয় আলাউদ্দীন ফিরোজশাহ ( ১৫৩৩ খ্রিস্টাব্দ)</a:t>
            </a:r>
          </a:p>
        </p:txBody>
      </p:sp>
      <p:sp>
        <p:nvSpPr>
          <p:cNvPr id="20" name="TextBox 19"/>
          <p:cNvSpPr txBox="1"/>
          <p:nvPr/>
        </p:nvSpPr>
        <p:spPr>
          <a:xfrm>
            <a:off x="811928" y="5406774"/>
            <a:ext cx="10644344" cy="646331"/>
          </a:xfrm>
          <a:prstGeom prst="rect">
            <a:avLst/>
          </a:prstGeom>
          <a:solidFill>
            <a:schemeClr val="accent2">
              <a:lumMod val="40000"/>
              <a:lumOff val="60000"/>
            </a:schemeClr>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bn-IN" sz="3600" dirty="0">
                <a:latin typeface="NikoshBAN" panose="02000000000000000000" pitchFamily="2" charset="0"/>
                <a:cs typeface="NikoshBAN" panose="02000000000000000000" pitchFamily="2" charset="0"/>
              </a:rPr>
              <a:t>৪। গিয়াস উদ্দিন </a:t>
            </a:r>
            <a:r>
              <a:rPr lang="bn-IN" sz="3600" dirty="0" smtClean="0">
                <a:latin typeface="NikoshBAN" panose="02000000000000000000" pitchFamily="2" charset="0"/>
                <a:cs typeface="NikoshBAN" panose="02000000000000000000" pitchFamily="2" charset="0"/>
              </a:rPr>
              <a:t>মাহমুদশাহ </a:t>
            </a:r>
            <a:r>
              <a:rPr lang="bn-IN" sz="3600" dirty="0">
                <a:latin typeface="NikoshBAN" panose="02000000000000000000" pitchFamily="2" charset="0"/>
                <a:cs typeface="NikoshBAN" panose="02000000000000000000" pitchFamily="2" charset="0"/>
              </a:rPr>
              <a:t>( ১৫৩৩-১৫৩৮ খ্রিস্টাব্দ)</a:t>
            </a:r>
          </a:p>
        </p:txBody>
      </p:sp>
      <p:sp>
        <p:nvSpPr>
          <p:cNvPr id="2" name="Cloud 1"/>
          <p:cNvSpPr/>
          <p:nvPr/>
        </p:nvSpPr>
        <p:spPr>
          <a:xfrm>
            <a:off x="2990849" y="628889"/>
            <a:ext cx="6000751" cy="1216860"/>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4000" b="1" dirty="0" smtClean="0">
                <a:solidFill>
                  <a:prstClr val="black"/>
                </a:solidFill>
                <a:latin typeface="NikoshBAN" panose="02000000000000000000" pitchFamily="2" charset="0"/>
                <a:cs typeface="NikoshBAN" panose="02000000000000000000" pitchFamily="2" charset="0"/>
              </a:rPr>
              <a:t>হোসেন </a:t>
            </a:r>
            <a:r>
              <a:rPr lang="bn-IN" sz="4000" b="1" dirty="0">
                <a:solidFill>
                  <a:prstClr val="black"/>
                </a:solidFill>
                <a:latin typeface="NikoshBAN" panose="02000000000000000000" pitchFamily="2" charset="0"/>
                <a:cs typeface="NikoshBAN" panose="02000000000000000000" pitchFamily="2" charset="0"/>
              </a:rPr>
              <a:t>শাহি </a:t>
            </a:r>
            <a:r>
              <a:rPr lang="bn-IN" sz="4000" b="1" dirty="0" smtClean="0">
                <a:solidFill>
                  <a:prstClr val="black"/>
                </a:solidFill>
                <a:latin typeface="NikoshBAN" panose="02000000000000000000" pitchFamily="2" charset="0"/>
                <a:cs typeface="NikoshBAN" panose="02000000000000000000" pitchFamily="2" charset="0"/>
              </a:rPr>
              <a:t>রাজবংশ</a:t>
            </a:r>
            <a:endParaRPr lang="en-US" sz="4000"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7743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70" y="464123"/>
            <a:ext cx="11256825" cy="6068297"/>
          </a:xfrm>
          <a:prstGeom prst="rect">
            <a:avLst/>
          </a:prstGeom>
        </p:spPr>
      </p:pic>
      <p:sp>
        <p:nvSpPr>
          <p:cNvPr id="4" name="Rectangle 3"/>
          <p:cNvSpPr/>
          <p:nvPr/>
        </p:nvSpPr>
        <p:spPr>
          <a:xfrm>
            <a:off x="2313709" y="5988857"/>
            <a:ext cx="8728364" cy="461665"/>
          </a:xfrm>
          <a:prstGeom prst="rect">
            <a:avLst/>
          </a:prstGeom>
          <a:solidFill>
            <a:schemeClr val="bg1">
              <a:lumMod val="95000"/>
            </a:schemeClr>
          </a:solidFill>
          <a:ln>
            <a:solidFill>
              <a:schemeClr val="tx1"/>
            </a:solidFill>
          </a:ln>
        </p:spPr>
        <p:txBody>
          <a:bodyPr wrap="square">
            <a:spAutoFit/>
          </a:bodyPr>
          <a:lstStyle/>
          <a:p>
            <a:r>
              <a:rPr lang="as-IN" sz="2400" b="1" dirty="0" smtClean="0">
                <a:latin typeface="NikoshBAN" panose="02000000000000000000" pitchFamily="2" charset="0"/>
                <a:cs typeface="NikoshBAN" panose="02000000000000000000" pitchFamily="2" charset="0"/>
              </a:rPr>
              <a:t>ব</a:t>
            </a:r>
            <a:r>
              <a:rPr lang="bn-IN" sz="2400" b="1" dirty="0">
                <a:latin typeface="NikoshBAN" panose="02000000000000000000" pitchFamily="2" charset="0"/>
                <a:cs typeface="NikoshBAN" panose="02000000000000000000" pitchFamily="2" charset="0"/>
              </a:rPr>
              <a:t>ড়</a:t>
            </a:r>
            <a:r>
              <a:rPr lang="as-IN" sz="2400" b="1" dirty="0" smtClean="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সোনা মসজিদ। </a:t>
            </a:r>
            <a:r>
              <a:rPr lang="as-IN" sz="2400" b="1" dirty="0" smtClean="0">
                <a:latin typeface="NikoshBAN" panose="02000000000000000000" pitchFamily="2" charset="0"/>
                <a:cs typeface="NikoshBAN" panose="02000000000000000000" pitchFamily="2" charset="0"/>
              </a:rPr>
              <a:t>সুলতান</a:t>
            </a:r>
            <a:r>
              <a:rPr lang="bn-IN" sz="2400" b="1" dirty="0">
                <a:latin typeface="NikoshBAN" panose="02000000000000000000" pitchFamily="2" charset="0"/>
                <a:cs typeface="NikoshBAN" panose="02000000000000000000" pitchFamily="2" charset="0"/>
              </a:rPr>
              <a:t>ী</a:t>
            </a:r>
            <a:r>
              <a:rPr lang="as-IN" sz="2400" b="1" dirty="0" smtClean="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বাংলার রাজধানী গৌড়-লখনৌতির </a:t>
            </a:r>
            <a:r>
              <a:rPr lang="as-IN" sz="2400" b="1" dirty="0" smtClean="0">
                <a:latin typeface="NikoshBAN" panose="02000000000000000000" pitchFamily="2" charset="0"/>
                <a:cs typeface="NikoshBAN" panose="02000000000000000000" pitchFamily="2" charset="0"/>
              </a:rPr>
              <a:t>সবচে</a:t>
            </a:r>
            <a:r>
              <a:rPr lang="bn-IN" sz="2400" b="1" dirty="0" smtClean="0">
                <a:latin typeface="NikoshBAN" panose="02000000000000000000" pitchFamily="2" charset="0"/>
                <a:cs typeface="NikoshBAN" panose="02000000000000000000" pitchFamily="2" charset="0"/>
              </a:rPr>
              <a:t>য়ে</a:t>
            </a:r>
            <a:r>
              <a:rPr lang="as-IN" sz="2400" b="1" dirty="0" smtClean="0">
                <a:latin typeface="NikoshBAN" panose="02000000000000000000" pitchFamily="2" charset="0"/>
                <a:cs typeface="NikoshBAN" panose="02000000000000000000" pitchFamily="2" charset="0"/>
              </a:rPr>
              <a:t> ব</a:t>
            </a:r>
            <a:r>
              <a:rPr lang="bn-IN" sz="2400" b="1" dirty="0" smtClean="0">
                <a:latin typeface="NikoshBAN" panose="02000000000000000000" pitchFamily="2" charset="0"/>
                <a:cs typeface="NikoshBAN" panose="02000000000000000000" pitchFamily="2" charset="0"/>
              </a:rPr>
              <a:t>ড় </a:t>
            </a:r>
            <a:r>
              <a:rPr lang="as-IN" sz="2400" b="1" dirty="0" smtClean="0">
                <a:latin typeface="NikoshBAN" panose="02000000000000000000" pitchFamily="2" charset="0"/>
                <a:cs typeface="NikoshBAN" panose="02000000000000000000" pitchFamily="2" charset="0"/>
              </a:rPr>
              <a:t>মসজিদ </a:t>
            </a:r>
            <a:endParaRPr lang="en-US" sz="2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327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59773" y="318653"/>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773" y="221673"/>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9773" y="6677890"/>
            <a:ext cx="117486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9773" y="6580910"/>
            <a:ext cx="1174865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773"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991109" y="318653"/>
            <a:ext cx="0" cy="6262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4073" y="221673"/>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812" y="228600"/>
            <a:ext cx="13854" cy="64562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390" y="494547"/>
            <a:ext cx="9997787" cy="5924321"/>
          </a:xfrm>
          <a:prstGeom prst="rect">
            <a:avLst/>
          </a:prstGeom>
        </p:spPr>
      </p:pic>
      <p:sp>
        <p:nvSpPr>
          <p:cNvPr id="3" name="Rectangle 2"/>
          <p:cNvSpPr/>
          <p:nvPr/>
        </p:nvSpPr>
        <p:spPr>
          <a:xfrm>
            <a:off x="853789" y="5652654"/>
            <a:ext cx="10706098" cy="814703"/>
          </a:xfrm>
          <a:prstGeom prst="rect">
            <a:avLst/>
          </a:prstGeom>
          <a:solidFill>
            <a:schemeClr val="accent4">
              <a:lumMod val="40000"/>
              <a:lumOff val="60000"/>
            </a:schemeClr>
          </a:solid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400" b="1" dirty="0" smtClean="0">
                <a:solidFill>
                  <a:schemeClr val="tx1"/>
                </a:solidFill>
                <a:latin typeface="NikoshBAN" panose="02000000000000000000" pitchFamily="2" charset="0"/>
                <a:cs typeface="NikoshBAN" panose="02000000000000000000" pitchFamily="2" charset="0"/>
              </a:rPr>
              <a:t>ইলি</a:t>
            </a:r>
            <a:r>
              <a:rPr lang="bn-IN" sz="2400" b="1" dirty="0" smtClean="0">
                <a:solidFill>
                  <a:schemeClr val="tx1"/>
                </a:solidFill>
                <a:latin typeface="NikoshBAN" panose="02000000000000000000" pitchFamily="2" charset="0"/>
                <a:cs typeface="NikoshBAN" panose="02000000000000000000" pitchFamily="2" charset="0"/>
              </a:rPr>
              <a:t>য়া</a:t>
            </a:r>
            <a:r>
              <a:rPr lang="as-IN" sz="2400" b="1" dirty="0" smtClean="0">
                <a:solidFill>
                  <a:schemeClr val="tx1"/>
                </a:solidFill>
                <a:latin typeface="NikoshBAN" panose="02000000000000000000" pitchFamily="2" charset="0"/>
                <a:cs typeface="NikoshBAN" panose="02000000000000000000" pitchFamily="2" charset="0"/>
              </a:rPr>
              <a:t>স শাহ</a:t>
            </a:r>
            <a:r>
              <a:rPr lang="bn-IN" sz="2400" b="1" dirty="0">
                <a:solidFill>
                  <a:schemeClr val="tx1"/>
                </a:solidFill>
                <a:latin typeface="NikoshBAN" panose="02000000000000000000" pitchFamily="2" charset="0"/>
                <a:cs typeface="NikoshBAN" panose="02000000000000000000" pitchFamily="2" charset="0"/>
              </a:rPr>
              <a:t>ি</a:t>
            </a:r>
            <a:r>
              <a:rPr lang="as-IN" sz="2400" b="1" dirty="0" smtClean="0">
                <a:solidFill>
                  <a:schemeClr val="tx1"/>
                </a:solidFill>
                <a:latin typeface="NikoshBAN" panose="02000000000000000000" pitchFamily="2" charset="0"/>
                <a:cs typeface="NikoshBAN" panose="02000000000000000000" pitchFamily="2" charset="0"/>
              </a:rPr>
              <a:t> </a:t>
            </a:r>
            <a:r>
              <a:rPr lang="as-IN" sz="2400" b="1" dirty="0">
                <a:solidFill>
                  <a:schemeClr val="tx1"/>
                </a:solidFill>
                <a:latin typeface="NikoshBAN" panose="02000000000000000000" pitchFamily="2" charset="0"/>
                <a:cs typeface="NikoshBAN" panose="02000000000000000000" pitchFamily="2" charset="0"/>
              </a:rPr>
              <a:t>বংশের শাসন ছিল সর্বকালের সেরা শাসন এবং বাংলাদেশের ইতিহাসে সর্বশ্রেষ্ঠ</a:t>
            </a:r>
            <a:endParaRPr lang="en-US" sz="24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56" y="707194"/>
            <a:ext cx="1182405" cy="3918120"/>
          </a:xfrm>
          <a:prstGeom prst="rect">
            <a:avLst/>
          </a:prstGeom>
        </p:spPr>
      </p:pic>
    </p:spTree>
    <p:extLst>
      <p:ext uri="{BB962C8B-B14F-4D97-AF65-F5344CB8AC3E}">
        <p14:creationId xmlns:p14="http://schemas.microsoft.com/office/powerpoint/2010/main" val="150046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4048</TotalTime>
  <Words>501</Words>
  <Application>Microsoft Office PowerPoint</Application>
  <PresentationFormat>Widescreen</PresentationFormat>
  <Paragraphs>87</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DIPEN SEN</dc:creator>
  <cp:lastModifiedBy>HP</cp:lastModifiedBy>
  <cp:revision>481</cp:revision>
  <dcterms:created xsi:type="dcterms:W3CDTF">2017-09-17T19:00:17Z</dcterms:created>
  <dcterms:modified xsi:type="dcterms:W3CDTF">2020-12-30T13:05:02Z</dcterms:modified>
</cp:coreProperties>
</file>