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5" r:id="rId2"/>
    <p:sldId id="532" r:id="rId3"/>
    <p:sldId id="493" r:id="rId4"/>
    <p:sldId id="492" r:id="rId5"/>
    <p:sldId id="489" r:id="rId6"/>
    <p:sldId id="430" r:id="rId7"/>
    <p:sldId id="488" r:id="rId8"/>
    <p:sldId id="528" r:id="rId9"/>
    <p:sldId id="481" r:id="rId10"/>
    <p:sldId id="530" r:id="rId11"/>
    <p:sldId id="457" r:id="rId12"/>
    <p:sldId id="494" r:id="rId13"/>
    <p:sldId id="513" r:id="rId14"/>
    <p:sldId id="514" r:id="rId15"/>
    <p:sldId id="520" r:id="rId16"/>
    <p:sldId id="517" r:id="rId17"/>
    <p:sldId id="460" r:id="rId18"/>
    <p:sldId id="510" r:id="rId19"/>
    <p:sldId id="518" r:id="rId20"/>
    <p:sldId id="521" r:id="rId21"/>
    <p:sldId id="522" r:id="rId22"/>
    <p:sldId id="524" r:id="rId23"/>
    <p:sldId id="526" r:id="rId24"/>
    <p:sldId id="523" r:id="rId25"/>
    <p:sldId id="496" r:id="rId26"/>
    <p:sldId id="505" r:id="rId27"/>
    <p:sldId id="486" r:id="rId28"/>
    <p:sldId id="471" r:id="rId29"/>
    <p:sldId id="358" r:id="rId30"/>
    <p:sldId id="3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357" autoAdjust="0"/>
  </p:normalViewPr>
  <p:slideViewPr>
    <p:cSldViewPr snapToGrid="0" showGuides="1">
      <p:cViewPr varScale="1">
        <p:scale>
          <a:sx n="74" d="100"/>
          <a:sy n="74" d="100"/>
        </p:scale>
        <p:origin x="576" y="72"/>
      </p:cViewPr>
      <p:guideLst>
        <p:guide orient="horz" pos="2088"/>
        <p:guide pos="3888"/>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5.JPG"/><Relationship Id="rId1" Type="http://schemas.openxmlformats.org/officeDocument/2006/relationships/image" Target="../media/image5.gif"/><Relationship Id="rId4"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262D3-D9A3-4828-B798-6CA8A6D2E22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05E729F-408A-4A23-90CE-D94C2E81775E}">
      <dgm:prSet phldrT="[Text]" custT="1"/>
      <dgm:spPr>
        <a:ln w="28575">
          <a:solidFill>
            <a:schemeClr val="accent2">
              <a:lumMod val="75000"/>
            </a:schemeClr>
          </a:solidFill>
        </a:ln>
      </dgm:spPr>
      <dgm:t>
        <a:bodyPr/>
        <a:lstStyle/>
        <a:p>
          <a:pPr algn="ctr"/>
          <a:r>
            <a:rPr lang="bn-IN" sz="2400" dirty="0" smtClean="0">
              <a:latin typeface="NikoshBAN" panose="02000000000000000000" pitchFamily="2" charset="0"/>
              <a:cs typeface="NikoshBAN" panose="02000000000000000000" pitchFamily="2" charset="0"/>
            </a:rPr>
            <a:t>ইংরেজরা নবাবকে কোন উপঢৌকন পাঠাননি</a:t>
          </a:r>
          <a:endParaRPr lang="en-US" sz="2400" dirty="0">
            <a:latin typeface="NikoshBAN" panose="02000000000000000000" pitchFamily="2" charset="0"/>
            <a:cs typeface="NikoshBAN" panose="02000000000000000000" pitchFamily="2" charset="0"/>
          </a:endParaRPr>
        </a:p>
      </dgm:t>
    </dgm:pt>
    <dgm:pt modelId="{599A5671-25FD-4B56-B8AF-DA977C25360F}" type="parTrans" cxnId="{1CC32C49-C763-425C-B2F6-790DF21BC64D}">
      <dgm:prSet/>
      <dgm:spPr/>
      <dgm:t>
        <a:bodyPr/>
        <a:lstStyle/>
        <a:p>
          <a:pPr algn="ctr"/>
          <a:endParaRPr lang="en-US"/>
        </a:p>
      </dgm:t>
    </dgm:pt>
    <dgm:pt modelId="{ACA7FD4C-E87F-4C5C-97BC-33062F2692A7}" type="sibTrans" cxnId="{1CC32C49-C763-425C-B2F6-790DF21BC64D}">
      <dgm:prSet/>
      <dgm:spPr>
        <a:solidFill>
          <a:schemeClr val="accent6">
            <a:lumMod val="75000"/>
          </a:schemeClr>
        </a:solidFill>
      </dgm:spPr>
      <dgm:t>
        <a:bodyPr/>
        <a:lstStyle/>
        <a:p>
          <a:pPr algn="ctr"/>
          <a:endParaRPr lang="en-US"/>
        </a:p>
      </dgm:t>
    </dgm:pt>
    <dgm:pt modelId="{7E633FFD-DF30-4051-9603-485221E831FE}">
      <dgm:prSet phldrT="[Text]" custT="1"/>
      <dgm:spPr>
        <a:ln w="28575">
          <a:solidFill>
            <a:schemeClr val="accent2">
              <a:lumMod val="75000"/>
            </a:schemeClr>
          </a:solidFill>
        </a:ln>
      </dgm:spPr>
      <dgm:t>
        <a:bodyPr/>
        <a:lstStyle/>
        <a:p>
          <a:pPr algn="ctr"/>
          <a:r>
            <a:rPr lang="bn-IN" sz="2400" dirty="0" smtClean="0">
              <a:latin typeface="NikoshBAN" panose="02000000000000000000" pitchFamily="2" charset="0"/>
              <a:cs typeface="NikoshBAN" panose="02000000000000000000" pitchFamily="2" charset="0"/>
            </a:rPr>
            <a:t>ইংরেজদের  নবাবের  সাথে সৌজন্যমূলক আচরণ না করা</a:t>
          </a:r>
          <a:endParaRPr lang="en-US" sz="2400" dirty="0"/>
        </a:p>
      </dgm:t>
    </dgm:pt>
    <dgm:pt modelId="{08EA3322-B8B1-46FC-B435-8AD65870AC0F}" type="parTrans" cxnId="{D77BD969-FF67-4BCF-82AB-1C835A5D7CB0}">
      <dgm:prSet/>
      <dgm:spPr/>
      <dgm:t>
        <a:bodyPr/>
        <a:lstStyle/>
        <a:p>
          <a:pPr algn="ctr"/>
          <a:endParaRPr lang="en-US"/>
        </a:p>
      </dgm:t>
    </dgm:pt>
    <dgm:pt modelId="{C342E320-EE3A-4FF9-8A84-91F41291EA69}" type="sibTrans" cxnId="{D77BD969-FF67-4BCF-82AB-1C835A5D7CB0}">
      <dgm:prSet/>
      <dgm:spPr>
        <a:solidFill>
          <a:schemeClr val="accent6">
            <a:lumMod val="75000"/>
          </a:schemeClr>
        </a:solidFill>
      </dgm:spPr>
      <dgm:t>
        <a:bodyPr/>
        <a:lstStyle/>
        <a:p>
          <a:pPr algn="ctr"/>
          <a:endParaRPr lang="en-US"/>
        </a:p>
      </dgm:t>
    </dgm:pt>
    <dgm:pt modelId="{F6041457-FEF5-41E1-A3F0-C633B8585784}">
      <dgm:prSet phldrT="[Text]" custT="1"/>
      <dgm:spPr>
        <a:ln w="28575">
          <a:solidFill>
            <a:schemeClr val="accent2">
              <a:lumMod val="75000"/>
            </a:schemeClr>
          </a:solidFill>
        </a:ln>
      </dgm:spPr>
      <dgm:t>
        <a:bodyPr/>
        <a:lstStyle/>
        <a:p>
          <a:pPr algn="ctr"/>
          <a:r>
            <a:rPr lang="bn-IN" sz="2400" dirty="0" smtClean="0">
              <a:latin typeface="NikoshBAN" panose="02000000000000000000" pitchFamily="2" charset="0"/>
              <a:cs typeface="NikoshBAN" panose="02000000000000000000" pitchFamily="2" charset="0"/>
            </a:rPr>
            <a:t>ইংরেজদের বাণিজ্যিক শর্ত ভঙ্গ করা</a:t>
          </a:r>
          <a:endParaRPr lang="en-US" sz="2400" dirty="0"/>
        </a:p>
      </dgm:t>
    </dgm:pt>
    <dgm:pt modelId="{C0A800F5-7D05-4EC3-A158-868770F10A24}" type="parTrans" cxnId="{56643675-25CE-42A4-85E5-E9B331F36FED}">
      <dgm:prSet/>
      <dgm:spPr/>
      <dgm:t>
        <a:bodyPr/>
        <a:lstStyle/>
        <a:p>
          <a:pPr algn="ctr"/>
          <a:endParaRPr lang="en-US"/>
        </a:p>
      </dgm:t>
    </dgm:pt>
    <dgm:pt modelId="{2F6767BF-AF51-4111-AD57-8DB2CF4A9F7E}" type="sibTrans" cxnId="{56643675-25CE-42A4-85E5-E9B331F36FED}">
      <dgm:prSet/>
      <dgm:spPr>
        <a:solidFill>
          <a:schemeClr val="accent6">
            <a:lumMod val="75000"/>
          </a:schemeClr>
        </a:solidFill>
      </dgm:spPr>
      <dgm:t>
        <a:bodyPr/>
        <a:lstStyle/>
        <a:p>
          <a:pPr algn="ctr"/>
          <a:endParaRPr lang="en-US"/>
        </a:p>
      </dgm:t>
    </dgm:pt>
    <dgm:pt modelId="{B102439A-80F6-4C0B-8100-236BD30F4441}">
      <dgm:prSet phldrT="[Text]" custT="1"/>
      <dgm:spPr>
        <a:solidFill>
          <a:schemeClr val="bg1"/>
        </a:solidFill>
        <a:ln w="28575">
          <a:solidFill>
            <a:schemeClr val="accent2">
              <a:lumMod val="75000"/>
            </a:schemeClr>
          </a:solidFill>
        </a:ln>
      </dgm:spPr>
      <dgm:t>
        <a:bodyPr/>
        <a:lstStyle/>
        <a:p>
          <a:pPr algn="ctr"/>
          <a:r>
            <a:rPr lang="bn-IN" sz="2400" dirty="0" smtClean="0">
              <a:latin typeface="NikoshBAN" panose="02000000000000000000" pitchFamily="2" charset="0"/>
              <a:cs typeface="NikoshBAN" panose="02000000000000000000" pitchFamily="2" charset="0"/>
            </a:rPr>
            <a:t>আলীবর্দি খানের সঙ্গে চুক্তির শর্ত ভঙ্গ করে নবাবকে কর দিতে অস্বীকার করা</a:t>
          </a:r>
          <a:endParaRPr lang="en-US" sz="2400" dirty="0"/>
        </a:p>
      </dgm:t>
    </dgm:pt>
    <dgm:pt modelId="{FA88B167-D1DD-46F6-BA98-313C9FDF93A6}" type="parTrans" cxnId="{F6832BBA-7A82-41AC-8DA6-BA979B111916}">
      <dgm:prSet/>
      <dgm:spPr/>
      <dgm:t>
        <a:bodyPr/>
        <a:lstStyle/>
        <a:p>
          <a:pPr algn="ctr"/>
          <a:endParaRPr lang="en-US"/>
        </a:p>
      </dgm:t>
    </dgm:pt>
    <dgm:pt modelId="{D5830906-40AB-4A60-BEE6-9FBF0F1A5791}" type="sibTrans" cxnId="{F6832BBA-7A82-41AC-8DA6-BA979B111916}">
      <dgm:prSet/>
      <dgm:spPr>
        <a:solidFill>
          <a:schemeClr val="accent6">
            <a:lumMod val="75000"/>
          </a:schemeClr>
        </a:solidFill>
      </dgm:spPr>
      <dgm:t>
        <a:bodyPr/>
        <a:lstStyle/>
        <a:p>
          <a:pPr algn="ctr"/>
          <a:endParaRPr lang="en-US"/>
        </a:p>
      </dgm:t>
    </dgm:pt>
    <dgm:pt modelId="{A659432D-5E51-4E95-AF58-002732EDDFA4}">
      <dgm:prSet phldrT="[Text]" custT="1"/>
      <dgm:spPr>
        <a:ln w="28575">
          <a:solidFill>
            <a:schemeClr val="accent2">
              <a:lumMod val="75000"/>
            </a:schemeClr>
          </a:solidFill>
        </a:ln>
      </dgm:spPr>
      <dgm:t>
        <a:bodyPr/>
        <a:lstStyle/>
        <a:p>
          <a:pPr algn="ctr"/>
          <a:r>
            <a:rPr lang="bn-IN" sz="2400" dirty="0" smtClean="0">
              <a:latin typeface="NikoshBAN" panose="02000000000000000000" pitchFamily="2" charset="0"/>
              <a:cs typeface="NikoshBAN" panose="02000000000000000000" pitchFamily="2" charset="0"/>
            </a:rPr>
            <a:t>নবাবের নিষেধ সত্ত্বেও কলকাতার দুর্গ নির্মাণ অব্যাহত রাখা </a:t>
          </a:r>
          <a:endParaRPr lang="en-US" sz="2400" dirty="0"/>
        </a:p>
      </dgm:t>
    </dgm:pt>
    <dgm:pt modelId="{03985824-D5FB-408D-9FA1-8069863A4773}" type="parTrans" cxnId="{3D2E8379-C13C-4D1C-8CAA-D299820ED2C5}">
      <dgm:prSet/>
      <dgm:spPr/>
      <dgm:t>
        <a:bodyPr/>
        <a:lstStyle/>
        <a:p>
          <a:pPr algn="ctr"/>
          <a:endParaRPr lang="en-US"/>
        </a:p>
      </dgm:t>
    </dgm:pt>
    <dgm:pt modelId="{EE111733-A19B-4E39-A788-FBD29B0107A9}" type="sibTrans" cxnId="{3D2E8379-C13C-4D1C-8CAA-D299820ED2C5}">
      <dgm:prSet/>
      <dgm:spPr>
        <a:solidFill>
          <a:schemeClr val="accent6">
            <a:lumMod val="75000"/>
          </a:schemeClr>
        </a:solidFill>
      </dgm:spPr>
      <dgm:t>
        <a:bodyPr/>
        <a:lstStyle/>
        <a:p>
          <a:pPr algn="ctr"/>
          <a:endParaRPr lang="en-US"/>
        </a:p>
      </dgm:t>
    </dgm:pt>
    <dgm:pt modelId="{B6FE7C73-35AC-4132-A196-BC7B7B96E87D}" type="pres">
      <dgm:prSet presAssocID="{621262D3-D9A3-4828-B798-6CA8A6D2E22A}" presName="cycle" presStyleCnt="0">
        <dgm:presLayoutVars>
          <dgm:dir/>
          <dgm:resizeHandles val="exact"/>
        </dgm:presLayoutVars>
      </dgm:prSet>
      <dgm:spPr/>
      <dgm:t>
        <a:bodyPr/>
        <a:lstStyle/>
        <a:p>
          <a:endParaRPr lang="en-US"/>
        </a:p>
      </dgm:t>
    </dgm:pt>
    <dgm:pt modelId="{377CAB9E-89AE-4B59-A710-8D119B28876A}" type="pres">
      <dgm:prSet presAssocID="{B05E729F-408A-4A23-90CE-D94C2E81775E}" presName="dummy" presStyleCnt="0"/>
      <dgm:spPr/>
    </dgm:pt>
    <dgm:pt modelId="{01BC7769-4FBA-443A-A1B2-9F32B496CC2C}" type="pres">
      <dgm:prSet presAssocID="{B05E729F-408A-4A23-90CE-D94C2E81775E}" presName="node" presStyleLbl="revTx" presStyleIdx="0" presStyleCnt="5" custScaleX="156176" custRadScaleRad="105026" custRadScaleInc="21045">
        <dgm:presLayoutVars>
          <dgm:bulletEnabled val="1"/>
        </dgm:presLayoutVars>
      </dgm:prSet>
      <dgm:spPr/>
      <dgm:t>
        <a:bodyPr/>
        <a:lstStyle/>
        <a:p>
          <a:endParaRPr lang="en-US"/>
        </a:p>
      </dgm:t>
    </dgm:pt>
    <dgm:pt modelId="{505498FA-7469-4741-B4F1-4FB386391FFE}" type="pres">
      <dgm:prSet presAssocID="{ACA7FD4C-E87F-4C5C-97BC-33062F2692A7}" presName="sibTrans" presStyleLbl="node1" presStyleIdx="0" presStyleCnt="5" custScaleX="99071" custScaleY="94765" custLinFactNeighborX="250" custLinFactNeighborY="-819"/>
      <dgm:spPr/>
      <dgm:t>
        <a:bodyPr/>
        <a:lstStyle/>
        <a:p>
          <a:endParaRPr lang="en-US"/>
        </a:p>
      </dgm:t>
    </dgm:pt>
    <dgm:pt modelId="{9E1A4CAE-38D1-4AAC-B1E9-E243102E6FD1}" type="pres">
      <dgm:prSet presAssocID="{7E633FFD-DF30-4051-9603-485221E831FE}" presName="dummy" presStyleCnt="0"/>
      <dgm:spPr/>
    </dgm:pt>
    <dgm:pt modelId="{5D2B1C49-C09E-4A44-B373-1FAAFD8328A9}" type="pres">
      <dgm:prSet presAssocID="{7E633FFD-DF30-4051-9603-485221E831FE}" presName="node" presStyleLbl="revTx" presStyleIdx="1" presStyleCnt="5" custScaleX="157911" custScaleY="76304">
        <dgm:presLayoutVars>
          <dgm:bulletEnabled val="1"/>
        </dgm:presLayoutVars>
      </dgm:prSet>
      <dgm:spPr/>
      <dgm:t>
        <a:bodyPr/>
        <a:lstStyle/>
        <a:p>
          <a:endParaRPr lang="en-US"/>
        </a:p>
      </dgm:t>
    </dgm:pt>
    <dgm:pt modelId="{3D237A21-704B-4F18-8D25-C2F18FB4ADB2}" type="pres">
      <dgm:prSet presAssocID="{C342E320-EE3A-4FF9-8A84-91F41291EA69}" presName="sibTrans" presStyleLbl="node1" presStyleIdx="1" presStyleCnt="5" custLinFactNeighborX="258" custLinFactNeighborY="-449"/>
      <dgm:spPr/>
      <dgm:t>
        <a:bodyPr/>
        <a:lstStyle/>
        <a:p>
          <a:endParaRPr lang="en-US"/>
        </a:p>
      </dgm:t>
    </dgm:pt>
    <dgm:pt modelId="{FCBDFA9C-34CA-4D37-9FE9-C4225D15F544}" type="pres">
      <dgm:prSet presAssocID="{F6041457-FEF5-41E1-A3F0-C633B8585784}" presName="dummy" presStyleCnt="0"/>
      <dgm:spPr/>
    </dgm:pt>
    <dgm:pt modelId="{D7B47544-24C7-4B29-B76E-3CD03D068252}" type="pres">
      <dgm:prSet presAssocID="{F6041457-FEF5-41E1-A3F0-C633B8585784}" presName="node" presStyleLbl="revTx" presStyleIdx="2" presStyleCnt="5">
        <dgm:presLayoutVars>
          <dgm:bulletEnabled val="1"/>
        </dgm:presLayoutVars>
      </dgm:prSet>
      <dgm:spPr/>
      <dgm:t>
        <a:bodyPr/>
        <a:lstStyle/>
        <a:p>
          <a:endParaRPr lang="en-US"/>
        </a:p>
      </dgm:t>
    </dgm:pt>
    <dgm:pt modelId="{7C4C1A6B-2C6B-4C80-8179-CCF678279607}" type="pres">
      <dgm:prSet presAssocID="{2F6767BF-AF51-4111-AD57-8DB2CF4A9F7E}" presName="sibTrans" presStyleLbl="node1" presStyleIdx="2" presStyleCnt="5" custLinFactNeighborX="-506" custLinFactNeighborY="-1071"/>
      <dgm:spPr/>
      <dgm:t>
        <a:bodyPr/>
        <a:lstStyle/>
        <a:p>
          <a:endParaRPr lang="en-US"/>
        </a:p>
      </dgm:t>
    </dgm:pt>
    <dgm:pt modelId="{288B3A10-AB5D-43BE-9B71-2B5491D3B0D6}" type="pres">
      <dgm:prSet presAssocID="{B102439A-80F6-4C0B-8100-236BD30F4441}" presName="dummy" presStyleCnt="0"/>
      <dgm:spPr/>
    </dgm:pt>
    <dgm:pt modelId="{92744C4A-980D-4DC6-8006-D3506DCA6BFF}" type="pres">
      <dgm:prSet presAssocID="{B102439A-80F6-4C0B-8100-236BD30F4441}" presName="node" presStyleLbl="revTx" presStyleIdx="3" presStyleCnt="5" custScaleX="189965" custScaleY="105808">
        <dgm:presLayoutVars>
          <dgm:bulletEnabled val="1"/>
        </dgm:presLayoutVars>
      </dgm:prSet>
      <dgm:spPr/>
      <dgm:t>
        <a:bodyPr/>
        <a:lstStyle/>
        <a:p>
          <a:endParaRPr lang="en-US"/>
        </a:p>
      </dgm:t>
    </dgm:pt>
    <dgm:pt modelId="{85825673-37DC-4D9B-9F2D-66AF5480E3BB}" type="pres">
      <dgm:prSet presAssocID="{D5830906-40AB-4A60-BEE6-9FBF0F1A5791}" presName="sibTrans" presStyleLbl="node1" presStyleIdx="3" presStyleCnt="5" custLinFactNeighborX="-250" custLinFactNeighborY="-449"/>
      <dgm:spPr/>
      <dgm:t>
        <a:bodyPr/>
        <a:lstStyle/>
        <a:p>
          <a:endParaRPr lang="en-US"/>
        </a:p>
      </dgm:t>
    </dgm:pt>
    <dgm:pt modelId="{AFE22041-A3BF-464F-90D1-7A1559AED2ED}" type="pres">
      <dgm:prSet presAssocID="{A659432D-5E51-4E95-AF58-002732EDDFA4}" presName="dummy" presStyleCnt="0"/>
      <dgm:spPr/>
    </dgm:pt>
    <dgm:pt modelId="{88146F20-4192-4B24-88FA-387E6833BF82}" type="pres">
      <dgm:prSet presAssocID="{A659432D-5E51-4E95-AF58-002732EDDFA4}" presName="node" presStyleLbl="revTx" presStyleIdx="4" presStyleCnt="5" custScaleX="161208">
        <dgm:presLayoutVars>
          <dgm:bulletEnabled val="1"/>
        </dgm:presLayoutVars>
      </dgm:prSet>
      <dgm:spPr/>
      <dgm:t>
        <a:bodyPr/>
        <a:lstStyle/>
        <a:p>
          <a:endParaRPr lang="en-US"/>
        </a:p>
      </dgm:t>
    </dgm:pt>
    <dgm:pt modelId="{289021C5-99A1-4329-87BE-D20D18100248}" type="pres">
      <dgm:prSet presAssocID="{EE111733-A19B-4E39-A788-FBD29B0107A9}" presName="sibTrans" presStyleLbl="node1" presStyleIdx="4" presStyleCnt="5" custScaleX="134477" custScaleY="98930" custLinFactNeighborX="758" custLinFactNeighborY="-1071"/>
      <dgm:spPr/>
      <dgm:t>
        <a:bodyPr/>
        <a:lstStyle/>
        <a:p>
          <a:endParaRPr lang="en-US"/>
        </a:p>
      </dgm:t>
    </dgm:pt>
  </dgm:ptLst>
  <dgm:cxnLst>
    <dgm:cxn modelId="{43020037-BBB3-4D89-A4A4-04D033B6824C}" type="presOf" srcId="{ACA7FD4C-E87F-4C5C-97BC-33062F2692A7}" destId="{505498FA-7469-4741-B4F1-4FB386391FFE}" srcOrd="0" destOrd="0" presId="urn:microsoft.com/office/officeart/2005/8/layout/cycle1"/>
    <dgm:cxn modelId="{7839DD6C-A883-4BE7-87C3-420AB9A8DB8C}" type="presOf" srcId="{C342E320-EE3A-4FF9-8A84-91F41291EA69}" destId="{3D237A21-704B-4F18-8D25-C2F18FB4ADB2}" srcOrd="0" destOrd="0" presId="urn:microsoft.com/office/officeart/2005/8/layout/cycle1"/>
    <dgm:cxn modelId="{518FB009-E3F3-4191-A8F6-458A9F85B11C}" type="presOf" srcId="{621262D3-D9A3-4828-B798-6CA8A6D2E22A}" destId="{B6FE7C73-35AC-4132-A196-BC7B7B96E87D}" srcOrd="0" destOrd="0" presId="urn:microsoft.com/office/officeart/2005/8/layout/cycle1"/>
    <dgm:cxn modelId="{5AF0765F-6F5C-48E9-A965-9BFFB5320DF3}" type="presOf" srcId="{7E633FFD-DF30-4051-9603-485221E831FE}" destId="{5D2B1C49-C09E-4A44-B373-1FAAFD8328A9}" srcOrd="0" destOrd="0" presId="urn:microsoft.com/office/officeart/2005/8/layout/cycle1"/>
    <dgm:cxn modelId="{D1D69993-3C04-4CC3-8DED-454A6CDD7817}" type="presOf" srcId="{2F6767BF-AF51-4111-AD57-8DB2CF4A9F7E}" destId="{7C4C1A6B-2C6B-4C80-8179-CCF678279607}" srcOrd="0" destOrd="0" presId="urn:microsoft.com/office/officeart/2005/8/layout/cycle1"/>
    <dgm:cxn modelId="{4001624C-AF66-4CA3-ADA0-FB9262E5C6C5}" type="presOf" srcId="{A659432D-5E51-4E95-AF58-002732EDDFA4}" destId="{88146F20-4192-4B24-88FA-387E6833BF82}" srcOrd="0" destOrd="0" presId="urn:microsoft.com/office/officeart/2005/8/layout/cycle1"/>
    <dgm:cxn modelId="{99F014ED-3A31-4665-A3B5-9D057C8DAC81}" type="presOf" srcId="{B102439A-80F6-4C0B-8100-236BD30F4441}" destId="{92744C4A-980D-4DC6-8006-D3506DCA6BFF}" srcOrd="0" destOrd="0" presId="urn:microsoft.com/office/officeart/2005/8/layout/cycle1"/>
    <dgm:cxn modelId="{56643675-25CE-42A4-85E5-E9B331F36FED}" srcId="{621262D3-D9A3-4828-B798-6CA8A6D2E22A}" destId="{F6041457-FEF5-41E1-A3F0-C633B8585784}" srcOrd="2" destOrd="0" parTransId="{C0A800F5-7D05-4EC3-A158-868770F10A24}" sibTransId="{2F6767BF-AF51-4111-AD57-8DB2CF4A9F7E}"/>
    <dgm:cxn modelId="{FD562360-C586-4AB5-9FA3-53402618DE63}" type="presOf" srcId="{EE111733-A19B-4E39-A788-FBD29B0107A9}" destId="{289021C5-99A1-4329-87BE-D20D18100248}" srcOrd="0" destOrd="0" presId="urn:microsoft.com/office/officeart/2005/8/layout/cycle1"/>
    <dgm:cxn modelId="{1CC32C49-C763-425C-B2F6-790DF21BC64D}" srcId="{621262D3-D9A3-4828-B798-6CA8A6D2E22A}" destId="{B05E729F-408A-4A23-90CE-D94C2E81775E}" srcOrd="0" destOrd="0" parTransId="{599A5671-25FD-4B56-B8AF-DA977C25360F}" sibTransId="{ACA7FD4C-E87F-4C5C-97BC-33062F2692A7}"/>
    <dgm:cxn modelId="{728C82FA-D0EB-43FE-98DE-D05229CAC5B4}" type="presOf" srcId="{B05E729F-408A-4A23-90CE-D94C2E81775E}" destId="{01BC7769-4FBA-443A-A1B2-9F32B496CC2C}" srcOrd="0" destOrd="0" presId="urn:microsoft.com/office/officeart/2005/8/layout/cycle1"/>
    <dgm:cxn modelId="{3D2E8379-C13C-4D1C-8CAA-D299820ED2C5}" srcId="{621262D3-D9A3-4828-B798-6CA8A6D2E22A}" destId="{A659432D-5E51-4E95-AF58-002732EDDFA4}" srcOrd="4" destOrd="0" parTransId="{03985824-D5FB-408D-9FA1-8069863A4773}" sibTransId="{EE111733-A19B-4E39-A788-FBD29B0107A9}"/>
    <dgm:cxn modelId="{8C0F0B4F-F92B-43E1-8451-831283AA87A6}" type="presOf" srcId="{F6041457-FEF5-41E1-A3F0-C633B8585784}" destId="{D7B47544-24C7-4B29-B76E-3CD03D068252}" srcOrd="0" destOrd="0" presId="urn:microsoft.com/office/officeart/2005/8/layout/cycle1"/>
    <dgm:cxn modelId="{F6832BBA-7A82-41AC-8DA6-BA979B111916}" srcId="{621262D3-D9A3-4828-B798-6CA8A6D2E22A}" destId="{B102439A-80F6-4C0B-8100-236BD30F4441}" srcOrd="3" destOrd="0" parTransId="{FA88B167-D1DD-46F6-BA98-313C9FDF93A6}" sibTransId="{D5830906-40AB-4A60-BEE6-9FBF0F1A5791}"/>
    <dgm:cxn modelId="{0099049F-ABB3-44C9-862E-C10A75DE13A8}" type="presOf" srcId="{D5830906-40AB-4A60-BEE6-9FBF0F1A5791}" destId="{85825673-37DC-4D9B-9F2D-66AF5480E3BB}" srcOrd="0" destOrd="0" presId="urn:microsoft.com/office/officeart/2005/8/layout/cycle1"/>
    <dgm:cxn modelId="{D77BD969-FF67-4BCF-82AB-1C835A5D7CB0}" srcId="{621262D3-D9A3-4828-B798-6CA8A6D2E22A}" destId="{7E633FFD-DF30-4051-9603-485221E831FE}" srcOrd="1" destOrd="0" parTransId="{08EA3322-B8B1-46FC-B435-8AD65870AC0F}" sibTransId="{C342E320-EE3A-4FF9-8A84-91F41291EA69}"/>
    <dgm:cxn modelId="{08FAFAC9-6F51-4D4F-978A-FF0D6E025054}" type="presParOf" srcId="{B6FE7C73-35AC-4132-A196-BC7B7B96E87D}" destId="{377CAB9E-89AE-4B59-A710-8D119B28876A}" srcOrd="0" destOrd="0" presId="urn:microsoft.com/office/officeart/2005/8/layout/cycle1"/>
    <dgm:cxn modelId="{AE11A088-4ADE-4FFB-AF20-77FCA46EF4F1}" type="presParOf" srcId="{B6FE7C73-35AC-4132-A196-BC7B7B96E87D}" destId="{01BC7769-4FBA-443A-A1B2-9F32B496CC2C}" srcOrd="1" destOrd="0" presId="urn:microsoft.com/office/officeart/2005/8/layout/cycle1"/>
    <dgm:cxn modelId="{6A260F5D-DCFE-499A-9ACA-9C98E86FD6BA}" type="presParOf" srcId="{B6FE7C73-35AC-4132-A196-BC7B7B96E87D}" destId="{505498FA-7469-4741-B4F1-4FB386391FFE}" srcOrd="2" destOrd="0" presId="urn:microsoft.com/office/officeart/2005/8/layout/cycle1"/>
    <dgm:cxn modelId="{752CA8F6-CEF3-440D-8D72-1D4BD4264DD1}" type="presParOf" srcId="{B6FE7C73-35AC-4132-A196-BC7B7B96E87D}" destId="{9E1A4CAE-38D1-4AAC-B1E9-E243102E6FD1}" srcOrd="3" destOrd="0" presId="urn:microsoft.com/office/officeart/2005/8/layout/cycle1"/>
    <dgm:cxn modelId="{15BF4774-7ED9-4BC7-90BD-BA298A115597}" type="presParOf" srcId="{B6FE7C73-35AC-4132-A196-BC7B7B96E87D}" destId="{5D2B1C49-C09E-4A44-B373-1FAAFD8328A9}" srcOrd="4" destOrd="0" presId="urn:microsoft.com/office/officeart/2005/8/layout/cycle1"/>
    <dgm:cxn modelId="{D95BAB11-FFC6-4E2E-8CF4-FB17FCDB55D6}" type="presParOf" srcId="{B6FE7C73-35AC-4132-A196-BC7B7B96E87D}" destId="{3D237A21-704B-4F18-8D25-C2F18FB4ADB2}" srcOrd="5" destOrd="0" presId="urn:microsoft.com/office/officeart/2005/8/layout/cycle1"/>
    <dgm:cxn modelId="{C6F85181-DE65-413C-AB85-6A2E9992EB38}" type="presParOf" srcId="{B6FE7C73-35AC-4132-A196-BC7B7B96E87D}" destId="{FCBDFA9C-34CA-4D37-9FE9-C4225D15F544}" srcOrd="6" destOrd="0" presId="urn:microsoft.com/office/officeart/2005/8/layout/cycle1"/>
    <dgm:cxn modelId="{2D637EBD-500F-4FE9-8F84-969842D3DA7E}" type="presParOf" srcId="{B6FE7C73-35AC-4132-A196-BC7B7B96E87D}" destId="{D7B47544-24C7-4B29-B76E-3CD03D068252}" srcOrd="7" destOrd="0" presId="urn:microsoft.com/office/officeart/2005/8/layout/cycle1"/>
    <dgm:cxn modelId="{2C258D4C-38C9-4CBE-85B2-821BE7760DAC}" type="presParOf" srcId="{B6FE7C73-35AC-4132-A196-BC7B7B96E87D}" destId="{7C4C1A6B-2C6B-4C80-8179-CCF678279607}" srcOrd="8" destOrd="0" presId="urn:microsoft.com/office/officeart/2005/8/layout/cycle1"/>
    <dgm:cxn modelId="{69C070F8-F619-4115-8ECC-F8BA8BC3B249}" type="presParOf" srcId="{B6FE7C73-35AC-4132-A196-BC7B7B96E87D}" destId="{288B3A10-AB5D-43BE-9B71-2B5491D3B0D6}" srcOrd="9" destOrd="0" presId="urn:microsoft.com/office/officeart/2005/8/layout/cycle1"/>
    <dgm:cxn modelId="{6C46FFEB-D8ED-48B6-8816-507C20BE3546}" type="presParOf" srcId="{B6FE7C73-35AC-4132-A196-BC7B7B96E87D}" destId="{92744C4A-980D-4DC6-8006-D3506DCA6BFF}" srcOrd="10" destOrd="0" presId="urn:microsoft.com/office/officeart/2005/8/layout/cycle1"/>
    <dgm:cxn modelId="{63A06478-2B2B-462A-BB18-4507E44C2172}" type="presParOf" srcId="{B6FE7C73-35AC-4132-A196-BC7B7B96E87D}" destId="{85825673-37DC-4D9B-9F2D-66AF5480E3BB}" srcOrd="11" destOrd="0" presId="urn:microsoft.com/office/officeart/2005/8/layout/cycle1"/>
    <dgm:cxn modelId="{A8805B9A-C707-4F90-913C-EA4B148AF82D}" type="presParOf" srcId="{B6FE7C73-35AC-4132-A196-BC7B7B96E87D}" destId="{AFE22041-A3BF-464F-90D1-7A1559AED2ED}" srcOrd="12" destOrd="0" presId="urn:microsoft.com/office/officeart/2005/8/layout/cycle1"/>
    <dgm:cxn modelId="{55F122B0-549A-48F1-BB06-FD52F040B6EA}" type="presParOf" srcId="{B6FE7C73-35AC-4132-A196-BC7B7B96E87D}" destId="{88146F20-4192-4B24-88FA-387E6833BF82}" srcOrd="13" destOrd="0" presId="urn:microsoft.com/office/officeart/2005/8/layout/cycle1"/>
    <dgm:cxn modelId="{110EC819-7602-4C8A-A74C-07F2783BAEB9}" type="presParOf" srcId="{B6FE7C73-35AC-4132-A196-BC7B7B96E87D}" destId="{289021C5-99A1-4329-87BE-D20D18100248}"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60C78-914E-48CD-BB2E-B009088F7BF3}"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A8BCE9F8-CD12-4BBD-8975-5D31154E1673}">
      <dgm:prSet phldrT="[Text]" custT="1"/>
      <dgm:spPr>
        <a:solidFill>
          <a:schemeClr val="accent4">
            <a:lumMod val="20000"/>
            <a:lumOff val="80000"/>
          </a:schemeClr>
        </a:solidFill>
      </dgm:spPr>
      <dgm:t>
        <a:bodyPr/>
        <a:lstStyle/>
        <a:p>
          <a:r>
            <a:rPr lang="bn-IN" sz="4000" dirty="0" smtClean="0">
              <a:solidFill>
                <a:schemeClr val="tx1"/>
              </a:solidFill>
              <a:latin typeface="NikoshBAN" panose="02000000000000000000" pitchFamily="2" charset="0"/>
              <a:cs typeface="NikoshBAN" panose="02000000000000000000" pitchFamily="2" charset="0"/>
            </a:rPr>
            <a:t>পূর্ণিয়ার শাসনকর্তা শওকত জঙ্গের ষড়যন্ত্র</a:t>
          </a:r>
          <a:endParaRPr lang="en-US" sz="4000" dirty="0"/>
        </a:p>
      </dgm:t>
    </dgm:pt>
    <dgm:pt modelId="{3BD8E953-FA55-4088-9AC4-034AFE893E7F}" type="parTrans" cxnId="{4006A2EA-2ED2-479A-AF52-861BE2E9C9F7}">
      <dgm:prSet/>
      <dgm:spPr/>
      <dgm:t>
        <a:bodyPr/>
        <a:lstStyle/>
        <a:p>
          <a:endParaRPr lang="en-US"/>
        </a:p>
      </dgm:t>
    </dgm:pt>
    <dgm:pt modelId="{F7262B61-43B4-4504-934A-1923190378E5}" type="sibTrans" cxnId="{4006A2EA-2ED2-479A-AF52-861BE2E9C9F7}">
      <dgm:prSet/>
      <dgm:spPr/>
      <dgm:t>
        <a:bodyPr/>
        <a:lstStyle/>
        <a:p>
          <a:endParaRPr lang="en-US"/>
        </a:p>
      </dgm:t>
    </dgm:pt>
    <dgm:pt modelId="{DE29011A-BFA9-430E-B600-65606C80B49A}">
      <dgm:prSet phldrT="[Text]" custT="1"/>
      <dgm:spPr>
        <a:solidFill>
          <a:schemeClr val="accent6">
            <a:lumMod val="40000"/>
            <a:lumOff val="60000"/>
          </a:schemeClr>
        </a:solidFill>
      </dgm:spPr>
      <dgm:t>
        <a:bodyPr/>
        <a:lstStyle/>
        <a:p>
          <a:r>
            <a:rPr lang="bn-IN" sz="4000" dirty="0" smtClean="0">
              <a:solidFill>
                <a:schemeClr val="tx1"/>
              </a:solidFill>
              <a:latin typeface="NikoshBAN" panose="02000000000000000000" pitchFamily="2" charset="0"/>
              <a:cs typeface="NikoshBAN" panose="02000000000000000000" pitchFamily="2" charset="0"/>
            </a:rPr>
            <a:t>নবাবের খালা ঘসেটি বেগমের ষড়যন্ত্র</a:t>
          </a:r>
          <a:endParaRPr lang="en-US" sz="4000" dirty="0"/>
        </a:p>
      </dgm:t>
    </dgm:pt>
    <dgm:pt modelId="{84A73202-2C0C-4AB5-BEF3-80D15E9F3386}" type="parTrans" cxnId="{94FAEB81-B7B5-42E2-8804-7793B05C13C0}">
      <dgm:prSet/>
      <dgm:spPr/>
      <dgm:t>
        <a:bodyPr/>
        <a:lstStyle/>
        <a:p>
          <a:endParaRPr lang="en-US"/>
        </a:p>
      </dgm:t>
    </dgm:pt>
    <dgm:pt modelId="{9BE2974C-DA8D-40E4-B752-8C8EA656B90F}" type="sibTrans" cxnId="{94FAEB81-B7B5-42E2-8804-7793B05C13C0}">
      <dgm:prSet/>
      <dgm:spPr/>
      <dgm:t>
        <a:bodyPr/>
        <a:lstStyle/>
        <a:p>
          <a:endParaRPr lang="en-US"/>
        </a:p>
      </dgm:t>
    </dgm:pt>
    <dgm:pt modelId="{47DC64E3-F37B-4659-A9E4-9693C9FEAB29}">
      <dgm:prSet phldrT="[Text]" custT="1"/>
      <dgm:spPr>
        <a:solidFill>
          <a:schemeClr val="accent5">
            <a:lumMod val="20000"/>
            <a:lumOff val="80000"/>
          </a:schemeClr>
        </a:solidFill>
      </dgm:spPr>
      <dgm:t>
        <a:bodyPr/>
        <a:lstStyle/>
        <a:p>
          <a:r>
            <a:rPr lang="bn-IN" sz="4000" dirty="0" smtClean="0">
              <a:solidFill>
                <a:schemeClr val="tx1"/>
              </a:solidFill>
              <a:latin typeface="NikoshBAN" panose="02000000000000000000" pitchFamily="2" charset="0"/>
              <a:cs typeface="NikoshBAN" panose="02000000000000000000" pitchFamily="2" charset="0"/>
            </a:rPr>
            <a:t>প্রধান সেনাপতি মীর জাফরের বিশ্বাসঘাতকতা</a:t>
          </a:r>
          <a:endParaRPr lang="en-US" sz="4000" dirty="0"/>
        </a:p>
      </dgm:t>
    </dgm:pt>
    <dgm:pt modelId="{752B8945-1447-4613-BA19-EC1E74111990}" type="parTrans" cxnId="{9C11EDFE-06C7-4E3A-9FE7-8CB8D62F9EC5}">
      <dgm:prSet/>
      <dgm:spPr/>
      <dgm:t>
        <a:bodyPr/>
        <a:lstStyle/>
        <a:p>
          <a:endParaRPr lang="en-US"/>
        </a:p>
      </dgm:t>
    </dgm:pt>
    <dgm:pt modelId="{99C665FF-9C45-42A7-A854-572B64009127}" type="sibTrans" cxnId="{9C11EDFE-06C7-4E3A-9FE7-8CB8D62F9EC5}">
      <dgm:prSet/>
      <dgm:spPr/>
      <dgm:t>
        <a:bodyPr/>
        <a:lstStyle/>
        <a:p>
          <a:endParaRPr lang="en-US"/>
        </a:p>
      </dgm:t>
    </dgm:pt>
    <dgm:pt modelId="{39001646-6901-48D3-8C78-40013758AF4F}">
      <dgm:prSet/>
      <dgm:spPr>
        <a:solidFill>
          <a:schemeClr val="accent5">
            <a:lumMod val="20000"/>
            <a:lumOff val="80000"/>
          </a:schemeClr>
        </a:solidFill>
      </dgm:spPr>
      <dgm:t>
        <a:bodyPr/>
        <a:lstStyle/>
        <a:p>
          <a:endParaRPr lang="en-US"/>
        </a:p>
      </dgm:t>
    </dgm:pt>
    <dgm:pt modelId="{2C51A0AF-7F93-4104-B384-3D7CE8BFBA9E}" type="parTrans" cxnId="{8E8E2CD8-897B-485E-9CB6-5D0FBCB139EB}">
      <dgm:prSet/>
      <dgm:spPr/>
      <dgm:t>
        <a:bodyPr/>
        <a:lstStyle/>
        <a:p>
          <a:endParaRPr lang="en-US"/>
        </a:p>
      </dgm:t>
    </dgm:pt>
    <dgm:pt modelId="{C605F723-E015-4505-90DF-5440B50204C4}" type="sibTrans" cxnId="{8E8E2CD8-897B-485E-9CB6-5D0FBCB139EB}">
      <dgm:prSet/>
      <dgm:spPr/>
      <dgm:t>
        <a:bodyPr/>
        <a:lstStyle/>
        <a:p>
          <a:endParaRPr lang="en-US"/>
        </a:p>
      </dgm:t>
    </dgm:pt>
    <dgm:pt modelId="{8400709D-F8A8-45BE-A149-C2439C039FDE}" type="pres">
      <dgm:prSet presAssocID="{5F360C78-914E-48CD-BB2E-B009088F7BF3}" presName="linear" presStyleCnt="0">
        <dgm:presLayoutVars>
          <dgm:dir/>
          <dgm:resizeHandles val="exact"/>
        </dgm:presLayoutVars>
      </dgm:prSet>
      <dgm:spPr/>
      <dgm:t>
        <a:bodyPr/>
        <a:lstStyle/>
        <a:p>
          <a:endParaRPr lang="en-US"/>
        </a:p>
      </dgm:t>
    </dgm:pt>
    <dgm:pt modelId="{ECD3EE6F-0991-491A-B924-B5C27896DEB4}" type="pres">
      <dgm:prSet presAssocID="{39001646-6901-48D3-8C78-40013758AF4F}" presName="comp" presStyleCnt="0"/>
      <dgm:spPr/>
    </dgm:pt>
    <dgm:pt modelId="{3F976DB1-13E8-4911-A904-B4A8DDD3622F}" type="pres">
      <dgm:prSet presAssocID="{39001646-6901-48D3-8C78-40013758AF4F}" presName="box" presStyleLbl="node1" presStyleIdx="0" presStyleCnt="4"/>
      <dgm:spPr/>
      <dgm:t>
        <a:bodyPr/>
        <a:lstStyle/>
        <a:p>
          <a:endParaRPr lang="en-US"/>
        </a:p>
      </dgm:t>
    </dgm:pt>
    <dgm:pt modelId="{3B8BF809-7794-4A4D-B895-230D8BF2896C}" type="pres">
      <dgm:prSet presAssocID="{39001646-6901-48D3-8C78-40013758AF4F}" presName="img" presStyleLbl="fgImgPlace1" presStyleIdx="0" presStyleCnt="4" custScaleX="89510" custScaleY="120183" custLinFactNeighborX="1636" custLinFactNeighborY="-1204"/>
      <dgm:spPr>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dgm:spPr>
    </dgm:pt>
    <dgm:pt modelId="{BAFBA609-B6DE-4AF8-90B2-93251FDD307E}" type="pres">
      <dgm:prSet presAssocID="{39001646-6901-48D3-8C78-40013758AF4F}" presName="text" presStyleLbl="node1" presStyleIdx="0" presStyleCnt="4">
        <dgm:presLayoutVars>
          <dgm:bulletEnabled val="1"/>
        </dgm:presLayoutVars>
      </dgm:prSet>
      <dgm:spPr/>
      <dgm:t>
        <a:bodyPr/>
        <a:lstStyle/>
        <a:p>
          <a:endParaRPr lang="en-US"/>
        </a:p>
      </dgm:t>
    </dgm:pt>
    <dgm:pt modelId="{F5A80763-A64A-436A-9D35-4BF8069ACEA4}" type="pres">
      <dgm:prSet presAssocID="{C605F723-E015-4505-90DF-5440B50204C4}" presName="spacer" presStyleCnt="0"/>
      <dgm:spPr/>
    </dgm:pt>
    <dgm:pt modelId="{8A406F39-9912-4091-AAFD-E2FEAEA71239}" type="pres">
      <dgm:prSet presAssocID="{A8BCE9F8-CD12-4BBD-8975-5D31154E1673}" presName="comp" presStyleCnt="0"/>
      <dgm:spPr/>
    </dgm:pt>
    <dgm:pt modelId="{CF5C42F9-8E2B-4EB0-A152-7A35D49A9F51}" type="pres">
      <dgm:prSet presAssocID="{A8BCE9F8-CD12-4BBD-8975-5D31154E1673}" presName="box" presStyleLbl="node1" presStyleIdx="1" presStyleCnt="4"/>
      <dgm:spPr/>
      <dgm:t>
        <a:bodyPr/>
        <a:lstStyle/>
        <a:p>
          <a:endParaRPr lang="en-US"/>
        </a:p>
      </dgm:t>
    </dgm:pt>
    <dgm:pt modelId="{9B9CAB49-B56B-4B80-B392-69E41F963529}" type="pres">
      <dgm:prSet presAssocID="{A8BCE9F8-CD12-4BBD-8975-5D31154E1673}" presName="img" presStyleLbl="fgImgPlace1" presStyleIdx="1" presStyleCnt="4" custScaleX="84972" custScaleY="131361"/>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2B74BCBF-C45C-481E-97EE-0DA543D990BD}" type="pres">
      <dgm:prSet presAssocID="{A8BCE9F8-CD12-4BBD-8975-5D31154E1673}" presName="text" presStyleLbl="node1" presStyleIdx="1" presStyleCnt="4">
        <dgm:presLayoutVars>
          <dgm:bulletEnabled val="1"/>
        </dgm:presLayoutVars>
      </dgm:prSet>
      <dgm:spPr/>
      <dgm:t>
        <a:bodyPr/>
        <a:lstStyle/>
        <a:p>
          <a:endParaRPr lang="en-US"/>
        </a:p>
      </dgm:t>
    </dgm:pt>
    <dgm:pt modelId="{B904846A-DBDA-41FE-B134-235A99A4856E}" type="pres">
      <dgm:prSet presAssocID="{F7262B61-43B4-4504-934A-1923190378E5}" presName="spacer" presStyleCnt="0"/>
      <dgm:spPr/>
    </dgm:pt>
    <dgm:pt modelId="{8609B49F-3B05-44B0-909F-F6B288E56132}" type="pres">
      <dgm:prSet presAssocID="{DE29011A-BFA9-430E-B600-65606C80B49A}" presName="comp" presStyleCnt="0"/>
      <dgm:spPr/>
    </dgm:pt>
    <dgm:pt modelId="{54E2A194-F9A5-4849-85A4-03B9411A5651}" type="pres">
      <dgm:prSet presAssocID="{DE29011A-BFA9-430E-B600-65606C80B49A}" presName="box" presStyleLbl="node1" presStyleIdx="2" presStyleCnt="4"/>
      <dgm:spPr/>
      <dgm:t>
        <a:bodyPr/>
        <a:lstStyle/>
        <a:p>
          <a:endParaRPr lang="en-US"/>
        </a:p>
      </dgm:t>
    </dgm:pt>
    <dgm:pt modelId="{0B490D05-844F-42AD-B569-0F7BFD84CD72}" type="pres">
      <dgm:prSet presAssocID="{DE29011A-BFA9-430E-B600-65606C80B49A}" presName="img" presStyleLbl="fgImgPlace1" presStyleIdx="2" presStyleCnt="4" custScaleX="78474" custScaleY="117574"/>
      <dgm:spPr>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dgm:spPr>
    </dgm:pt>
    <dgm:pt modelId="{E3CC44FF-B8D7-4775-AE55-8A0125C1EF5C}" type="pres">
      <dgm:prSet presAssocID="{DE29011A-BFA9-430E-B600-65606C80B49A}" presName="text" presStyleLbl="node1" presStyleIdx="2" presStyleCnt="4">
        <dgm:presLayoutVars>
          <dgm:bulletEnabled val="1"/>
        </dgm:presLayoutVars>
      </dgm:prSet>
      <dgm:spPr/>
      <dgm:t>
        <a:bodyPr/>
        <a:lstStyle/>
        <a:p>
          <a:endParaRPr lang="en-US"/>
        </a:p>
      </dgm:t>
    </dgm:pt>
    <dgm:pt modelId="{FA1225AB-5F82-471E-AA98-24FF6931DDAA}" type="pres">
      <dgm:prSet presAssocID="{9BE2974C-DA8D-40E4-B752-8C8EA656B90F}" presName="spacer" presStyleCnt="0"/>
      <dgm:spPr/>
    </dgm:pt>
    <dgm:pt modelId="{E0EEE0F6-0411-481A-A661-02C7DF0171A4}" type="pres">
      <dgm:prSet presAssocID="{47DC64E3-F37B-4659-A9E4-9693C9FEAB29}" presName="comp" presStyleCnt="0"/>
      <dgm:spPr/>
    </dgm:pt>
    <dgm:pt modelId="{B484B3F3-AB58-4A37-AC4A-4F6755A79D58}" type="pres">
      <dgm:prSet presAssocID="{47DC64E3-F37B-4659-A9E4-9693C9FEAB29}" presName="box" presStyleLbl="node1" presStyleIdx="3" presStyleCnt="4"/>
      <dgm:spPr/>
      <dgm:t>
        <a:bodyPr/>
        <a:lstStyle/>
        <a:p>
          <a:endParaRPr lang="en-US"/>
        </a:p>
      </dgm:t>
    </dgm:pt>
    <dgm:pt modelId="{6E6FD667-8A9C-432C-9D53-2D7B517E7CA1}" type="pres">
      <dgm:prSet presAssocID="{47DC64E3-F37B-4659-A9E4-9693C9FEAB29}" presName="img" presStyleLbl="fgImgPlace1" presStyleIdx="3" presStyleCnt="4" custScaleX="61111" custScaleY="126811" custLinFactNeighborX="-545" custLinFactNeighborY="-1218"/>
      <dgm:spPr>
        <a:blipFill>
          <a:blip xmlns:r="http://schemas.openxmlformats.org/officeDocument/2006/relationships" r:embed="rId4">
            <a:extLst>
              <a:ext uri="{28A0092B-C50C-407E-A947-70E740481C1C}">
                <a14:useLocalDpi xmlns:a14="http://schemas.microsoft.com/office/drawing/2010/main" val="0"/>
              </a:ext>
            </a:extLst>
          </a:blip>
          <a:srcRect/>
          <a:stretch>
            <a:fillRect t="-25000" b="-25000"/>
          </a:stretch>
        </a:blipFill>
      </dgm:spPr>
    </dgm:pt>
    <dgm:pt modelId="{13E3CE3B-15D2-42A9-AA5B-3FC745413B3F}" type="pres">
      <dgm:prSet presAssocID="{47DC64E3-F37B-4659-A9E4-9693C9FEAB29}" presName="text" presStyleLbl="node1" presStyleIdx="3" presStyleCnt="4">
        <dgm:presLayoutVars>
          <dgm:bulletEnabled val="1"/>
        </dgm:presLayoutVars>
      </dgm:prSet>
      <dgm:spPr/>
      <dgm:t>
        <a:bodyPr/>
        <a:lstStyle/>
        <a:p>
          <a:endParaRPr lang="en-US"/>
        </a:p>
      </dgm:t>
    </dgm:pt>
  </dgm:ptLst>
  <dgm:cxnLst>
    <dgm:cxn modelId="{EFE08881-B2BA-466D-8750-B41C4DEC37E8}" type="presOf" srcId="{39001646-6901-48D3-8C78-40013758AF4F}" destId="{BAFBA609-B6DE-4AF8-90B2-93251FDD307E}" srcOrd="1" destOrd="0" presId="urn:microsoft.com/office/officeart/2005/8/layout/vList4"/>
    <dgm:cxn modelId="{090CD8C9-64F2-4F52-9A46-44A8FD249236}" type="presOf" srcId="{47DC64E3-F37B-4659-A9E4-9693C9FEAB29}" destId="{13E3CE3B-15D2-42A9-AA5B-3FC745413B3F}" srcOrd="1" destOrd="0" presId="urn:microsoft.com/office/officeart/2005/8/layout/vList4"/>
    <dgm:cxn modelId="{DC5462CF-B0C1-431C-B2CF-834A243796CA}" type="presOf" srcId="{5F360C78-914E-48CD-BB2E-B009088F7BF3}" destId="{8400709D-F8A8-45BE-A149-C2439C039FDE}" srcOrd="0" destOrd="0" presId="urn:microsoft.com/office/officeart/2005/8/layout/vList4"/>
    <dgm:cxn modelId="{FBDC2FF7-ACE8-431D-86DF-1738B905D798}" type="presOf" srcId="{A8BCE9F8-CD12-4BBD-8975-5D31154E1673}" destId="{CF5C42F9-8E2B-4EB0-A152-7A35D49A9F51}" srcOrd="0" destOrd="0" presId="urn:microsoft.com/office/officeart/2005/8/layout/vList4"/>
    <dgm:cxn modelId="{AA8A32ED-F3FF-499B-88CB-71C9DEBE3E25}" type="presOf" srcId="{A8BCE9F8-CD12-4BBD-8975-5D31154E1673}" destId="{2B74BCBF-C45C-481E-97EE-0DA543D990BD}" srcOrd="1" destOrd="0" presId="urn:microsoft.com/office/officeart/2005/8/layout/vList4"/>
    <dgm:cxn modelId="{9C11EDFE-06C7-4E3A-9FE7-8CB8D62F9EC5}" srcId="{5F360C78-914E-48CD-BB2E-B009088F7BF3}" destId="{47DC64E3-F37B-4659-A9E4-9693C9FEAB29}" srcOrd="3" destOrd="0" parTransId="{752B8945-1447-4613-BA19-EC1E74111990}" sibTransId="{99C665FF-9C45-42A7-A854-572B64009127}"/>
    <dgm:cxn modelId="{4006A2EA-2ED2-479A-AF52-861BE2E9C9F7}" srcId="{5F360C78-914E-48CD-BB2E-B009088F7BF3}" destId="{A8BCE9F8-CD12-4BBD-8975-5D31154E1673}" srcOrd="1" destOrd="0" parTransId="{3BD8E953-FA55-4088-9AC4-034AFE893E7F}" sibTransId="{F7262B61-43B4-4504-934A-1923190378E5}"/>
    <dgm:cxn modelId="{C41941A3-EE9E-4945-AD81-93CB1E21FC2E}" type="presOf" srcId="{47DC64E3-F37B-4659-A9E4-9693C9FEAB29}" destId="{B484B3F3-AB58-4A37-AC4A-4F6755A79D58}" srcOrd="0" destOrd="0" presId="urn:microsoft.com/office/officeart/2005/8/layout/vList4"/>
    <dgm:cxn modelId="{02A995B9-3980-4DE8-8678-551335B07CB0}" type="presOf" srcId="{39001646-6901-48D3-8C78-40013758AF4F}" destId="{3F976DB1-13E8-4911-A904-B4A8DDD3622F}" srcOrd="0" destOrd="0" presId="urn:microsoft.com/office/officeart/2005/8/layout/vList4"/>
    <dgm:cxn modelId="{8E8E2CD8-897B-485E-9CB6-5D0FBCB139EB}" srcId="{5F360C78-914E-48CD-BB2E-B009088F7BF3}" destId="{39001646-6901-48D3-8C78-40013758AF4F}" srcOrd="0" destOrd="0" parTransId="{2C51A0AF-7F93-4104-B384-3D7CE8BFBA9E}" sibTransId="{C605F723-E015-4505-90DF-5440B50204C4}"/>
    <dgm:cxn modelId="{94FAEB81-B7B5-42E2-8804-7793B05C13C0}" srcId="{5F360C78-914E-48CD-BB2E-B009088F7BF3}" destId="{DE29011A-BFA9-430E-B600-65606C80B49A}" srcOrd="2" destOrd="0" parTransId="{84A73202-2C0C-4AB5-BEF3-80D15E9F3386}" sibTransId="{9BE2974C-DA8D-40E4-B752-8C8EA656B90F}"/>
    <dgm:cxn modelId="{E14A5172-AB65-4CDC-9723-475F0F84C710}" type="presOf" srcId="{DE29011A-BFA9-430E-B600-65606C80B49A}" destId="{54E2A194-F9A5-4849-85A4-03B9411A5651}" srcOrd="0" destOrd="0" presId="urn:microsoft.com/office/officeart/2005/8/layout/vList4"/>
    <dgm:cxn modelId="{165FB7A0-EF9A-4B1B-BD06-39F99FEC2B71}" type="presOf" srcId="{DE29011A-BFA9-430E-B600-65606C80B49A}" destId="{E3CC44FF-B8D7-4775-AE55-8A0125C1EF5C}" srcOrd="1" destOrd="0" presId="urn:microsoft.com/office/officeart/2005/8/layout/vList4"/>
    <dgm:cxn modelId="{17A55A93-5689-492D-AF94-94DA125A8CC0}" type="presParOf" srcId="{8400709D-F8A8-45BE-A149-C2439C039FDE}" destId="{ECD3EE6F-0991-491A-B924-B5C27896DEB4}" srcOrd="0" destOrd="0" presId="urn:microsoft.com/office/officeart/2005/8/layout/vList4"/>
    <dgm:cxn modelId="{A2588936-B27C-4EA9-A876-EFD4CC285B31}" type="presParOf" srcId="{ECD3EE6F-0991-491A-B924-B5C27896DEB4}" destId="{3F976DB1-13E8-4911-A904-B4A8DDD3622F}" srcOrd="0" destOrd="0" presId="urn:microsoft.com/office/officeart/2005/8/layout/vList4"/>
    <dgm:cxn modelId="{7F604514-A287-4AA1-B7C5-010E2A60D102}" type="presParOf" srcId="{ECD3EE6F-0991-491A-B924-B5C27896DEB4}" destId="{3B8BF809-7794-4A4D-B895-230D8BF2896C}" srcOrd="1" destOrd="0" presId="urn:microsoft.com/office/officeart/2005/8/layout/vList4"/>
    <dgm:cxn modelId="{7136CE09-6EA1-474E-BE8A-F1BF4A04356F}" type="presParOf" srcId="{ECD3EE6F-0991-491A-B924-B5C27896DEB4}" destId="{BAFBA609-B6DE-4AF8-90B2-93251FDD307E}" srcOrd="2" destOrd="0" presId="urn:microsoft.com/office/officeart/2005/8/layout/vList4"/>
    <dgm:cxn modelId="{BACE480E-70B5-4505-AF41-D814F42F3BAA}" type="presParOf" srcId="{8400709D-F8A8-45BE-A149-C2439C039FDE}" destId="{F5A80763-A64A-436A-9D35-4BF8069ACEA4}" srcOrd="1" destOrd="0" presId="urn:microsoft.com/office/officeart/2005/8/layout/vList4"/>
    <dgm:cxn modelId="{E7E440DF-680F-4F7E-9291-9851FCADA608}" type="presParOf" srcId="{8400709D-F8A8-45BE-A149-C2439C039FDE}" destId="{8A406F39-9912-4091-AAFD-E2FEAEA71239}" srcOrd="2" destOrd="0" presId="urn:microsoft.com/office/officeart/2005/8/layout/vList4"/>
    <dgm:cxn modelId="{4C851EA3-A8F3-41E7-8F13-F50DA80013F7}" type="presParOf" srcId="{8A406F39-9912-4091-AAFD-E2FEAEA71239}" destId="{CF5C42F9-8E2B-4EB0-A152-7A35D49A9F51}" srcOrd="0" destOrd="0" presId="urn:microsoft.com/office/officeart/2005/8/layout/vList4"/>
    <dgm:cxn modelId="{092BFDBA-B90D-411C-9270-A42AF843DBC6}" type="presParOf" srcId="{8A406F39-9912-4091-AAFD-E2FEAEA71239}" destId="{9B9CAB49-B56B-4B80-B392-69E41F963529}" srcOrd="1" destOrd="0" presId="urn:microsoft.com/office/officeart/2005/8/layout/vList4"/>
    <dgm:cxn modelId="{BA624941-6EB8-4196-B98E-075A3AE274F4}" type="presParOf" srcId="{8A406F39-9912-4091-AAFD-E2FEAEA71239}" destId="{2B74BCBF-C45C-481E-97EE-0DA543D990BD}" srcOrd="2" destOrd="0" presId="urn:microsoft.com/office/officeart/2005/8/layout/vList4"/>
    <dgm:cxn modelId="{D998821E-A367-4A0B-B344-5BD3B53B7859}" type="presParOf" srcId="{8400709D-F8A8-45BE-A149-C2439C039FDE}" destId="{B904846A-DBDA-41FE-B134-235A99A4856E}" srcOrd="3" destOrd="0" presId="urn:microsoft.com/office/officeart/2005/8/layout/vList4"/>
    <dgm:cxn modelId="{D31B41A8-047B-4A4B-A477-6FCB28EDD0CB}" type="presParOf" srcId="{8400709D-F8A8-45BE-A149-C2439C039FDE}" destId="{8609B49F-3B05-44B0-909F-F6B288E56132}" srcOrd="4" destOrd="0" presId="urn:microsoft.com/office/officeart/2005/8/layout/vList4"/>
    <dgm:cxn modelId="{0FE2BE84-68EA-4B27-AD95-BB6562FE65F6}" type="presParOf" srcId="{8609B49F-3B05-44B0-909F-F6B288E56132}" destId="{54E2A194-F9A5-4849-85A4-03B9411A5651}" srcOrd="0" destOrd="0" presId="urn:microsoft.com/office/officeart/2005/8/layout/vList4"/>
    <dgm:cxn modelId="{7AAF7507-DC72-4751-A78A-90431CF5F323}" type="presParOf" srcId="{8609B49F-3B05-44B0-909F-F6B288E56132}" destId="{0B490D05-844F-42AD-B569-0F7BFD84CD72}" srcOrd="1" destOrd="0" presId="urn:microsoft.com/office/officeart/2005/8/layout/vList4"/>
    <dgm:cxn modelId="{6E4C53FD-25C0-4C19-9C38-16144EBAAAB1}" type="presParOf" srcId="{8609B49F-3B05-44B0-909F-F6B288E56132}" destId="{E3CC44FF-B8D7-4775-AE55-8A0125C1EF5C}" srcOrd="2" destOrd="0" presId="urn:microsoft.com/office/officeart/2005/8/layout/vList4"/>
    <dgm:cxn modelId="{73766DCF-5D4C-4E8F-90D2-AADB20F4F9B3}" type="presParOf" srcId="{8400709D-F8A8-45BE-A149-C2439C039FDE}" destId="{FA1225AB-5F82-471E-AA98-24FF6931DDAA}" srcOrd="5" destOrd="0" presId="urn:microsoft.com/office/officeart/2005/8/layout/vList4"/>
    <dgm:cxn modelId="{60F72E9C-4301-4273-803D-324B15AE007C}" type="presParOf" srcId="{8400709D-F8A8-45BE-A149-C2439C039FDE}" destId="{E0EEE0F6-0411-481A-A661-02C7DF0171A4}" srcOrd="6" destOrd="0" presId="urn:microsoft.com/office/officeart/2005/8/layout/vList4"/>
    <dgm:cxn modelId="{61F4F64D-AC71-4E8A-B33B-2DD2F1474028}" type="presParOf" srcId="{E0EEE0F6-0411-481A-A661-02C7DF0171A4}" destId="{B484B3F3-AB58-4A37-AC4A-4F6755A79D58}" srcOrd="0" destOrd="0" presId="urn:microsoft.com/office/officeart/2005/8/layout/vList4"/>
    <dgm:cxn modelId="{456281CA-4443-4981-B4FA-A621892759E1}" type="presParOf" srcId="{E0EEE0F6-0411-481A-A661-02C7DF0171A4}" destId="{6E6FD667-8A9C-432C-9D53-2D7B517E7CA1}" srcOrd="1" destOrd="0" presId="urn:microsoft.com/office/officeart/2005/8/layout/vList4"/>
    <dgm:cxn modelId="{CF899E02-FE88-4B45-BC3A-045E1B49DBFB}" type="presParOf" srcId="{E0EEE0F6-0411-481A-A661-02C7DF0171A4}" destId="{13E3CE3B-15D2-42A9-AA5B-3FC745413B3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97302-4AFC-406F-AC1A-05673ED0EC7B}" type="datetimeFigureOut">
              <a:rPr lang="en-US" smtClean="0"/>
              <a:t>12/30/2020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BCF12-5A71-4647-99F5-C47A8009CC9D}" type="slidenum">
              <a:rPr lang="en-US" smtClean="0"/>
              <a:t>‹#›</a:t>
            </a:fld>
            <a:endParaRPr lang="en-US"/>
          </a:p>
        </p:txBody>
      </p:sp>
    </p:spTree>
    <p:extLst>
      <p:ext uri="{BB962C8B-B14F-4D97-AF65-F5344CB8AC3E}">
        <p14:creationId xmlns:p14="http://schemas.microsoft.com/office/powerpoint/2010/main" val="343740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3200" dirty="0" smtClean="0">
                <a:latin typeface="NikoshBAN" panose="02000000000000000000" pitchFamily="2" charset="0"/>
                <a:cs typeface="NikoshBAN" panose="02000000000000000000" pitchFamily="2" charset="0"/>
              </a:rPr>
              <a:t>বিঃ</a:t>
            </a:r>
            <a:r>
              <a:rPr lang="bn-IN" sz="3200" baseline="0" dirty="0" smtClean="0">
                <a:latin typeface="NikoshBAN" panose="02000000000000000000" pitchFamily="2" charset="0"/>
                <a:cs typeface="NikoshBAN" panose="02000000000000000000" pitchFamily="2" charset="0"/>
              </a:rPr>
              <a:t> দ্রঃ </a:t>
            </a:r>
            <a:r>
              <a:rPr lang="bn-IN" sz="3200" dirty="0" smtClean="0">
                <a:latin typeface="NikoshBAN" panose="02000000000000000000" pitchFamily="2" charset="0"/>
                <a:cs typeface="NikoshBAN" panose="02000000000000000000" pitchFamily="2" charset="0"/>
              </a:rPr>
              <a:t>বার ভূঁইয়াদের নামের উপর</a:t>
            </a:r>
            <a:r>
              <a:rPr lang="bn-IN" sz="3200" baseline="0" dirty="0" smtClean="0">
                <a:latin typeface="NikoshBAN" panose="02000000000000000000" pitchFamily="2" charset="0"/>
                <a:cs typeface="NikoshBAN" panose="02000000000000000000" pitchFamily="2" charset="0"/>
              </a:rPr>
              <a:t> ক্লিক করলে সেই জমিদারের শাসিত অঞ্চল মানচিত্রে প্রদর্শিত হবে।</a:t>
            </a:r>
            <a:endParaRPr lang="en-US" sz="32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04BCF12-5A71-4647-99F5-C47A8009CC9D}" type="slidenum">
              <a:rPr lang="en-US" smtClean="0"/>
              <a:t>17</a:t>
            </a:fld>
            <a:endParaRPr lang="en-US"/>
          </a:p>
        </p:txBody>
      </p:sp>
    </p:spTree>
    <p:extLst>
      <p:ext uri="{BB962C8B-B14F-4D97-AF65-F5344CB8AC3E}">
        <p14:creationId xmlns:p14="http://schemas.microsoft.com/office/powerpoint/2010/main" val="424005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29</a:t>
            </a:fld>
            <a:endParaRPr lang="en-US"/>
          </a:p>
        </p:txBody>
      </p:sp>
    </p:spTree>
    <p:extLst>
      <p:ext uri="{BB962C8B-B14F-4D97-AF65-F5344CB8AC3E}">
        <p14:creationId xmlns:p14="http://schemas.microsoft.com/office/powerpoint/2010/main" val="170445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30</a:t>
            </a:fld>
            <a:endParaRPr lang="en-US"/>
          </a:p>
        </p:txBody>
      </p:sp>
    </p:spTree>
    <p:extLst>
      <p:ext uri="{BB962C8B-B14F-4D97-AF65-F5344CB8AC3E}">
        <p14:creationId xmlns:p14="http://schemas.microsoft.com/office/powerpoint/2010/main" val="278608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1850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207855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83524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640374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229608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59C22-3B18-4357-BD87-A7AC92EF295C}"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8465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59C22-3B18-4357-BD87-A7AC92EF295C}" type="datetimeFigureOut">
              <a:rPr lang="en-US" smtClean="0"/>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17045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59C22-3B18-4357-BD87-A7AC92EF295C}" type="datetimeFigureOut">
              <a:rPr lang="en-US" smtClean="0"/>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0017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9C22-3B18-4357-BD87-A7AC92EF295C}" type="datetimeFigureOut">
              <a:rPr lang="en-US" smtClean="0"/>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41331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46098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5127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59C22-3B18-4357-BD87-A7AC92EF295C}" type="datetimeFigureOut">
              <a:rPr lang="en-US" smtClean="0"/>
              <a:t>12/30/2020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9F585-25EB-465E-AF23-967C63351371}" type="slidenum">
              <a:rPr lang="en-US" smtClean="0"/>
              <a:t>‹#›</a:t>
            </a:fld>
            <a:endParaRPr lang="en-US"/>
          </a:p>
        </p:txBody>
      </p:sp>
    </p:spTree>
    <p:extLst>
      <p:ext uri="{BB962C8B-B14F-4D97-AF65-F5344CB8AC3E}">
        <p14:creationId xmlns:p14="http://schemas.microsoft.com/office/powerpoint/2010/main" val="83431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53" y="408707"/>
            <a:ext cx="11466374" cy="605357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Flowchart: Punched Tape 16"/>
          <p:cNvSpPr/>
          <p:nvPr/>
        </p:nvSpPr>
        <p:spPr>
          <a:xfrm>
            <a:off x="2769584" y="853910"/>
            <a:ext cx="3505656" cy="1460568"/>
          </a:xfrm>
          <a:prstGeom prst="flowChartPunchedTape">
            <a:avLst/>
          </a:prstGeom>
          <a:solidFill>
            <a:schemeClr val="accent4">
              <a:lumMod val="20000"/>
              <a:lumOff val="8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solidFill>
                  <a:schemeClr val="accent1"/>
                </a:solidFill>
                <a:latin typeface="NikoshBAN" panose="02000000000000000000" pitchFamily="2" charset="0"/>
                <a:cs typeface="NikoshBAN" panose="02000000000000000000" pitchFamily="2" charset="0"/>
              </a:rPr>
              <a:t>স্বাগতম</a:t>
            </a:r>
            <a:endParaRPr lang="en-US" sz="7200" b="1" dirty="0">
              <a:solidFill>
                <a:schemeClr val="accent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8580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5936975"/>
            <a:ext cx="5576459" cy="595446"/>
          </a:xfrm>
          <a:prstGeom prst="rect">
            <a:avLst/>
          </a:prstGeom>
        </p:spPr>
      </p:pic>
      <p:sp>
        <p:nvSpPr>
          <p:cNvPr id="4" name="Rectangle 3"/>
          <p:cNvSpPr/>
          <p:nvPr/>
        </p:nvSpPr>
        <p:spPr>
          <a:xfrm>
            <a:off x="2969127" y="500726"/>
            <a:ext cx="6436867" cy="646331"/>
          </a:xfrm>
          <a:prstGeom prst="rect">
            <a:avLst/>
          </a:prstGeom>
          <a:solidFill>
            <a:schemeClr val="bg2"/>
          </a:solidFill>
          <a:effectLst>
            <a:glow rad="139700">
              <a:schemeClr val="accent6">
                <a:satMod val="175000"/>
                <a:alpha val="40000"/>
              </a:schemeClr>
            </a:glow>
          </a:effectLst>
          <a:scene3d>
            <a:camera prst="orthographicFront"/>
            <a:lightRig rig="threePt" dir="t"/>
          </a:scene3d>
          <a:sp3d>
            <a:bevelT w="101600" prst="riblet"/>
          </a:sp3d>
        </p:spPr>
        <p:txBody>
          <a:bodyPr wrap="square">
            <a:spAutoFit/>
          </a:bodyPr>
          <a:lstStyle/>
          <a:p>
            <a:pPr algn="ctr"/>
            <a:r>
              <a:rPr lang="bn-IN" sz="3600" dirty="0" smtClean="0">
                <a:latin typeface="NikoshBAN" panose="02000000000000000000" pitchFamily="2" charset="0"/>
                <a:cs typeface="NikoshBAN" panose="02000000000000000000" pitchFamily="2" charset="0"/>
              </a:rPr>
              <a:t>অন্ধকূপ হত্যার কাল্পনিক কাহিনী</a:t>
            </a:r>
            <a:endParaRPr lang="as-IN" sz="36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72" y="5961219"/>
            <a:ext cx="5855428" cy="595446"/>
          </a:xfrm>
          <a:prstGeom prst="rect">
            <a:avLst/>
          </a:prstGeom>
        </p:spPr>
      </p:pic>
      <p:sp>
        <p:nvSpPr>
          <p:cNvPr id="5" name="TextBox 4"/>
          <p:cNvSpPr txBox="1"/>
          <p:nvPr/>
        </p:nvSpPr>
        <p:spPr>
          <a:xfrm>
            <a:off x="555911" y="1377942"/>
            <a:ext cx="11232577" cy="4401205"/>
          </a:xfrm>
          <a:prstGeom prst="rect">
            <a:avLst/>
          </a:prstGeom>
          <a:noFill/>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নবাবের কলকাতা দখলের পর বন্দিদশা থেকে মুক্তি পেয়ে নবাবকে হেয় করার জন্য হলওয়েল নামক জনৈক ইংরেজ এক মিথ্যা প্রচারণা চালায় যা ইতিহাসে ‘অন্ধকূপ হত্যা’ নামে পরিচিত। এতে বলে হয় যে, ১৮ ফুট দৈর্ঘ্য ১৪</a:t>
            </a:r>
            <a:r>
              <a:rPr lang="en-US" sz="4000" dirty="0" smtClean="0">
                <a:latin typeface="NikoshBAN" panose="02000000000000000000" pitchFamily="2" charset="0"/>
                <a:cs typeface="NikoshBAN" panose="02000000000000000000" pitchFamily="2" charset="0"/>
              </a:rPr>
              <a:t>.10 </a:t>
            </a:r>
            <a:r>
              <a:rPr lang="bn-IN" sz="4000" dirty="0" smtClean="0">
                <a:latin typeface="NikoshBAN" panose="02000000000000000000" pitchFamily="2" charset="0"/>
                <a:cs typeface="NikoshBAN" panose="02000000000000000000" pitchFamily="2" charset="0"/>
              </a:rPr>
              <a:t>ফুট প্রস্থ ছোট একটি ঘড়ে ১৩৬ জন ইংরেজকে বন্দি করে রাখা হয়। এতে প্রচন্ড গরমে শ্বাসরুদ্ধ হয়ে ১২৩ জনের মৃত্যু হয়। আধুনিক ঐতিহাসিকদের গবেষণায় ‘অন্ধকূপ হত্যার’ কোনো সত্যতার প্রমাণ পাওয়া যায়নি।</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096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391" t="7850" r="13260"/>
          <a:stretch/>
        </p:blipFill>
        <p:spPr>
          <a:xfrm>
            <a:off x="7671786" y="2050357"/>
            <a:ext cx="3405096" cy="35468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2487" y="214747"/>
            <a:ext cx="2258625" cy="2251362"/>
          </a:xfrm>
          <a:prstGeom prst="rect">
            <a:avLst/>
          </a:prstGeom>
        </p:spPr>
      </p:pic>
      <p:sp>
        <p:nvSpPr>
          <p:cNvPr id="23" name="Flowchart: Connector 22"/>
          <p:cNvSpPr/>
          <p:nvPr/>
        </p:nvSpPr>
        <p:spPr>
          <a:xfrm>
            <a:off x="10078865" y="865554"/>
            <a:ext cx="1092718" cy="105493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সময় ১০ </a:t>
            </a:r>
            <a:r>
              <a:rPr lang="bn-IN" dirty="0">
                <a:solidFill>
                  <a:schemeClr val="tx1"/>
                </a:solidFill>
                <a:latin typeface="NikoshBAN" panose="02000000000000000000" pitchFamily="2" charset="0"/>
                <a:cs typeface="NikoshBAN" panose="02000000000000000000" pitchFamily="2" charset="0"/>
              </a:rPr>
              <a:t>মিনিট</a:t>
            </a:r>
            <a:endParaRPr lang="en-US" dirty="0"/>
          </a:p>
        </p:txBody>
      </p:sp>
      <p:pic>
        <p:nvPicPr>
          <p:cNvPr id="17" name="Picture 8"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580534" y="1025362"/>
            <a:ext cx="5365824" cy="2739211"/>
          </a:xfrm>
          <a:prstGeom prst="rect">
            <a:avLst/>
          </a:prstGeom>
        </p:spPr>
        <p:txBody>
          <a:bodyPr wrap="square">
            <a:spAutoFit/>
          </a:bodyPr>
          <a:lstStyle/>
          <a:p>
            <a:pPr algn="ctr"/>
            <a:r>
              <a:rPr lang="bn-IN" sz="3600" u="sng" dirty="0">
                <a:solidFill>
                  <a:schemeClr val="bg1"/>
                </a:solidFill>
                <a:latin typeface="NikoshBAN" panose="02000000000000000000" pitchFamily="2" charset="0"/>
                <a:cs typeface="NikoshBAN" panose="02000000000000000000" pitchFamily="2" charset="0"/>
              </a:rPr>
              <a:t>একক </a:t>
            </a:r>
            <a:r>
              <a:rPr lang="bn-IN" sz="3600" u="sng" dirty="0" smtClean="0">
                <a:solidFill>
                  <a:schemeClr val="bg1"/>
                </a:solidFill>
                <a:latin typeface="NikoshBAN" panose="02000000000000000000" pitchFamily="2" charset="0"/>
                <a:cs typeface="NikoshBAN" panose="02000000000000000000" pitchFamily="2" charset="0"/>
              </a:rPr>
              <a:t>কাজ</a:t>
            </a:r>
          </a:p>
          <a:p>
            <a:pPr algn="ctr"/>
            <a:endParaRPr lang="bn-IN" sz="3600" u="sng" dirty="0" smtClean="0">
              <a:solidFill>
                <a:schemeClr val="bg1"/>
              </a:solidFill>
              <a:latin typeface="NikoshBAN" panose="02000000000000000000" pitchFamily="2" charset="0"/>
              <a:cs typeface="NikoshBAN" panose="02000000000000000000" pitchFamily="2" charset="0"/>
            </a:endParaRPr>
          </a:p>
          <a:p>
            <a:r>
              <a:rPr lang="bn-IN" sz="3600" dirty="0" smtClean="0">
                <a:solidFill>
                  <a:schemeClr val="bg1"/>
                </a:solidFill>
                <a:latin typeface="NikoshBAN" panose="02000000000000000000" pitchFamily="2" charset="0"/>
                <a:cs typeface="NikoshBAN" panose="02000000000000000000" pitchFamily="2" charset="0"/>
              </a:rPr>
              <a:t>১। পলাশীর যুদ্ধ কী?</a:t>
            </a:r>
            <a:endParaRPr lang="en-US" sz="3600" dirty="0">
              <a:solidFill>
                <a:schemeClr val="bg1"/>
              </a:solidFill>
              <a:latin typeface="NikoshBAN" panose="02000000000000000000" pitchFamily="2" charset="0"/>
              <a:cs typeface="NikoshBAN" panose="02000000000000000000" pitchFamily="2" charset="0"/>
            </a:endParaRPr>
          </a:p>
          <a:p>
            <a:r>
              <a:rPr lang="bn-IN" sz="3200" dirty="0" smtClean="0">
                <a:solidFill>
                  <a:schemeClr val="bg1"/>
                </a:solidFill>
                <a:latin typeface="NikoshBAN" panose="02000000000000000000" pitchFamily="2" charset="0"/>
                <a:cs typeface="NikoshBAN" panose="02000000000000000000" pitchFamily="2" charset="0"/>
              </a:rPr>
              <a:t>২। নবাব সিরাজুদ্দৌলার সাথে ইংরেজদের </a:t>
            </a:r>
          </a:p>
          <a:p>
            <a:r>
              <a:rPr lang="bn-IN" sz="3200" dirty="0" smtClean="0">
                <a:solidFill>
                  <a:schemeClr val="bg1"/>
                </a:solidFill>
                <a:latin typeface="NikoshBAN" panose="02000000000000000000" pitchFamily="2" charset="0"/>
                <a:cs typeface="NikoshBAN" panose="02000000000000000000" pitchFamily="2" charset="0"/>
              </a:rPr>
              <a:t>বিরোধের কারণ উল্লেখ কর।</a:t>
            </a:r>
            <a:endParaRPr lang="en-US" sz="3200" dirty="0">
              <a:solidFill>
                <a:schemeClr val="bg1"/>
              </a:solidFill>
            </a:endParaRPr>
          </a:p>
        </p:txBody>
      </p:sp>
    </p:spTree>
    <p:extLst>
      <p:ext uri="{BB962C8B-B14F-4D97-AF65-F5344CB8AC3E}">
        <p14:creationId xmlns:p14="http://schemas.microsoft.com/office/powerpoint/2010/main" val="254869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7927" y="4593429"/>
            <a:ext cx="11461175" cy="1938992"/>
          </a:xfrm>
          <a:prstGeom prst="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just"/>
            <a:r>
              <a:rPr lang="en-US" sz="4000" dirty="0">
                <a:ln w="18000">
                  <a:solidFill>
                    <a:schemeClr val="tx1"/>
                  </a:solidFill>
                  <a:prstDash val="solid"/>
                  <a:miter lim="800000"/>
                </a:ln>
                <a:latin typeface="NikoshBAN" pitchFamily="2" charset="0"/>
                <a:cs typeface="NikoshBAN" pitchFamily="2" charset="0"/>
              </a:rPr>
              <a:t>১৭৪০ </a:t>
            </a:r>
            <a:r>
              <a:rPr lang="en-US" sz="4000" dirty="0" err="1">
                <a:ln w="18000">
                  <a:solidFill>
                    <a:schemeClr val="tx1"/>
                  </a:solidFill>
                  <a:prstDash val="solid"/>
                  <a:miter lim="800000"/>
                </a:ln>
                <a:latin typeface="NikoshBAN" pitchFamily="2" charset="0"/>
                <a:cs typeface="NikoshBAN" pitchFamily="2" charset="0"/>
              </a:rPr>
              <a:t>থেকে</a:t>
            </a:r>
            <a:r>
              <a:rPr lang="en-US" sz="4000" dirty="0">
                <a:ln w="18000">
                  <a:solidFill>
                    <a:schemeClr val="tx1"/>
                  </a:solidFill>
                  <a:prstDash val="solid"/>
                  <a:miter lim="800000"/>
                </a:ln>
                <a:latin typeface="NikoshBAN" pitchFamily="2" charset="0"/>
                <a:cs typeface="NikoshBAN" pitchFamily="2" charset="0"/>
              </a:rPr>
              <a:t> </a:t>
            </a:r>
            <a:r>
              <a:rPr lang="bn-BD" sz="4000" dirty="0">
                <a:ln w="18000">
                  <a:solidFill>
                    <a:schemeClr val="tx1"/>
                  </a:solidFill>
                  <a:prstDash val="solid"/>
                  <a:miter lim="800000"/>
                </a:ln>
                <a:latin typeface="NikoshBAN" pitchFamily="2" charset="0"/>
                <a:cs typeface="NikoshBAN" pitchFamily="2" charset="0"/>
              </a:rPr>
              <a:t>১৭৫</a:t>
            </a:r>
            <a:r>
              <a:rPr lang="en-US" sz="4000" dirty="0">
                <a:ln w="18000">
                  <a:solidFill>
                    <a:schemeClr val="tx1"/>
                  </a:solidFill>
                  <a:prstDash val="solid"/>
                  <a:miter lim="800000"/>
                </a:ln>
                <a:latin typeface="NikoshBAN" pitchFamily="2" charset="0"/>
                <a:cs typeface="NikoshBAN" pitchFamily="2" charset="0"/>
              </a:rPr>
              <a:t>৬</a:t>
            </a:r>
            <a:r>
              <a:rPr lang="bn-BD" sz="4000" dirty="0">
                <a:ln w="18000">
                  <a:solidFill>
                    <a:schemeClr val="tx1"/>
                  </a:solidFill>
                  <a:prstDash val="solid"/>
                  <a:miter lim="800000"/>
                </a:ln>
                <a:latin typeface="NikoshBAN" pitchFamily="2" charset="0"/>
                <a:cs typeface="NikoshBAN" pitchFamily="2" charset="0"/>
              </a:rPr>
              <a:t> সাল</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পর্যন্ত</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বাংলা</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বিহার</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উড়িষ্যার</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নবাব</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ছিলেন</a:t>
            </a:r>
            <a:r>
              <a:rPr lang="bn-BD" sz="4000" dirty="0">
                <a:ln w="18000">
                  <a:solidFill>
                    <a:schemeClr val="tx1"/>
                  </a:solidFill>
                  <a:prstDash val="solid"/>
                  <a:miter lim="800000"/>
                </a:ln>
                <a:latin typeface="NikoshBAN" pitchFamily="2" charset="0"/>
                <a:cs typeface="NikoshBAN" pitchFamily="2" charset="0"/>
              </a:rPr>
              <a:t> নবাব আলীবর্দ্দী খা</a:t>
            </a:r>
            <a:r>
              <a:rPr lang="en-US" sz="4000" dirty="0">
                <a:ln w="18000">
                  <a:solidFill>
                    <a:schemeClr val="tx1"/>
                  </a:solidFill>
                  <a:prstDash val="solid"/>
                  <a:miter lim="800000"/>
                </a:ln>
                <a:latin typeface="NikoshBAN" pitchFamily="2" charset="0"/>
                <a:cs typeface="NikoshBAN" pitchFamily="2" charset="0"/>
              </a:rPr>
              <a:t>ন। </a:t>
            </a:r>
            <a:r>
              <a:rPr lang="en-US" sz="4000" dirty="0" err="1">
                <a:ln w="18000">
                  <a:solidFill>
                    <a:schemeClr val="tx1"/>
                  </a:solidFill>
                  <a:prstDash val="solid"/>
                  <a:miter lim="800000"/>
                </a:ln>
                <a:latin typeface="NikoshBAN" pitchFamily="2" charset="0"/>
                <a:cs typeface="NikoshBAN" pitchFamily="2" charset="0"/>
              </a:rPr>
              <a:t>তিনি</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মারাঠা</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বর্গী</a:t>
            </a:r>
            <a:r>
              <a:rPr lang="en-US" sz="4000" dirty="0">
                <a:ln w="18000">
                  <a:solidFill>
                    <a:schemeClr val="tx1"/>
                  </a:solidFill>
                  <a:prstDash val="solid"/>
                  <a:miter lim="800000"/>
                </a:ln>
                <a:latin typeface="NikoshBAN" pitchFamily="2" charset="0"/>
                <a:cs typeface="NikoshBAN" pitchFamily="2" charset="0"/>
              </a:rPr>
              <a:t> ও </a:t>
            </a:r>
            <a:r>
              <a:rPr lang="en-US" sz="4000" dirty="0" err="1">
                <a:ln w="18000">
                  <a:solidFill>
                    <a:schemeClr val="tx1"/>
                  </a:solidFill>
                  <a:prstDash val="solid"/>
                  <a:miter lim="800000"/>
                </a:ln>
                <a:latin typeface="NikoshBAN" pitchFamily="2" charset="0"/>
                <a:cs typeface="NikoshBAN" pitchFamily="2" charset="0"/>
              </a:rPr>
              <a:t>ইংরেজদের</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দমিয়ে</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রেখে</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দক্ষতার</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সাথে</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রাজ্য</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পরিচালনা</a:t>
            </a:r>
            <a:r>
              <a:rPr lang="en-US" sz="4000" dirty="0">
                <a:ln w="18000">
                  <a:solidFill>
                    <a:schemeClr val="tx1"/>
                  </a:solidFill>
                  <a:prstDash val="solid"/>
                  <a:miter lim="800000"/>
                </a:ln>
                <a:latin typeface="NikoshBAN" pitchFamily="2" charset="0"/>
                <a:cs typeface="NikoshBAN" pitchFamily="2" charset="0"/>
              </a:rPr>
              <a:t> </a:t>
            </a:r>
            <a:r>
              <a:rPr lang="en-US" sz="4000" dirty="0" err="1">
                <a:ln w="18000">
                  <a:solidFill>
                    <a:schemeClr val="tx1"/>
                  </a:solidFill>
                  <a:prstDash val="solid"/>
                  <a:miter lim="800000"/>
                </a:ln>
                <a:latin typeface="NikoshBAN" pitchFamily="2" charset="0"/>
                <a:cs typeface="NikoshBAN" pitchFamily="2" charset="0"/>
              </a:rPr>
              <a:t>করেছিলেন</a:t>
            </a:r>
            <a:r>
              <a:rPr lang="en-US" sz="4000" dirty="0">
                <a:ln w="18000">
                  <a:solidFill>
                    <a:schemeClr val="tx1"/>
                  </a:solidFill>
                  <a:prstDash val="solid"/>
                  <a:miter lim="800000"/>
                </a:ln>
                <a:latin typeface="NikoshBAN" pitchFamily="2" charset="0"/>
                <a:cs typeface="NikoshBAN" pitchFamily="2" charset="0"/>
              </a:rPr>
              <a:t>।</a:t>
            </a:r>
            <a:r>
              <a:rPr lang="bn-BD" sz="4000" dirty="0">
                <a:ln w="18000">
                  <a:solidFill>
                    <a:schemeClr val="tx1"/>
                  </a:solidFill>
                  <a:prstDash val="solid"/>
                  <a:miter lim="800000"/>
                </a:ln>
                <a:latin typeface="NikoshBAN" pitchFamily="2" charset="0"/>
                <a:cs typeface="NikoshBAN" pitchFamily="2" charset="0"/>
              </a:rPr>
              <a:t> </a:t>
            </a:r>
            <a:endParaRPr lang="en-US" sz="4000" dirty="0">
              <a:ln w="18000">
                <a:solidFill>
                  <a:schemeClr val="tx1"/>
                </a:solidFill>
                <a:prstDash val="solid"/>
                <a:miter lim="800000"/>
              </a:ln>
              <a:latin typeface="NikoshBAN" pitchFamily="2" charset="0"/>
              <a:cs typeface="NikoshBAN" pitchFamily="2" charset="0"/>
            </a:endParaRPr>
          </a:p>
        </p:txBody>
      </p:sp>
      <p:pic>
        <p:nvPicPr>
          <p:cNvPr id="20" name="Picture 2" descr="E:\MOTIAR\Model Extra\Nil 7\New folder\3.3.png"/>
          <p:cNvPicPr>
            <a:picLocks noChangeAspect="1" noChangeArrowheads="1"/>
          </p:cNvPicPr>
          <p:nvPr/>
        </p:nvPicPr>
        <p:blipFill>
          <a:blip r:embed="rId2"/>
          <a:srcRect/>
          <a:stretch>
            <a:fillRect/>
          </a:stretch>
        </p:blipFill>
        <p:spPr bwMode="auto">
          <a:xfrm>
            <a:off x="7485616" y="1147473"/>
            <a:ext cx="4175760" cy="3340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mjh.jpg"/>
          <p:cNvPicPr>
            <a:picLocks noChangeAspect="1"/>
          </p:cNvPicPr>
          <p:nvPr/>
        </p:nvPicPr>
        <p:blipFill>
          <a:blip r:embed="rId3">
            <a:lum bright="-10000" contrast="30000"/>
          </a:blip>
          <a:stretch>
            <a:fillRect/>
          </a:stretch>
        </p:blipFill>
        <p:spPr>
          <a:xfrm>
            <a:off x="2029296" y="1206568"/>
            <a:ext cx="3312027" cy="3319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23"/>
          <p:cNvSpPr/>
          <p:nvPr/>
        </p:nvSpPr>
        <p:spPr>
          <a:xfrm>
            <a:off x="3557156" y="465719"/>
            <a:ext cx="5022273" cy="584775"/>
          </a:xfrm>
          <a:prstGeom prst="rect">
            <a:avLst/>
          </a:prstGeom>
          <a:solidFill>
            <a:schemeClr val="accent6">
              <a:lumMod val="20000"/>
              <a:lumOff val="80000"/>
            </a:schemeClr>
          </a:solidFill>
          <a:effectLst>
            <a:glow rad="1397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dirty="0" err="1">
                <a:solidFill>
                  <a:schemeClr val="tx1"/>
                </a:solidFill>
                <a:latin typeface="Shonar Bangla" pitchFamily="34" charset="0"/>
                <a:cs typeface="Shonar Bangla" pitchFamily="34" charset="0"/>
              </a:rPr>
              <a:t>ঐতিহাসিক</a:t>
            </a:r>
            <a:r>
              <a:rPr lang="en-US" sz="3200" dirty="0">
                <a:solidFill>
                  <a:schemeClr val="tx1"/>
                </a:solidFill>
                <a:latin typeface="Shonar Bangla" pitchFamily="34" charset="0"/>
                <a:cs typeface="Shonar Bangla" pitchFamily="34" charset="0"/>
              </a:rPr>
              <a:t> </a:t>
            </a:r>
            <a:r>
              <a:rPr lang="en-US" sz="3200" dirty="0" err="1">
                <a:solidFill>
                  <a:schemeClr val="tx1"/>
                </a:solidFill>
                <a:latin typeface="Shonar Bangla" pitchFamily="34" charset="0"/>
                <a:cs typeface="Shonar Bangla" pitchFamily="34" charset="0"/>
              </a:rPr>
              <a:t>পটভূমি</a:t>
            </a:r>
            <a:endParaRPr lang="en-US" sz="3200" dirty="0">
              <a:solidFill>
                <a:schemeClr val="tx1"/>
              </a:solidFill>
              <a:latin typeface="Shonar Bangla" pitchFamily="34" charset="0"/>
              <a:cs typeface="Shonar Bangla" pitchFamily="34" charset="0"/>
            </a:endParaRPr>
          </a:p>
        </p:txBody>
      </p:sp>
    </p:spTree>
    <p:extLst>
      <p:ext uri="{BB962C8B-B14F-4D97-AF65-F5344CB8AC3E}">
        <p14:creationId xmlns:p14="http://schemas.microsoft.com/office/powerpoint/2010/main" val="4225448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1221" y="5098935"/>
            <a:ext cx="11428274" cy="1384995"/>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just"/>
            <a:r>
              <a:rPr lang="en-US" sz="2800" dirty="0" err="1">
                <a:latin typeface="NikoshBAN" pitchFamily="2" charset="0"/>
                <a:cs typeface="NikoshBAN" pitchFamily="2" charset="0"/>
              </a:rPr>
              <a:t>নবাব</a:t>
            </a:r>
            <a:r>
              <a:rPr lang="en-US" sz="2800" dirty="0">
                <a:latin typeface="NikoshBAN" pitchFamily="2" charset="0"/>
                <a:cs typeface="NikoshBAN" pitchFamily="2" charset="0"/>
              </a:rPr>
              <a:t> </a:t>
            </a:r>
            <a:r>
              <a:rPr lang="en-US" sz="2800" dirty="0" err="1">
                <a:latin typeface="NikoshBAN" pitchFamily="2" charset="0"/>
                <a:cs typeface="NikoshBAN" pitchFamily="2" charset="0"/>
              </a:rPr>
              <a:t>আলীবর্দী</a:t>
            </a:r>
            <a:r>
              <a:rPr lang="en-US" sz="2800" dirty="0">
                <a:latin typeface="NikoshBAN" pitchFamily="2" charset="0"/>
                <a:cs typeface="NikoshBAN" pitchFamily="2" charset="0"/>
              </a:rPr>
              <a:t> </a:t>
            </a:r>
            <a:r>
              <a:rPr lang="en-US" sz="2800" dirty="0" err="1">
                <a:latin typeface="NikoshBAN" pitchFamily="2" charset="0"/>
                <a:cs typeface="NikoshBAN" pitchFamily="2" charset="0"/>
              </a:rPr>
              <a:t>খানের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জ্যেষ্ঠ</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কন্যা</a:t>
            </a:r>
            <a:r>
              <a:rPr lang="en-US" sz="2800" dirty="0">
                <a:latin typeface="NikoshBAN" pitchFamily="2" charset="0"/>
                <a:cs typeface="NikoshBAN" pitchFamily="2" charset="0"/>
              </a:rPr>
              <a:t> </a:t>
            </a:r>
            <a:r>
              <a:rPr lang="en-US" sz="2800" dirty="0" err="1">
                <a:latin typeface="NikoshBAN" pitchFamily="2" charset="0"/>
                <a:cs typeface="NikoshBAN" pitchFamily="2" charset="0"/>
              </a:rPr>
              <a:t>ঘষেটি</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বেগম</a:t>
            </a:r>
            <a:r>
              <a:rPr lang="en-US" sz="2800" dirty="0">
                <a:latin typeface="NikoshBAN" pitchFamily="2" charset="0"/>
                <a:cs typeface="NikoshBAN" pitchFamily="2" charset="0"/>
              </a:rPr>
              <a:t> </a:t>
            </a:r>
            <a:r>
              <a:rPr lang="en-US" sz="2800" dirty="0" err="1">
                <a:latin typeface="NikoshBAN" pitchFamily="2" charset="0"/>
                <a:cs typeface="NikoshBAN" pitchFamily="2" charset="0"/>
              </a:rPr>
              <a:t>আশাহত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হয়ে</a:t>
            </a:r>
            <a:r>
              <a:rPr lang="en-US" sz="2800" dirty="0">
                <a:latin typeface="NikoshBAN" pitchFamily="2" charset="0"/>
                <a:cs typeface="NikoshBAN" pitchFamily="2" charset="0"/>
              </a:rPr>
              <a:t> </a:t>
            </a:r>
            <a:r>
              <a:rPr lang="bn-BD" sz="2800" dirty="0">
                <a:latin typeface="NikoshBAN" pitchFamily="2" charset="0"/>
                <a:cs typeface="NikoshBAN" pitchFamily="2" charset="0"/>
              </a:rPr>
              <a:t> নবাবের বিরুদ্ধে ষড়যন্ত্রে লিপ্ত হন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তার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সাথে</a:t>
            </a:r>
            <a:r>
              <a:rPr lang="en-US" sz="2800" dirty="0">
                <a:latin typeface="NikoshBAN" pitchFamily="2" charset="0"/>
                <a:cs typeface="NikoshBAN" pitchFamily="2" charset="0"/>
              </a:rPr>
              <a:t> </a:t>
            </a:r>
            <a:r>
              <a:rPr lang="en-US" sz="2800" dirty="0" err="1">
                <a:latin typeface="NikoshBAN" pitchFamily="2" charset="0"/>
                <a:cs typeface="NikoshBAN" pitchFamily="2" charset="0"/>
              </a:rPr>
              <a:t>যোগদেয়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নবাবের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খালাত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ভাই</a:t>
            </a:r>
            <a:r>
              <a:rPr lang="en-US" sz="2800" dirty="0">
                <a:latin typeface="NikoshBAN" pitchFamily="2" charset="0"/>
                <a:cs typeface="NikoshBAN" pitchFamily="2" charset="0"/>
              </a:rPr>
              <a:t> </a:t>
            </a:r>
            <a:r>
              <a:rPr lang="en-US" sz="2800" dirty="0" err="1">
                <a:latin typeface="NikoshBAN" pitchFamily="2" charset="0"/>
                <a:cs typeface="NikoshBAN" pitchFamily="2" charset="0"/>
              </a:rPr>
              <a:t>ঢাকার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শাসনকর্তা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শওকত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জং</a:t>
            </a:r>
            <a:r>
              <a:rPr lang="en-US" sz="2800" dirty="0">
                <a:latin typeface="NikoshBAN" pitchFamily="2" charset="0"/>
                <a:cs typeface="NikoshBAN" pitchFamily="2" charset="0"/>
              </a:rPr>
              <a:t>। </a:t>
            </a:r>
            <a:r>
              <a:rPr lang="en-US" sz="2800" dirty="0" err="1">
                <a:latin typeface="NikoshBAN" pitchFamily="2" charset="0"/>
                <a:cs typeface="NikoshBAN" pitchFamily="2" charset="0"/>
              </a:rPr>
              <a:t>নবাব</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সিরাজ</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শওকত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জং</a:t>
            </a:r>
            <a:r>
              <a:rPr lang="en-US" sz="2800" dirty="0">
                <a:latin typeface="NikoshBAN" pitchFamily="2" charset="0"/>
                <a:cs typeface="NikoshBAN" pitchFamily="2" charset="0"/>
              </a:rPr>
              <a:t> </a:t>
            </a:r>
            <a:r>
              <a:rPr lang="en-US" sz="2800" dirty="0" err="1">
                <a:latin typeface="NikoshBAN" pitchFamily="2" charset="0"/>
                <a:cs typeface="NikoshBAN" pitchFamily="2" charset="0"/>
              </a:rPr>
              <a:t>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পরাজিত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ঢাকা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দখল</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a:t>
            </a:r>
            <a:r>
              <a:rPr lang="en-US" sz="2800" dirty="0">
                <a:latin typeface="NikoshBAN" pitchFamily="2" charset="0"/>
                <a:cs typeface="NikoshBAN" pitchFamily="2" charset="0"/>
              </a:rPr>
              <a:t>। </a:t>
            </a:r>
            <a:endParaRPr lang="bn-BD" sz="2800" dirty="0">
              <a:latin typeface="NikoshBAN" pitchFamily="2" charset="0"/>
              <a:cs typeface="NikoshBAN" pitchFamily="2" charset="0"/>
            </a:endParaRPr>
          </a:p>
        </p:txBody>
      </p:sp>
      <p:sp>
        <p:nvSpPr>
          <p:cNvPr id="11" name="Rectangle 10"/>
          <p:cNvSpPr/>
          <p:nvPr/>
        </p:nvSpPr>
        <p:spPr>
          <a:xfrm>
            <a:off x="4924696" y="381001"/>
            <a:ext cx="3076303" cy="584775"/>
          </a:xfrm>
          <a:prstGeom prst="rect">
            <a:avLst/>
          </a:prstGeom>
          <a:solidFill>
            <a:schemeClr val="accent6">
              <a:lumMod val="20000"/>
              <a:lumOff val="80000"/>
            </a:schemeClr>
          </a:solidFill>
          <a:effectLst>
            <a:glow rad="1397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bn-BD" sz="3200" dirty="0">
                <a:solidFill>
                  <a:schemeClr val="tx1"/>
                </a:solidFill>
                <a:latin typeface="NikoshBAN" pitchFamily="2" charset="0"/>
                <a:cs typeface="NikoshBAN" pitchFamily="2" charset="0"/>
              </a:rPr>
              <a:t>পারিবারিক ষড়যন্ত্র</a:t>
            </a:r>
            <a:endParaRPr lang="en-US" sz="3200" dirty="0">
              <a:solidFill>
                <a:schemeClr val="tx1"/>
              </a:solidFill>
            </a:endParaRPr>
          </a:p>
        </p:txBody>
      </p:sp>
      <p:pic>
        <p:nvPicPr>
          <p:cNvPr id="12" name="Picture 11" descr="iuo.jpg"/>
          <p:cNvPicPr>
            <a:picLocks noChangeAspect="1"/>
          </p:cNvPicPr>
          <p:nvPr/>
        </p:nvPicPr>
        <p:blipFill>
          <a:blip r:embed="rId2"/>
          <a:stretch>
            <a:fillRect/>
          </a:stretch>
        </p:blipFill>
        <p:spPr>
          <a:xfrm>
            <a:off x="6462847" y="1076151"/>
            <a:ext cx="4907203" cy="36890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72" y="1156268"/>
            <a:ext cx="4500923" cy="38456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178653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0" name="Picture 9" descr="bhg.jpg"/>
          <p:cNvPicPr>
            <a:picLocks noChangeAspect="1"/>
          </p:cNvPicPr>
          <p:nvPr/>
        </p:nvPicPr>
        <p:blipFill>
          <a:blip r:embed="rId2">
            <a:lum bright="10000"/>
          </a:blip>
          <a:stretch>
            <a:fillRect/>
          </a:stretch>
        </p:blipFill>
        <p:spPr>
          <a:xfrm>
            <a:off x="3840771" y="415632"/>
            <a:ext cx="4976657" cy="41709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extBox 10"/>
          <p:cNvSpPr txBox="1"/>
          <p:nvPr/>
        </p:nvSpPr>
        <p:spPr>
          <a:xfrm>
            <a:off x="555370" y="4729604"/>
            <a:ext cx="11193289" cy="1754326"/>
          </a:xfrm>
          <a:prstGeom prst="rect">
            <a:avLst/>
          </a:prstGeom>
          <a:solidFill>
            <a:schemeClr val="accent6">
              <a:lumMod val="20000"/>
              <a:lumOff val="80000"/>
            </a:schemeClr>
          </a:solidFill>
          <a:ln w="57150">
            <a:solidFill>
              <a:srgbClr val="0070C0"/>
            </a:solidFill>
          </a:ln>
        </p:spPr>
        <p:txBody>
          <a:bodyPr wrap="square" rtlCol="0">
            <a:spAutoFit/>
          </a:bodyPr>
          <a:lstStyle/>
          <a:p>
            <a:pPr algn="just"/>
            <a:r>
              <a:rPr lang="en-US" sz="3600" dirty="0" err="1">
                <a:latin typeface="NikoshBAN" pitchFamily="2" charset="0"/>
                <a:cs typeface="NikoshBAN" pitchFamily="2" charset="0"/>
              </a:rPr>
              <a:t>নবাবের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মৃত্যুার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কনিষ্ঠ</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কন্যা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বেগমের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সিরাজউদ্দৌলাকে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উত্তরাধিকার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মনোনীত</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করেন</a:t>
            </a:r>
            <a:r>
              <a:rPr lang="bn-IN" sz="3600" dirty="0">
                <a:latin typeface="NikoshBAN" pitchFamily="2" charset="0"/>
                <a:cs typeface="NikoshBAN" pitchFamily="2" charset="0"/>
              </a:rPr>
              <a:t> </a:t>
            </a:r>
            <a:r>
              <a:rPr lang="en-US" sz="3600" dirty="0" err="1" smtClean="0">
                <a:latin typeface="NikoshBAN" pitchFamily="2" charset="0"/>
                <a:cs typeface="NikoshBAN" pitchFamily="2" charset="0"/>
              </a:rPr>
              <a:t>যা</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আত্মীয়দের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মধ্যে</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অনে</a:t>
            </a:r>
            <a:r>
              <a:rPr lang="bn-IN" sz="3600" dirty="0"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নিতে</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পারে</a:t>
            </a:r>
            <a:r>
              <a:rPr lang="bn-IN" sz="3600" dirty="0" smtClean="0">
                <a:latin typeface="NikoshBAN" pitchFamily="2" charset="0"/>
                <a:cs typeface="NikoshBAN" pitchFamily="2" charset="0"/>
              </a:rPr>
              <a:t>ন</a:t>
            </a:r>
            <a:r>
              <a:rPr lang="en-US" sz="3600" dirty="0" err="1" smtClean="0">
                <a:latin typeface="NikoshBAN" pitchFamily="2" charset="0"/>
                <a:cs typeface="NikoshBAN" pitchFamily="2" charset="0"/>
              </a:rPr>
              <a:t>নি</a:t>
            </a:r>
            <a:r>
              <a:rPr lang="en-US" sz="3600" dirty="0">
                <a:latin typeface="NikoshBAN" pitchFamily="2" charset="0"/>
                <a:cs typeface="NikoshBAN" pitchFamily="2" charset="0"/>
              </a:rPr>
              <a:t>।</a:t>
            </a:r>
          </a:p>
        </p:txBody>
      </p:sp>
    </p:spTree>
    <p:extLst>
      <p:ext uri="{BB962C8B-B14F-4D97-AF65-F5344CB8AC3E}">
        <p14:creationId xmlns:p14="http://schemas.microsoft.com/office/powerpoint/2010/main" val="2283089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56786"/>
            <a:ext cx="12192000" cy="1754326"/>
          </a:xfrm>
          <a:prstGeom prst="rect">
            <a:avLst/>
          </a:prstGeom>
          <a:solidFill>
            <a:schemeClr val="accent6">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bn-BD" sz="3600" dirty="0">
                <a:latin typeface="NikoshBAN" pitchFamily="2" charset="0"/>
                <a:cs typeface="NikoshBAN" pitchFamily="2" charset="0"/>
              </a:rPr>
              <a:t>দেশী</a:t>
            </a:r>
            <a:r>
              <a:rPr lang="en-US" sz="3600" dirty="0">
                <a:latin typeface="NikoshBAN" pitchFamily="2" charset="0"/>
                <a:cs typeface="NikoshBAN" pitchFamily="2" charset="0"/>
              </a:rPr>
              <a:t>-</a:t>
            </a:r>
            <a:r>
              <a:rPr lang="bn-BD" sz="3600" dirty="0">
                <a:latin typeface="NikoshBAN" pitchFamily="2" charset="0"/>
                <a:cs typeface="NikoshBAN" pitchFamily="2" charset="0"/>
              </a:rPr>
              <a:t>বিদশী বনিক </a:t>
            </a:r>
            <a:r>
              <a:rPr lang="bn-BD" sz="3600" dirty="0" smtClean="0">
                <a:latin typeface="NikoshBAN" pitchFamily="2" charset="0"/>
                <a:cs typeface="NikoshBAN" pitchFamily="2" charset="0"/>
              </a:rPr>
              <a:t>শ্রে</a:t>
            </a:r>
            <a:r>
              <a:rPr lang="bn-IN" sz="3600" dirty="0" smtClean="0">
                <a:latin typeface="NikoshBAN" pitchFamily="2" charset="0"/>
                <a:cs typeface="NikoshBAN" pitchFamily="2" charset="0"/>
              </a:rPr>
              <a:t>ণি,</a:t>
            </a:r>
            <a:r>
              <a:rPr lang="bn-IN" sz="3600" dirty="0">
                <a:latin typeface="NikoshBAN" pitchFamily="2" charset="0"/>
                <a:cs typeface="NikoshBAN" pitchFamily="2" charset="0"/>
              </a:rPr>
              <a:t> </a:t>
            </a:r>
            <a:r>
              <a:rPr lang="bn-BD" sz="3600" dirty="0" smtClean="0">
                <a:latin typeface="NikoshBAN" pitchFamily="2" charset="0"/>
                <a:cs typeface="NikoshBAN" pitchFamily="2" charset="0"/>
              </a:rPr>
              <a:t>নবাবের </a:t>
            </a:r>
            <a:r>
              <a:rPr lang="bn-BD" sz="3600" dirty="0">
                <a:latin typeface="NikoshBAN" pitchFamily="2" charset="0"/>
                <a:cs typeface="NikoshBAN" pitchFamily="2" charset="0"/>
              </a:rPr>
              <a:t>প্রভাবশালী রাজ্য </a:t>
            </a:r>
            <a:r>
              <a:rPr lang="bn-BD" sz="3600" dirty="0" smtClean="0">
                <a:latin typeface="NikoshBAN" pitchFamily="2" charset="0"/>
                <a:cs typeface="NikoshBAN" pitchFamily="2" charset="0"/>
              </a:rPr>
              <a:t>বর্গ,</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অভিজাত </a:t>
            </a:r>
            <a:r>
              <a:rPr lang="bn-BD" sz="3600" dirty="0">
                <a:latin typeface="NikoshBAN" pitchFamily="2" charset="0"/>
                <a:cs typeface="NikoshBAN" pitchFamily="2" charset="0"/>
              </a:rPr>
              <a:t>শ্রেণী, নবাবের সেনাপতি </a:t>
            </a:r>
            <a:r>
              <a:rPr lang="bn-BD" sz="3600" dirty="0" smtClean="0">
                <a:latin typeface="NikoshBAN" pitchFamily="2" charset="0"/>
                <a:cs typeface="NikoshBAN" pitchFamily="2" charset="0"/>
              </a:rPr>
              <a:t>ম</a:t>
            </a:r>
            <a:r>
              <a:rPr lang="bn-IN" sz="3600" dirty="0" smtClean="0">
                <a:latin typeface="NikoshBAN" pitchFamily="2" charset="0"/>
                <a:cs typeface="NikoshBAN" pitchFamily="2" charset="0"/>
              </a:rPr>
              <a:t>ীর</a:t>
            </a:r>
            <a:r>
              <a:rPr lang="bn-BD" sz="3600" dirty="0" smtClean="0">
                <a:latin typeface="NikoshBAN" pitchFamily="2" charset="0"/>
                <a:cs typeface="NikoshBAN" pitchFamily="2" charset="0"/>
              </a:rPr>
              <a:t>জাফর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ঘষেটি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বেগমের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দেওয়ান</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রাজারাজব</a:t>
            </a:r>
            <a:r>
              <a:rPr lang="bn-IN" sz="3600" dirty="0" smtClean="0">
                <a:latin typeface="NikoshBAN" pitchFamily="2" charset="0"/>
                <a:cs typeface="NikoshBAN" pitchFamily="2" charset="0"/>
              </a:rPr>
              <a:t>ল্লভ</a:t>
            </a:r>
            <a:r>
              <a:rPr lang="en-US" sz="3600" dirty="0" smtClean="0">
                <a:latin typeface="NikoshBAN" pitchFamily="2" charset="0"/>
                <a:cs typeface="NikoshBAN" pitchFamily="2" charset="0"/>
              </a:rPr>
              <a:t>, উ</a:t>
            </a:r>
            <a:r>
              <a:rPr lang="bn-IN" sz="3600" dirty="0" smtClean="0">
                <a:latin typeface="NikoshBAN" pitchFamily="2" charset="0"/>
                <a:cs typeface="NikoshBAN" pitchFamily="2" charset="0"/>
              </a:rPr>
              <a:t>মি</a:t>
            </a:r>
            <a:r>
              <a:rPr lang="en-US" sz="3600" dirty="0" err="1" smtClean="0">
                <a:latin typeface="NikoshBAN" pitchFamily="2" charset="0"/>
                <a:cs typeface="NikoshBAN" pitchFamily="2" charset="0"/>
              </a:rPr>
              <a:t>চাঁদ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জগৎসেট</a:t>
            </a:r>
            <a:r>
              <a:rPr lang="bn-BD" sz="3600" dirty="0">
                <a:latin typeface="NikoshBAN" pitchFamily="2" charset="0"/>
                <a:cs typeface="NikoshBAN" pitchFamily="2" charset="0"/>
              </a:rPr>
              <a:t>সহ অন্যান্য ব্যক্তিবর্গ নিজ নিজ স্বার্থে ষড়যন্ত্রে লিপ্ত হন।</a:t>
            </a:r>
            <a:endParaRPr lang="bn-BD" dirty="0">
              <a:latin typeface="NikoshBAN" pitchFamily="2" charset="0"/>
              <a:cs typeface="NikoshBAN" pitchFamily="2" charset="0"/>
            </a:endParaRPr>
          </a:p>
        </p:txBody>
      </p:sp>
      <p:pic>
        <p:nvPicPr>
          <p:cNvPr id="3073" name="Picture 1" descr="E:\MOTIAR\Motiar D. Content\Histery\Nil 7\New folder\11_29.JPG"/>
          <p:cNvPicPr>
            <a:picLocks noChangeAspect="1" noChangeArrowheads="1"/>
          </p:cNvPicPr>
          <p:nvPr/>
        </p:nvPicPr>
        <p:blipFill>
          <a:blip r:embed="rId2"/>
          <a:srcRect/>
          <a:stretch>
            <a:fillRect/>
          </a:stretch>
        </p:blipFill>
        <p:spPr bwMode="auto">
          <a:xfrm>
            <a:off x="0" y="803786"/>
            <a:ext cx="12192000" cy="3613668"/>
          </a:xfrm>
          <a:prstGeom prst="rect">
            <a:avLst/>
          </a:prstGeom>
          <a:noFill/>
        </p:spPr>
      </p:pic>
      <p:sp>
        <p:nvSpPr>
          <p:cNvPr id="5" name="Rectangle 4"/>
          <p:cNvSpPr/>
          <p:nvPr/>
        </p:nvSpPr>
        <p:spPr>
          <a:xfrm>
            <a:off x="4781956" y="219011"/>
            <a:ext cx="3076303" cy="584775"/>
          </a:xfrm>
          <a:prstGeom prst="rect">
            <a:avLst/>
          </a:prstGeom>
          <a:solidFill>
            <a:schemeClr val="accent6">
              <a:lumMod val="20000"/>
              <a:lumOff val="80000"/>
            </a:schemeClr>
          </a:solidFill>
          <a:effectLst>
            <a:glow rad="1397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ব</a:t>
            </a:r>
            <a:r>
              <a:rPr lang="en-US" sz="3200" dirty="0" err="1" smtClean="0">
                <a:solidFill>
                  <a:schemeClr val="tx1"/>
                </a:solidFill>
                <a:latin typeface="NikoshBAN" pitchFamily="2" charset="0"/>
                <a:cs typeface="NikoshBAN" pitchFamily="2" charset="0"/>
              </a:rPr>
              <a:t>িহ্যিক</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ষড়যন্ত্র</a:t>
            </a:r>
            <a:endParaRPr lang="en-US" sz="3200" dirty="0">
              <a:solidFill>
                <a:schemeClr val="tx1"/>
              </a:solidFill>
            </a:endParaRPr>
          </a:p>
        </p:txBody>
      </p:sp>
    </p:spTree>
    <p:extLst>
      <p:ext uri="{BB962C8B-B14F-4D97-AF65-F5344CB8AC3E}">
        <p14:creationId xmlns:p14="http://schemas.microsoft.com/office/powerpoint/2010/main" val="1308901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plus(in)">
                                      <p:cBhvr>
                                        <p:cTn id="7" dur="2000"/>
                                        <p:tgtEl>
                                          <p:spTgt spid="307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27" y="367143"/>
            <a:ext cx="11502739" cy="6206841"/>
          </a:xfrm>
          <a:prstGeom prst="rect">
            <a:avLst/>
          </a:prstGeom>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1781" y="5283601"/>
            <a:ext cx="11443857" cy="1200329"/>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bn-BD" sz="3600" dirty="0" smtClean="0">
                <a:latin typeface="NikoshBAN" pitchFamily="2" charset="0"/>
                <a:cs typeface="NikoshBAN" pitchFamily="2" charset="0"/>
              </a:rPr>
              <a:t>দেশী</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বি</a:t>
            </a:r>
            <a:r>
              <a:rPr lang="bn-IN" sz="3600" dirty="0" smtClean="0">
                <a:latin typeface="NikoshBAN" pitchFamily="2" charset="0"/>
                <a:cs typeface="NikoshBAN" pitchFamily="2" charset="0"/>
              </a:rPr>
              <a:t>দে</a:t>
            </a:r>
            <a:r>
              <a:rPr lang="bn-BD" sz="3600" dirty="0" smtClean="0">
                <a:latin typeface="NikoshBAN" pitchFamily="2" charset="0"/>
                <a:cs typeface="NikoshBAN" pitchFamily="2" charset="0"/>
              </a:rPr>
              <a:t>শী </a:t>
            </a:r>
            <a:r>
              <a:rPr lang="en-US" sz="3600" dirty="0" err="1" smtClean="0">
                <a:latin typeface="NikoshBAN" pitchFamily="2" charset="0"/>
                <a:cs typeface="NikoshBAN" pitchFamily="2" charset="0"/>
              </a:rPr>
              <a:t>ষড়যন্ত্রের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বিস্তার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লাভ</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করেছিল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অবশেষে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পলাশী</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যুদ্ধ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অবশ্যম্ভাবী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ওঠে</a:t>
            </a:r>
            <a:r>
              <a:rPr lang="en-US" sz="3600" dirty="0" smtClean="0">
                <a:latin typeface="NikoshBAN" pitchFamily="2" charset="0"/>
                <a:cs typeface="NikoshBAN" pitchFamily="2" charset="0"/>
              </a:rPr>
              <a:t>।</a:t>
            </a:r>
            <a:endParaRPr lang="bn-BD" dirty="0" smtClean="0">
              <a:latin typeface="NikoshBAN" pitchFamily="2" charset="0"/>
              <a:cs typeface="NikoshBAN" pitchFamily="2" charset="0"/>
            </a:endParaRPr>
          </a:p>
        </p:txBody>
      </p:sp>
    </p:spTree>
    <p:extLst>
      <p:ext uri="{BB962C8B-B14F-4D97-AF65-F5344CB8AC3E}">
        <p14:creationId xmlns:p14="http://schemas.microsoft.com/office/powerpoint/2010/main" val="413979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2"/>
          <p:cNvSpPr>
            <a:spLocks noChangeArrowheads="1"/>
          </p:cNvSpPr>
          <p:nvPr/>
        </p:nvSpPr>
        <p:spPr bwMode="auto">
          <a:xfrm>
            <a:off x="6175928" y="576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7"/>
          <p:cNvSpPr/>
          <p:nvPr/>
        </p:nvSpPr>
        <p:spPr>
          <a:xfrm>
            <a:off x="7883236" y="4076816"/>
            <a:ext cx="3997154" cy="5541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lang="bn-IN" sz="3600" dirty="0" smtClean="0">
                <a:solidFill>
                  <a:schemeClr val="bg1"/>
                </a:solidFill>
                <a:latin typeface="NikoshBAN" panose="02000000000000000000" pitchFamily="2" charset="0"/>
                <a:cs typeface="NikoshBAN" panose="02000000000000000000" pitchFamily="2" charset="0"/>
              </a:rPr>
              <a:t>মীর জাফর খান</a:t>
            </a:r>
            <a:endParaRPr lang="en-US" sz="3600" dirty="0">
              <a:solidFill>
                <a:schemeClr val="bg1"/>
              </a:solidFill>
              <a:latin typeface="NikoshBAN" panose="02000000000000000000" pitchFamily="2" charset="0"/>
              <a:cs typeface="NikoshBAN" panose="02000000000000000000" pitchFamily="2" charset="0"/>
            </a:endParaRPr>
          </a:p>
        </p:txBody>
      </p:sp>
      <p:sp>
        <p:nvSpPr>
          <p:cNvPr id="29" name="Rectangle 28"/>
          <p:cNvSpPr/>
          <p:nvPr/>
        </p:nvSpPr>
        <p:spPr>
          <a:xfrm>
            <a:off x="7879334" y="4663771"/>
            <a:ext cx="4011332" cy="55418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ভাগিরথী নদী </a:t>
            </a:r>
            <a:endParaRPr lang="en-US" sz="3600" dirty="0">
              <a:solidFill>
                <a:schemeClr val="tx1"/>
              </a:solidFill>
              <a:latin typeface="NikoshBAN" panose="02000000000000000000" pitchFamily="2" charset="0"/>
              <a:cs typeface="NikoshBAN" panose="02000000000000000000" pitchFamily="2" charset="0"/>
            </a:endParaRPr>
          </a:p>
        </p:txBody>
      </p:sp>
      <p:sp>
        <p:nvSpPr>
          <p:cNvPr id="30" name="Rectangle 29"/>
          <p:cNvSpPr/>
          <p:nvPr/>
        </p:nvSpPr>
        <p:spPr>
          <a:xfrm>
            <a:off x="7886375" y="5251407"/>
            <a:ext cx="4025073" cy="55418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নাবাবের সৈন্য শিবির</a:t>
            </a:r>
            <a:endParaRPr lang="en-US" sz="3600" dirty="0">
              <a:solidFill>
                <a:schemeClr val="tx1"/>
              </a:solidFill>
              <a:latin typeface="NikoshBAN" panose="02000000000000000000" pitchFamily="2" charset="0"/>
              <a:cs typeface="NikoshBAN" panose="02000000000000000000" pitchFamily="2" charset="0"/>
            </a:endParaRPr>
          </a:p>
        </p:txBody>
      </p:sp>
      <p:sp>
        <p:nvSpPr>
          <p:cNvPr id="31" name="Rectangle 30"/>
          <p:cNvSpPr/>
          <p:nvPr/>
        </p:nvSpPr>
        <p:spPr>
          <a:xfrm>
            <a:off x="7858666" y="1001184"/>
            <a:ext cx="4007666" cy="57065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আম বাগান</a:t>
            </a:r>
            <a:endParaRPr lang="en-US" sz="3600" dirty="0">
              <a:solidFill>
                <a:schemeClr val="tx1"/>
              </a:solidFill>
              <a:latin typeface="NikoshBAN" panose="02000000000000000000" pitchFamily="2" charset="0"/>
              <a:cs typeface="NikoshBAN" panose="02000000000000000000" pitchFamily="2" charset="0"/>
            </a:endParaRPr>
          </a:p>
        </p:txBody>
      </p:sp>
      <p:sp>
        <p:nvSpPr>
          <p:cNvPr id="32" name="Rectangle 31"/>
          <p:cNvSpPr/>
          <p:nvPr/>
        </p:nvSpPr>
        <p:spPr>
          <a:xfrm>
            <a:off x="7869149" y="1634233"/>
            <a:ext cx="4007663" cy="5541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lang="bn-BD" sz="3600" dirty="0">
                <a:latin typeface="NikoshBAN" pitchFamily="2" charset="0"/>
                <a:cs typeface="NikoshBAN" pitchFamily="2" charset="0"/>
              </a:rPr>
              <a:t>রবার্ট </a:t>
            </a:r>
            <a:r>
              <a:rPr lang="bn-BD" sz="3600" dirty="0" smtClean="0">
                <a:latin typeface="NikoshBAN" pitchFamily="2" charset="0"/>
                <a:cs typeface="NikoshBAN" pitchFamily="2" charset="0"/>
              </a:rPr>
              <a:t>ক্লাইভ</a:t>
            </a:r>
            <a:r>
              <a:rPr lang="bn-IN" sz="3600" dirty="0" smtClean="0">
                <a:latin typeface="NikoshBAN" pitchFamily="2" charset="0"/>
                <a:cs typeface="NikoshBAN" pitchFamily="2" charset="0"/>
              </a:rPr>
              <a:t>ের সৈন্য</a:t>
            </a:r>
            <a:endParaRPr lang="en-US" sz="3600" b="1" dirty="0">
              <a:solidFill>
                <a:srgbClr val="00B0F0"/>
              </a:solidFill>
              <a:latin typeface="NikoshBAN" panose="02000000000000000000" pitchFamily="2" charset="0"/>
              <a:cs typeface="NikoshBAN" panose="02000000000000000000" pitchFamily="2" charset="0"/>
            </a:endParaRPr>
          </a:p>
        </p:txBody>
      </p:sp>
      <p:sp>
        <p:nvSpPr>
          <p:cNvPr id="33" name="Rectangle 32"/>
          <p:cNvSpPr/>
          <p:nvPr/>
        </p:nvSpPr>
        <p:spPr>
          <a:xfrm>
            <a:off x="7874124" y="2236775"/>
            <a:ext cx="4016542" cy="5541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মীর মর্দন ও মোহন লাল</a:t>
            </a:r>
            <a:endParaRPr lang="en-US" sz="3600" dirty="0">
              <a:solidFill>
                <a:schemeClr val="tx1"/>
              </a:solidFill>
              <a:latin typeface="NikoshBAN" panose="02000000000000000000" pitchFamily="2" charset="0"/>
              <a:cs typeface="NikoshBAN" panose="02000000000000000000" pitchFamily="2" charset="0"/>
            </a:endParaRPr>
          </a:p>
        </p:txBody>
      </p:sp>
      <p:sp>
        <p:nvSpPr>
          <p:cNvPr id="34" name="Rectangle 33"/>
          <p:cNvSpPr/>
          <p:nvPr/>
        </p:nvSpPr>
        <p:spPr>
          <a:xfrm>
            <a:off x="7875110" y="2838525"/>
            <a:ext cx="4033371" cy="55418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রায় দুর্লভ</a:t>
            </a:r>
            <a:endParaRPr lang="en-US" sz="3600" dirty="0">
              <a:solidFill>
                <a:schemeClr val="tx1"/>
              </a:solidFill>
              <a:latin typeface="NikoshBAN" panose="02000000000000000000" pitchFamily="2" charset="0"/>
              <a:cs typeface="NikoshBAN" panose="02000000000000000000" pitchFamily="2" charset="0"/>
            </a:endParaRPr>
          </a:p>
        </p:txBody>
      </p:sp>
      <p:sp>
        <p:nvSpPr>
          <p:cNvPr id="36" name="Rectangle 35"/>
          <p:cNvSpPr/>
          <p:nvPr/>
        </p:nvSpPr>
        <p:spPr>
          <a:xfrm>
            <a:off x="7873331" y="3450273"/>
            <a:ext cx="4007664" cy="554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ইয়ার লতিফ</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TextBox 8"/>
          <p:cNvSpPr txBox="1"/>
          <p:nvPr/>
        </p:nvSpPr>
        <p:spPr>
          <a:xfrm>
            <a:off x="654057" y="5826951"/>
            <a:ext cx="3723401" cy="523220"/>
          </a:xfrm>
          <a:prstGeom prst="rect">
            <a:avLst/>
          </a:prstGeom>
          <a:solidFill>
            <a:schemeClr val="accent4">
              <a:lumMod val="40000"/>
              <a:lumOff val="60000"/>
            </a:schemeClr>
          </a:solidFill>
          <a:ln w="28575">
            <a:solidFill>
              <a:schemeClr val="tx1"/>
            </a:solidFill>
          </a:ln>
        </p:spPr>
        <p:txBody>
          <a:bodyPr wrap="square" rtlCol="0">
            <a:spAutoFit/>
          </a:bodyPr>
          <a:lstStyle/>
          <a:p>
            <a:r>
              <a:rPr lang="bn-IN" sz="2800" dirty="0">
                <a:latin typeface="NikoshBAN" panose="02000000000000000000" pitchFamily="2" charset="0"/>
                <a:cs typeface="NikoshBAN" panose="02000000000000000000" pitchFamily="2" charset="0"/>
              </a:rPr>
              <a:t>নামের উপর </a:t>
            </a:r>
            <a:r>
              <a:rPr lang="bn-IN" sz="2800" dirty="0" smtClean="0">
                <a:latin typeface="NikoshBAN" panose="02000000000000000000" pitchFamily="2" charset="0"/>
                <a:cs typeface="NikoshBAN" panose="02000000000000000000" pitchFamily="2" charset="0"/>
              </a:rPr>
              <a:t>ক্লিক করতে হবে। </a:t>
            </a:r>
            <a:endParaRPr lang="en-US" sz="2800" dirty="0"/>
          </a:p>
        </p:txBody>
      </p:sp>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r="10811"/>
          <a:stretch/>
        </p:blipFill>
        <p:spPr>
          <a:xfrm rot="5400000">
            <a:off x="-98486" y="891186"/>
            <a:ext cx="6146883" cy="5232565"/>
          </a:xfrm>
          <a:prstGeom prst="rect">
            <a:avLst/>
          </a:prstGeom>
        </p:spPr>
      </p:pic>
      <p:sp>
        <p:nvSpPr>
          <p:cNvPr id="2" name="5-Point Star 1"/>
          <p:cNvSpPr/>
          <p:nvPr/>
        </p:nvSpPr>
        <p:spPr>
          <a:xfrm>
            <a:off x="1740084" y="4948218"/>
            <a:ext cx="616259" cy="484716"/>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1502516" y="3898276"/>
            <a:ext cx="501096" cy="39667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5-Point Star 25"/>
          <p:cNvSpPr/>
          <p:nvPr/>
        </p:nvSpPr>
        <p:spPr>
          <a:xfrm>
            <a:off x="4664601" y="4563265"/>
            <a:ext cx="454043" cy="398078"/>
          </a:xfrm>
          <a:prstGeom prst="star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7" name="5-Point Star 26"/>
          <p:cNvSpPr/>
          <p:nvPr/>
        </p:nvSpPr>
        <p:spPr>
          <a:xfrm>
            <a:off x="3968596" y="3509660"/>
            <a:ext cx="454043" cy="398078"/>
          </a:xfrm>
          <a:prstGeom prst="star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5-Point Star 38"/>
          <p:cNvSpPr/>
          <p:nvPr/>
        </p:nvSpPr>
        <p:spPr>
          <a:xfrm>
            <a:off x="3122292" y="2991826"/>
            <a:ext cx="454043" cy="3980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4541261" y="6040845"/>
            <a:ext cx="454043" cy="398078"/>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Down Arrow 2"/>
          <p:cNvSpPr/>
          <p:nvPr/>
        </p:nvSpPr>
        <p:spPr>
          <a:xfrm>
            <a:off x="1733161" y="3192188"/>
            <a:ext cx="603279" cy="318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2927433" y="701592"/>
            <a:ext cx="603279" cy="9536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338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000" fill="hold"/>
                                        <p:tgtEl>
                                          <p:spTgt spid="27"/>
                                        </p:tgtEl>
                                        <p:attrNameLst>
                                          <p:attrName>ppt_w</p:attrName>
                                        </p:attrNameLst>
                                      </p:cBhvr>
                                      <p:tavLst>
                                        <p:tav tm="0">
                                          <p:val>
                                            <p:fltVal val="0"/>
                                          </p:val>
                                        </p:tav>
                                        <p:tav tm="100000">
                                          <p:val>
                                            <p:strVal val="#ppt_w"/>
                                          </p:val>
                                        </p:tav>
                                      </p:tavLst>
                                    </p:anim>
                                    <p:anim calcmode="lin" valueType="num">
                                      <p:cBhvr>
                                        <p:cTn id="16" dur="1000" fill="hold"/>
                                        <p:tgtEl>
                                          <p:spTgt spid="27"/>
                                        </p:tgtEl>
                                        <p:attrNameLst>
                                          <p:attrName>ppt_h</p:attrName>
                                        </p:attrNameLst>
                                      </p:cBhvr>
                                      <p:tavLst>
                                        <p:tav tm="0">
                                          <p:val>
                                            <p:fltVal val="0"/>
                                          </p:val>
                                        </p:tav>
                                        <p:tav tm="100000">
                                          <p:val>
                                            <p:strVal val="#ppt_h"/>
                                          </p:val>
                                        </p:tav>
                                      </p:tavLst>
                                    </p:anim>
                                    <p:anim calcmode="lin" valueType="num">
                                      <p:cBhvr>
                                        <p:cTn id="17" dur="1000" fill="hold"/>
                                        <p:tgtEl>
                                          <p:spTgt spid="27"/>
                                        </p:tgtEl>
                                        <p:attrNameLst>
                                          <p:attrName>style.rotation</p:attrName>
                                        </p:attrNameLst>
                                      </p:cBhvr>
                                      <p:tavLst>
                                        <p:tav tm="0">
                                          <p:val>
                                            <p:fltVal val="90"/>
                                          </p:val>
                                        </p:tav>
                                        <p:tav tm="100000">
                                          <p:val>
                                            <p:fltVal val="0"/>
                                          </p:val>
                                        </p:tav>
                                      </p:tavLst>
                                    </p:anim>
                                    <p:animEffect transition="in" filter="fade">
                                      <p:cBhvr>
                                        <p:cTn id="18" dur="1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1000" fill="hold"/>
                                        <p:tgtEl>
                                          <p:spTgt spid="39"/>
                                        </p:tgtEl>
                                        <p:attrNameLst>
                                          <p:attrName>ppt_w</p:attrName>
                                        </p:attrNameLst>
                                      </p:cBhvr>
                                      <p:tavLst>
                                        <p:tav tm="0">
                                          <p:val>
                                            <p:fltVal val="0"/>
                                          </p:val>
                                        </p:tav>
                                        <p:tav tm="100000">
                                          <p:val>
                                            <p:strVal val="#ppt_w"/>
                                          </p:val>
                                        </p:tav>
                                      </p:tavLst>
                                    </p:anim>
                                    <p:anim calcmode="lin" valueType="num">
                                      <p:cBhvr>
                                        <p:cTn id="24" dur="1000" fill="hold"/>
                                        <p:tgtEl>
                                          <p:spTgt spid="39"/>
                                        </p:tgtEl>
                                        <p:attrNameLst>
                                          <p:attrName>ppt_h</p:attrName>
                                        </p:attrNameLst>
                                      </p:cBhvr>
                                      <p:tavLst>
                                        <p:tav tm="0">
                                          <p:val>
                                            <p:fltVal val="0"/>
                                          </p:val>
                                        </p:tav>
                                        <p:tav tm="100000">
                                          <p:val>
                                            <p:strVal val="#ppt_h"/>
                                          </p:val>
                                        </p:tav>
                                      </p:tavLst>
                                    </p:anim>
                                    <p:anim calcmode="lin" valueType="num">
                                      <p:cBhvr>
                                        <p:cTn id="25" dur="1000" fill="hold"/>
                                        <p:tgtEl>
                                          <p:spTgt spid="39"/>
                                        </p:tgtEl>
                                        <p:attrNameLst>
                                          <p:attrName>style.rotation</p:attrName>
                                        </p:attrNameLst>
                                      </p:cBhvr>
                                      <p:tavLst>
                                        <p:tav tm="0">
                                          <p:val>
                                            <p:fltVal val="90"/>
                                          </p:val>
                                        </p:tav>
                                        <p:tav tm="100000">
                                          <p:val>
                                            <p:fltVal val="0"/>
                                          </p:val>
                                        </p:tav>
                                      </p:tavLst>
                                    </p:anim>
                                    <p:animEffect transition="in" filter="fade">
                                      <p:cBhvr>
                                        <p:cTn id="26" dur="10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1000" fill="hold"/>
                                        <p:tgtEl>
                                          <p:spTgt spid="52"/>
                                        </p:tgtEl>
                                        <p:attrNameLst>
                                          <p:attrName>ppt_w</p:attrName>
                                        </p:attrNameLst>
                                      </p:cBhvr>
                                      <p:tavLst>
                                        <p:tav tm="0">
                                          <p:val>
                                            <p:fltVal val="0"/>
                                          </p:val>
                                        </p:tav>
                                        <p:tav tm="100000">
                                          <p:val>
                                            <p:strVal val="#ppt_w"/>
                                          </p:val>
                                        </p:tav>
                                      </p:tavLst>
                                    </p:anim>
                                    <p:anim calcmode="lin" valueType="num">
                                      <p:cBhvr>
                                        <p:cTn id="32" dur="1000" fill="hold"/>
                                        <p:tgtEl>
                                          <p:spTgt spid="52"/>
                                        </p:tgtEl>
                                        <p:attrNameLst>
                                          <p:attrName>ppt_h</p:attrName>
                                        </p:attrNameLst>
                                      </p:cBhvr>
                                      <p:tavLst>
                                        <p:tav tm="0">
                                          <p:val>
                                            <p:fltVal val="0"/>
                                          </p:val>
                                        </p:tav>
                                        <p:tav tm="100000">
                                          <p:val>
                                            <p:strVal val="#ppt_h"/>
                                          </p:val>
                                        </p:tav>
                                      </p:tavLst>
                                    </p:anim>
                                    <p:anim calcmode="lin" valueType="num">
                                      <p:cBhvr>
                                        <p:cTn id="33" dur="1000" fill="hold"/>
                                        <p:tgtEl>
                                          <p:spTgt spid="52"/>
                                        </p:tgtEl>
                                        <p:attrNameLst>
                                          <p:attrName>style.rotation</p:attrName>
                                        </p:attrNameLst>
                                      </p:cBhvr>
                                      <p:tavLst>
                                        <p:tav tm="0">
                                          <p:val>
                                            <p:fltVal val="90"/>
                                          </p:val>
                                        </p:tav>
                                        <p:tav tm="100000">
                                          <p:val>
                                            <p:fltVal val="0"/>
                                          </p:val>
                                        </p:tav>
                                      </p:tavLst>
                                    </p:anim>
                                    <p:animEffect transition="in" filter="fade">
                                      <p:cBhvr>
                                        <p:cTn id="34" dur="10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1" nodeType="click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1000" fill="hold"/>
                                        <p:tgtEl>
                                          <p:spTgt spid="52"/>
                                        </p:tgtEl>
                                        <p:attrNameLst>
                                          <p:attrName>ppt_w</p:attrName>
                                        </p:attrNameLst>
                                      </p:cBhvr>
                                      <p:tavLst>
                                        <p:tav tm="0">
                                          <p:val>
                                            <p:fltVal val="0"/>
                                          </p:val>
                                        </p:tav>
                                        <p:tav tm="100000">
                                          <p:val>
                                            <p:strVal val="#ppt_w"/>
                                          </p:val>
                                        </p:tav>
                                      </p:tavLst>
                                    </p:anim>
                                    <p:anim calcmode="lin" valueType="num">
                                      <p:cBhvr>
                                        <p:cTn id="40" dur="1000" fill="hold"/>
                                        <p:tgtEl>
                                          <p:spTgt spid="52"/>
                                        </p:tgtEl>
                                        <p:attrNameLst>
                                          <p:attrName>ppt_h</p:attrName>
                                        </p:attrNameLst>
                                      </p:cBhvr>
                                      <p:tavLst>
                                        <p:tav tm="0">
                                          <p:val>
                                            <p:fltVal val="0"/>
                                          </p:val>
                                        </p:tav>
                                        <p:tav tm="100000">
                                          <p:val>
                                            <p:strVal val="#ppt_h"/>
                                          </p:val>
                                        </p:tav>
                                      </p:tavLst>
                                    </p:anim>
                                    <p:anim calcmode="lin" valueType="num">
                                      <p:cBhvr>
                                        <p:cTn id="41" dur="1000" fill="hold"/>
                                        <p:tgtEl>
                                          <p:spTgt spid="52"/>
                                        </p:tgtEl>
                                        <p:attrNameLst>
                                          <p:attrName>style.rotation</p:attrName>
                                        </p:attrNameLst>
                                      </p:cBhvr>
                                      <p:tavLst>
                                        <p:tav tm="0">
                                          <p:val>
                                            <p:fltVal val="90"/>
                                          </p:val>
                                        </p:tav>
                                        <p:tav tm="100000">
                                          <p:val>
                                            <p:fltVal val="0"/>
                                          </p:val>
                                        </p:tav>
                                      </p:tavLst>
                                    </p:anim>
                                    <p:animEffect transition="in" filter="fade">
                                      <p:cBhvr>
                                        <p:cTn id="42" dur="1000"/>
                                        <p:tgtEl>
                                          <p:spTgt spid="52"/>
                                        </p:tgtEl>
                                      </p:cBhvr>
                                    </p:animEffect>
                                  </p:childTnLst>
                                  <p:subTnLst>
                                    <p:set>
                                      <p:cBhvr override="childStyle">
                                        <p:cTn dur="1" fill="hold" display="0" masterRel="sameClick" afterEffect="1">
                                          <p:stCondLst>
                                            <p:cond evt="end" delay="0">
                                              <p:tn val="37"/>
                                            </p:cond>
                                          </p:stCondLst>
                                        </p:cTn>
                                        <p:tgtEl>
                                          <p:spTgt spid="5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1000" fill="hold"/>
                                        <p:tgtEl>
                                          <p:spTgt spid="53"/>
                                        </p:tgtEl>
                                        <p:attrNameLst>
                                          <p:attrName>ppt_w</p:attrName>
                                        </p:attrNameLst>
                                      </p:cBhvr>
                                      <p:tavLst>
                                        <p:tav tm="0">
                                          <p:val>
                                            <p:fltVal val="0"/>
                                          </p:val>
                                        </p:tav>
                                        <p:tav tm="100000">
                                          <p:val>
                                            <p:strVal val="#ppt_w"/>
                                          </p:val>
                                        </p:tav>
                                      </p:tavLst>
                                    </p:anim>
                                    <p:anim calcmode="lin" valueType="num">
                                      <p:cBhvr>
                                        <p:cTn id="48" dur="1000" fill="hold"/>
                                        <p:tgtEl>
                                          <p:spTgt spid="53"/>
                                        </p:tgtEl>
                                        <p:attrNameLst>
                                          <p:attrName>ppt_h</p:attrName>
                                        </p:attrNameLst>
                                      </p:cBhvr>
                                      <p:tavLst>
                                        <p:tav tm="0">
                                          <p:val>
                                            <p:fltVal val="0"/>
                                          </p:val>
                                        </p:tav>
                                        <p:tav tm="100000">
                                          <p:val>
                                            <p:strVal val="#ppt_h"/>
                                          </p:val>
                                        </p:tav>
                                      </p:tavLst>
                                    </p:anim>
                                    <p:anim calcmode="lin" valueType="num">
                                      <p:cBhvr>
                                        <p:cTn id="49" dur="1000" fill="hold"/>
                                        <p:tgtEl>
                                          <p:spTgt spid="53"/>
                                        </p:tgtEl>
                                        <p:attrNameLst>
                                          <p:attrName>style.rotation</p:attrName>
                                        </p:attrNameLst>
                                      </p:cBhvr>
                                      <p:tavLst>
                                        <p:tav tm="0">
                                          <p:val>
                                            <p:fltVal val="90"/>
                                          </p:val>
                                        </p:tav>
                                        <p:tav tm="100000">
                                          <p:val>
                                            <p:fltVal val="0"/>
                                          </p:val>
                                        </p:tav>
                                      </p:tavLst>
                                    </p:anim>
                                    <p:animEffect transition="in" filter="fade">
                                      <p:cBhvr>
                                        <p:cTn id="50" dur="1000"/>
                                        <p:tgtEl>
                                          <p:spTgt spid="53"/>
                                        </p:tgtEl>
                                      </p:cBhvr>
                                    </p:animEffect>
                                  </p:childTnLst>
                                  <p:subTnLst>
                                    <p:set>
                                      <p:cBhvr override="childStyle">
                                        <p:cTn dur="1" fill="hold" display="0" masterRel="sameClick" afterEffect="1">
                                          <p:stCondLst>
                                            <p:cond evt="end" delay="0">
                                              <p:tn val="45"/>
                                            </p:cond>
                                          </p:stCondLst>
                                        </p:cTn>
                                        <p:tgtEl>
                                          <p:spTgt spid="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1000" fill="hold"/>
                                        <p:tgtEl>
                                          <p:spTgt spid="2"/>
                                        </p:tgtEl>
                                        <p:attrNameLst>
                                          <p:attrName>ppt_w</p:attrName>
                                        </p:attrNameLst>
                                      </p:cBhvr>
                                      <p:tavLst>
                                        <p:tav tm="0">
                                          <p:val>
                                            <p:fltVal val="0"/>
                                          </p:val>
                                        </p:tav>
                                        <p:tav tm="100000">
                                          <p:val>
                                            <p:strVal val="#ppt_w"/>
                                          </p:val>
                                        </p:tav>
                                      </p:tavLst>
                                    </p:anim>
                                    <p:anim calcmode="lin" valueType="num">
                                      <p:cBhvr>
                                        <p:cTn id="57" dur="1000" fill="hold"/>
                                        <p:tgtEl>
                                          <p:spTgt spid="2"/>
                                        </p:tgtEl>
                                        <p:attrNameLst>
                                          <p:attrName>ppt_h</p:attrName>
                                        </p:attrNameLst>
                                      </p:cBhvr>
                                      <p:tavLst>
                                        <p:tav tm="0">
                                          <p:val>
                                            <p:fltVal val="0"/>
                                          </p:val>
                                        </p:tav>
                                        <p:tav tm="100000">
                                          <p:val>
                                            <p:strVal val="#ppt_h"/>
                                          </p:val>
                                        </p:tav>
                                      </p:tavLst>
                                    </p:anim>
                                    <p:anim calcmode="lin" valueType="num">
                                      <p:cBhvr>
                                        <p:cTn id="58" dur="1000" fill="hold"/>
                                        <p:tgtEl>
                                          <p:spTgt spid="2"/>
                                        </p:tgtEl>
                                        <p:attrNameLst>
                                          <p:attrName>style.rotation</p:attrName>
                                        </p:attrNameLst>
                                      </p:cBhvr>
                                      <p:tavLst>
                                        <p:tav tm="0">
                                          <p:val>
                                            <p:fltVal val="90"/>
                                          </p:val>
                                        </p:tav>
                                        <p:tav tm="100000">
                                          <p:val>
                                            <p:fltVal val="0"/>
                                          </p:val>
                                        </p:tav>
                                      </p:tavLst>
                                    </p:anim>
                                    <p:animEffect transition="in" filter="fade">
                                      <p:cBhvr>
                                        <p:cTn id="59"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nextCondLst>
                <p:cond evt="onClick" delay="0">
                  <p:tgtEl>
                    <p:spTgt spid="31"/>
                  </p:tgtEl>
                </p:cond>
              </p:nextCondLst>
            </p:seq>
            <p:seq concurrent="1" nextAc="seek">
              <p:cTn id="60" restart="whenNotActive" fill="hold" evtFilter="cancelBubble" nodeType="interactiveSeq">
                <p:stCondLst>
                  <p:cond evt="onClick" delay="0">
                    <p:tgtEl>
                      <p:spTgt spid="32"/>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1"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style.rotation</p:attrName>
                                        </p:attrNameLst>
                                      </p:cBhvr>
                                      <p:tavLst>
                                        <p:tav tm="0">
                                          <p:val>
                                            <p:fltVal val="90"/>
                                          </p:val>
                                        </p:tav>
                                        <p:tav tm="100000">
                                          <p:val>
                                            <p:fltVal val="0"/>
                                          </p:val>
                                        </p:tav>
                                      </p:tavLst>
                                    </p:anim>
                                    <p:animEffect transition="in" filter="fade">
                                      <p:cBhvr>
                                        <p:cTn id="68" dur="1000"/>
                                        <p:tgtEl>
                                          <p:spTgt spid="25"/>
                                        </p:tgtEl>
                                      </p:cBhvr>
                                    </p:animEffect>
                                  </p:childTnLst>
                                  <p:subTnLst>
                                    <p:set>
                                      <p:cBhvr override="childStyle">
                                        <p:cTn dur="1" fill="hold" display="0" masterRel="sameClick" afterEffect="1">
                                          <p:stCondLst>
                                            <p:cond evt="end" delay="0">
                                              <p:tn val="63"/>
                                            </p:cond>
                                          </p:stCondLst>
                                        </p:cTn>
                                        <p:tgtEl>
                                          <p:spTgt spid="25"/>
                                        </p:tgtEl>
                                        <p:attrNameLst>
                                          <p:attrName>style.visibility</p:attrName>
                                        </p:attrNameLst>
                                      </p:cBhvr>
                                      <p:to>
                                        <p:strVal val="hidden"/>
                                      </p:to>
                                    </p:set>
                                  </p:subTnLst>
                                </p:cTn>
                              </p:par>
                            </p:childTnLst>
                          </p:cTn>
                        </p:par>
                      </p:childTnLst>
                    </p:cTn>
                  </p:par>
                </p:childTnLst>
              </p:cTn>
              <p:nextCondLst>
                <p:cond evt="onClick" delay="0">
                  <p:tgtEl>
                    <p:spTgt spid="32"/>
                  </p:tgtEl>
                </p:cond>
              </p:nextCondLst>
            </p:seq>
            <p:seq concurrent="1" nextAc="seek">
              <p:cTn id="69" restart="whenNotActive" fill="hold" evtFilter="cancelBubble" nodeType="interactiveSeq">
                <p:stCondLst>
                  <p:cond evt="onClick" delay="0">
                    <p:tgtEl>
                      <p:spTgt spid="33"/>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1" nodeType="click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1000" fill="hold"/>
                                        <p:tgtEl>
                                          <p:spTgt spid="39"/>
                                        </p:tgtEl>
                                        <p:attrNameLst>
                                          <p:attrName>ppt_w</p:attrName>
                                        </p:attrNameLst>
                                      </p:cBhvr>
                                      <p:tavLst>
                                        <p:tav tm="0">
                                          <p:val>
                                            <p:fltVal val="0"/>
                                          </p:val>
                                        </p:tav>
                                        <p:tav tm="100000">
                                          <p:val>
                                            <p:strVal val="#ppt_w"/>
                                          </p:val>
                                        </p:tav>
                                      </p:tavLst>
                                    </p:anim>
                                    <p:anim calcmode="lin" valueType="num">
                                      <p:cBhvr>
                                        <p:cTn id="75" dur="1000" fill="hold"/>
                                        <p:tgtEl>
                                          <p:spTgt spid="39"/>
                                        </p:tgtEl>
                                        <p:attrNameLst>
                                          <p:attrName>ppt_h</p:attrName>
                                        </p:attrNameLst>
                                      </p:cBhvr>
                                      <p:tavLst>
                                        <p:tav tm="0">
                                          <p:val>
                                            <p:fltVal val="0"/>
                                          </p:val>
                                        </p:tav>
                                        <p:tav tm="100000">
                                          <p:val>
                                            <p:strVal val="#ppt_h"/>
                                          </p:val>
                                        </p:tav>
                                      </p:tavLst>
                                    </p:anim>
                                    <p:anim calcmode="lin" valueType="num">
                                      <p:cBhvr>
                                        <p:cTn id="76" dur="1000" fill="hold"/>
                                        <p:tgtEl>
                                          <p:spTgt spid="39"/>
                                        </p:tgtEl>
                                        <p:attrNameLst>
                                          <p:attrName>style.rotation</p:attrName>
                                        </p:attrNameLst>
                                      </p:cBhvr>
                                      <p:tavLst>
                                        <p:tav tm="0">
                                          <p:val>
                                            <p:fltVal val="90"/>
                                          </p:val>
                                        </p:tav>
                                        <p:tav tm="100000">
                                          <p:val>
                                            <p:fltVal val="0"/>
                                          </p:val>
                                        </p:tav>
                                      </p:tavLst>
                                    </p:anim>
                                    <p:animEffect transition="in" filter="fade">
                                      <p:cBhvr>
                                        <p:cTn id="77" dur="1000"/>
                                        <p:tgtEl>
                                          <p:spTgt spid="39"/>
                                        </p:tgtEl>
                                      </p:cBhvr>
                                    </p:animEffect>
                                  </p:childTnLst>
                                  <p:subTnLst>
                                    <p:set>
                                      <p:cBhvr override="childStyle">
                                        <p:cTn dur="1" fill="hold" display="0" masterRel="sameClick" afterEffect="1">
                                          <p:stCondLst>
                                            <p:cond evt="end" delay="0">
                                              <p:tn val="72"/>
                                            </p:cond>
                                          </p:stCondLst>
                                        </p:cTn>
                                        <p:tgtEl>
                                          <p:spTgt spid="39"/>
                                        </p:tgtEl>
                                        <p:attrNameLst>
                                          <p:attrName>style.visibility</p:attrName>
                                        </p:attrNameLst>
                                      </p:cBhvr>
                                      <p:to>
                                        <p:strVal val="hidden"/>
                                      </p:to>
                                    </p:set>
                                  </p:subTnLst>
                                </p:cTn>
                              </p:par>
                            </p:childTnLst>
                          </p:cTn>
                        </p:par>
                      </p:childTnLst>
                    </p:cTn>
                  </p:par>
                </p:childTnLst>
              </p:cTn>
              <p:nextCondLst>
                <p:cond evt="onClick" delay="0">
                  <p:tgtEl>
                    <p:spTgt spid="33"/>
                  </p:tgtEl>
                </p:cond>
              </p:nextCondLst>
            </p:seq>
            <p:seq concurrent="1" nextAc="seek">
              <p:cTn id="78" restart="whenNotActive" fill="hold" evtFilter="cancelBubble" nodeType="interactiveSeq">
                <p:stCondLst>
                  <p:cond evt="onClick" delay="0">
                    <p:tgtEl>
                      <p:spTgt spid="34"/>
                    </p:tgtEl>
                  </p:cond>
                </p:stCondLst>
                <p:endSync evt="end" delay="0">
                  <p:rtn val="all"/>
                </p:endSync>
                <p:childTnLst>
                  <p:par>
                    <p:cTn id="79" fill="hold">
                      <p:stCondLst>
                        <p:cond delay="0"/>
                      </p:stCondLst>
                      <p:childTnLst>
                        <p:par>
                          <p:cTn id="80" fill="hold">
                            <p:stCondLst>
                              <p:cond delay="0"/>
                            </p:stCondLst>
                            <p:childTnLst>
                              <p:par>
                                <p:cTn id="81" presetID="31" presetClass="entr" presetSubtype="0" fill="hold" grpId="1"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1000" fill="hold"/>
                                        <p:tgtEl>
                                          <p:spTgt spid="27"/>
                                        </p:tgtEl>
                                        <p:attrNameLst>
                                          <p:attrName>ppt_w</p:attrName>
                                        </p:attrNameLst>
                                      </p:cBhvr>
                                      <p:tavLst>
                                        <p:tav tm="0">
                                          <p:val>
                                            <p:fltVal val="0"/>
                                          </p:val>
                                        </p:tav>
                                        <p:tav tm="100000">
                                          <p:val>
                                            <p:strVal val="#ppt_w"/>
                                          </p:val>
                                        </p:tav>
                                      </p:tavLst>
                                    </p:anim>
                                    <p:anim calcmode="lin" valueType="num">
                                      <p:cBhvr>
                                        <p:cTn id="84" dur="1000" fill="hold"/>
                                        <p:tgtEl>
                                          <p:spTgt spid="27"/>
                                        </p:tgtEl>
                                        <p:attrNameLst>
                                          <p:attrName>ppt_h</p:attrName>
                                        </p:attrNameLst>
                                      </p:cBhvr>
                                      <p:tavLst>
                                        <p:tav tm="0">
                                          <p:val>
                                            <p:fltVal val="0"/>
                                          </p:val>
                                        </p:tav>
                                        <p:tav tm="100000">
                                          <p:val>
                                            <p:strVal val="#ppt_h"/>
                                          </p:val>
                                        </p:tav>
                                      </p:tavLst>
                                    </p:anim>
                                    <p:anim calcmode="lin" valueType="num">
                                      <p:cBhvr>
                                        <p:cTn id="85" dur="1000" fill="hold"/>
                                        <p:tgtEl>
                                          <p:spTgt spid="27"/>
                                        </p:tgtEl>
                                        <p:attrNameLst>
                                          <p:attrName>style.rotation</p:attrName>
                                        </p:attrNameLst>
                                      </p:cBhvr>
                                      <p:tavLst>
                                        <p:tav tm="0">
                                          <p:val>
                                            <p:fltVal val="90"/>
                                          </p:val>
                                        </p:tav>
                                        <p:tav tm="100000">
                                          <p:val>
                                            <p:fltVal val="0"/>
                                          </p:val>
                                        </p:tav>
                                      </p:tavLst>
                                    </p:anim>
                                    <p:animEffect transition="in" filter="fade">
                                      <p:cBhvr>
                                        <p:cTn id="86" dur="1000"/>
                                        <p:tgtEl>
                                          <p:spTgt spid="27"/>
                                        </p:tgtEl>
                                      </p:cBhvr>
                                    </p:animEffect>
                                  </p:childTnLst>
                                  <p:subTnLst>
                                    <p:set>
                                      <p:cBhvr override="childStyle">
                                        <p:cTn dur="1" fill="hold" display="0" masterRel="sameClick" afterEffect="1">
                                          <p:stCondLst>
                                            <p:cond evt="end" delay="0">
                                              <p:tn val="81"/>
                                            </p:cond>
                                          </p:stCondLst>
                                        </p:cTn>
                                        <p:tgtEl>
                                          <p:spTgt spid="27"/>
                                        </p:tgtEl>
                                        <p:attrNameLst>
                                          <p:attrName>style.visibility</p:attrName>
                                        </p:attrNameLst>
                                      </p:cBhvr>
                                      <p:to>
                                        <p:strVal val="hidden"/>
                                      </p:to>
                                    </p:set>
                                  </p:subTnLst>
                                </p:cTn>
                              </p:par>
                            </p:childTnLst>
                          </p:cTn>
                        </p:par>
                      </p:childTnLst>
                    </p:cTn>
                  </p:par>
                </p:childTnLst>
              </p:cTn>
              <p:nextCondLst>
                <p:cond evt="onClick" delay="0">
                  <p:tgtEl>
                    <p:spTgt spid="34"/>
                  </p:tgtEl>
                </p:cond>
              </p:nextCondLst>
            </p:seq>
            <p:seq concurrent="1" nextAc="seek">
              <p:cTn id="87" restart="whenNotActive" fill="hold" evtFilter="cancelBubble" nodeType="interactiveSeq">
                <p:stCondLst>
                  <p:cond evt="onClick" delay="0">
                    <p:tgtEl>
                      <p:spTgt spid="36"/>
                    </p:tgtEl>
                  </p:cond>
                </p:stCondLst>
                <p:endSync evt="end" delay="0">
                  <p:rtn val="all"/>
                </p:endSync>
                <p:childTnLst>
                  <p:par>
                    <p:cTn id="88" fill="hold">
                      <p:stCondLst>
                        <p:cond delay="0"/>
                      </p:stCondLst>
                      <p:childTnLst>
                        <p:par>
                          <p:cTn id="89" fill="hold">
                            <p:stCondLst>
                              <p:cond delay="0"/>
                            </p:stCondLst>
                            <p:childTnLst>
                              <p:par>
                                <p:cTn id="90" presetID="31" presetClass="entr" presetSubtype="0" fill="hold" grpId="1" nodeType="click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 calcmode="lin" valueType="num">
                                      <p:cBhvr>
                                        <p:cTn id="94" dur="1000" fill="hold"/>
                                        <p:tgtEl>
                                          <p:spTgt spid="26"/>
                                        </p:tgtEl>
                                        <p:attrNameLst>
                                          <p:attrName>style.rotation</p:attrName>
                                        </p:attrNameLst>
                                      </p:cBhvr>
                                      <p:tavLst>
                                        <p:tav tm="0">
                                          <p:val>
                                            <p:fltVal val="90"/>
                                          </p:val>
                                        </p:tav>
                                        <p:tav tm="100000">
                                          <p:val>
                                            <p:fltVal val="0"/>
                                          </p:val>
                                        </p:tav>
                                      </p:tavLst>
                                    </p:anim>
                                    <p:animEffect transition="in" filter="fade">
                                      <p:cBhvr>
                                        <p:cTn id="95" dur="1000"/>
                                        <p:tgtEl>
                                          <p:spTgt spid="26"/>
                                        </p:tgtEl>
                                      </p:cBhvr>
                                    </p:animEffect>
                                  </p:childTnLst>
                                  <p:subTnLst>
                                    <p:set>
                                      <p:cBhvr override="childStyle">
                                        <p:cTn dur="1" fill="hold" display="0" masterRel="sameClick" afterEffect="1">
                                          <p:stCondLst>
                                            <p:cond evt="end" delay="0">
                                              <p:tn val="90"/>
                                            </p:cond>
                                          </p:stCondLst>
                                        </p:cTn>
                                        <p:tgtEl>
                                          <p:spTgt spid="26"/>
                                        </p:tgtEl>
                                        <p:attrNameLst>
                                          <p:attrName>style.visibility</p:attrName>
                                        </p:attrNameLst>
                                      </p:cBhvr>
                                      <p:to>
                                        <p:strVal val="hidden"/>
                                      </p:to>
                                    </p:set>
                                  </p:subTnLst>
                                </p:cTn>
                              </p:par>
                            </p:childTnLst>
                          </p:cTn>
                        </p:par>
                      </p:childTnLst>
                    </p:cTn>
                  </p:par>
                </p:childTnLst>
              </p:cTn>
              <p:nextCondLst>
                <p:cond evt="onClick" delay="0">
                  <p:tgtEl>
                    <p:spTgt spid="36"/>
                  </p:tgtEl>
                </p:cond>
              </p:nextCondLst>
            </p:seq>
            <p:seq concurrent="1" nextAc="seek">
              <p:cTn id="96" restart="whenNotActive" fill="hold" evtFilter="cancelBubble" nodeType="interactiveSeq">
                <p:stCondLst>
                  <p:cond evt="onClick" delay="0">
                    <p:tgtEl>
                      <p:spTgt spid="28"/>
                    </p:tgtEl>
                  </p:cond>
                </p:stCondLst>
                <p:endSync evt="end" delay="0">
                  <p:rtn val="all"/>
                </p:endSync>
                <p:childTnLst>
                  <p:par>
                    <p:cTn id="97" fill="hold">
                      <p:stCondLst>
                        <p:cond delay="0"/>
                      </p:stCondLst>
                      <p:childTnLst>
                        <p:par>
                          <p:cTn id="98" fill="hold">
                            <p:stCondLst>
                              <p:cond delay="0"/>
                            </p:stCondLst>
                            <p:childTnLst>
                              <p:par>
                                <p:cTn id="99" presetID="31" presetClass="entr" presetSubtype="0" fill="hold" grpId="2" nodeType="click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p:cTn id="101" dur="1000" fill="hold"/>
                                        <p:tgtEl>
                                          <p:spTgt spid="52"/>
                                        </p:tgtEl>
                                        <p:attrNameLst>
                                          <p:attrName>ppt_w</p:attrName>
                                        </p:attrNameLst>
                                      </p:cBhvr>
                                      <p:tavLst>
                                        <p:tav tm="0">
                                          <p:val>
                                            <p:fltVal val="0"/>
                                          </p:val>
                                        </p:tav>
                                        <p:tav tm="100000">
                                          <p:val>
                                            <p:strVal val="#ppt_w"/>
                                          </p:val>
                                        </p:tav>
                                      </p:tavLst>
                                    </p:anim>
                                    <p:anim calcmode="lin" valueType="num">
                                      <p:cBhvr>
                                        <p:cTn id="102" dur="1000" fill="hold"/>
                                        <p:tgtEl>
                                          <p:spTgt spid="52"/>
                                        </p:tgtEl>
                                        <p:attrNameLst>
                                          <p:attrName>ppt_h</p:attrName>
                                        </p:attrNameLst>
                                      </p:cBhvr>
                                      <p:tavLst>
                                        <p:tav tm="0">
                                          <p:val>
                                            <p:fltVal val="0"/>
                                          </p:val>
                                        </p:tav>
                                        <p:tav tm="100000">
                                          <p:val>
                                            <p:strVal val="#ppt_h"/>
                                          </p:val>
                                        </p:tav>
                                      </p:tavLst>
                                    </p:anim>
                                    <p:anim calcmode="lin" valueType="num">
                                      <p:cBhvr>
                                        <p:cTn id="103" dur="1000" fill="hold"/>
                                        <p:tgtEl>
                                          <p:spTgt spid="52"/>
                                        </p:tgtEl>
                                        <p:attrNameLst>
                                          <p:attrName>style.rotation</p:attrName>
                                        </p:attrNameLst>
                                      </p:cBhvr>
                                      <p:tavLst>
                                        <p:tav tm="0">
                                          <p:val>
                                            <p:fltVal val="90"/>
                                          </p:val>
                                        </p:tav>
                                        <p:tav tm="100000">
                                          <p:val>
                                            <p:fltVal val="0"/>
                                          </p:val>
                                        </p:tav>
                                      </p:tavLst>
                                    </p:anim>
                                    <p:animEffect transition="in" filter="fade">
                                      <p:cBhvr>
                                        <p:cTn id="104" dur="1000"/>
                                        <p:tgtEl>
                                          <p:spTgt spid="52"/>
                                        </p:tgtEl>
                                      </p:cBhvr>
                                    </p:animEffect>
                                  </p:childTnLst>
                                  <p:subTnLst>
                                    <p:set>
                                      <p:cBhvr override="childStyle">
                                        <p:cTn dur="1" fill="hold" display="0" masterRel="sameClick" afterEffect="1">
                                          <p:stCondLst>
                                            <p:cond evt="end" delay="0">
                                              <p:tn val="99"/>
                                            </p:cond>
                                          </p:stCondLst>
                                        </p:cTn>
                                        <p:tgtEl>
                                          <p:spTgt spid="52"/>
                                        </p:tgtEl>
                                        <p:attrNameLst>
                                          <p:attrName>style.visibility</p:attrName>
                                        </p:attrNameLst>
                                      </p:cBhvr>
                                      <p:to>
                                        <p:strVal val="hidden"/>
                                      </p:to>
                                    </p:set>
                                  </p:subTnLst>
                                </p:cTn>
                              </p:par>
                            </p:childTnLst>
                          </p:cTn>
                        </p:par>
                      </p:childTnLst>
                    </p:cTn>
                  </p:par>
                </p:childTnLst>
              </p:cTn>
              <p:nextCondLst>
                <p:cond evt="onClick" delay="0">
                  <p:tgtEl>
                    <p:spTgt spid="28"/>
                  </p:tgtEl>
                </p:cond>
              </p:nextCondLst>
            </p:seq>
            <p:seq concurrent="1" nextAc="seek">
              <p:cTn id="105" restart="whenNotActive" fill="hold" evtFilter="cancelBubble" nodeType="interactiveSeq">
                <p:stCondLst>
                  <p:cond evt="onClick" delay="0">
                    <p:tgtEl>
                      <p:spTgt spid="29"/>
                    </p:tgtEl>
                  </p:cond>
                </p:stCondLst>
                <p:endSync evt="end" delay="0">
                  <p:rtn val="all"/>
                </p:endSync>
                <p:childTnLst>
                  <p:par>
                    <p:cTn id="106" fill="hold">
                      <p:stCondLst>
                        <p:cond delay="0"/>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3"/>
                                        </p:tgtEl>
                                        <p:attrNameLst>
                                          <p:attrName>style.visibility</p:attrName>
                                        </p:attrNameLst>
                                      </p:cBhvr>
                                      <p:to>
                                        <p:strVal val="visible"/>
                                      </p:to>
                                    </p:set>
                                    <p:anim calcmode="lin" valueType="num">
                                      <p:cBhvr>
                                        <p:cTn id="110" dur="1000" fill="hold"/>
                                        <p:tgtEl>
                                          <p:spTgt spid="3"/>
                                        </p:tgtEl>
                                        <p:attrNameLst>
                                          <p:attrName>ppt_w</p:attrName>
                                        </p:attrNameLst>
                                      </p:cBhvr>
                                      <p:tavLst>
                                        <p:tav tm="0">
                                          <p:val>
                                            <p:fltVal val="0"/>
                                          </p:val>
                                        </p:tav>
                                        <p:tav tm="100000">
                                          <p:val>
                                            <p:strVal val="#ppt_w"/>
                                          </p:val>
                                        </p:tav>
                                      </p:tavLst>
                                    </p:anim>
                                    <p:anim calcmode="lin" valueType="num">
                                      <p:cBhvr>
                                        <p:cTn id="111" dur="1000" fill="hold"/>
                                        <p:tgtEl>
                                          <p:spTgt spid="3"/>
                                        </p:tgtEl>
                                        <p:attrNameLst>
                                          <p:attrName>ppt_h</p:attrName>
                                        </p:attrNameLst>
                                      </p:cBhvr>
                                      <p:tavLst>
                                        <p:tav tm="0">
                                          <p:val>
                                            <p:fltVal val="0"/>
                                          </p:val>
                                        </p:tav>
                                        <p:tav tm="100000">
                                          <p:val>
                                            <p:strVal val="#ppt_h"/>
                                          </p:val>
                                        </p:tav>
                                      </p:tavLst>
                                    </p:anim>
                                    <p:anim calcmode="lin" valueType="num">
                                      <p:cBhvr>
                                        <p:cTn id="112" dur="1000" fill="hold"/>
                                        <p:tgtEl>
                                          <p:spTgt spid="3"/>
                                        </p:tgtEl>
                                        <p:attrNameLst>
                                          <p:attrName>style.rotation</p:attrName>
                                        </p:attrNameLst>
                                      </p:cBhvr>
                                      <p:tavLst>
                                        <p:tav tm="0">
                                          <p:val>
                                            <p:fltVal val="90"/>
                                          </p:val>
                                        </p:tav>
                                        <p:tav tm="100000">
                                          <p:val>
                                            <p:fltVal val="0"/>
                                          </p:val>
                                        </p:tav>
                                      </p:tavLst>
                                    </p:anim>
                                    <p:animEffect transition="in" filter="fade">
                                      <p:cBhvr>
                                        <p:cTn id="113" dur="1000"/>
                                        <p:tgtEl>
                                          <p:spTgt spid="3"/>
                                        </p:tgtEl>
                                      </p:cBhvr>
                                    </p:animEffect>
                                  </p:childTnLst>
                                  <p:subTnLst>
                                    <p:set>
                                      <p:cBhvr override="childStyle">
                                        <p:cTn dur="1" fill="hold" display="0" masterRel="sameClick" afterEffect="1">
                                          <p:stCondLst>
                                            <p:cond evt="end" delay="0">
                                              <p:tn val="108"/>
                                            </p:cond>
                                          </p:stCondLst>
                                        </p:cTn>
                                        <p:tgtEl>
                                          <p:spTgt spid="3"/>
                                        </p:tgtEl>
                                        <p:attrNameLst>
                                          <p:attrName>style.visibility</p:attrName>
                                        </p:attrNameLst>
                                      </p:cBhvr>
                                      <p:to>
                                        <p:strVal val="hidden"/>
                                      </p:to>
                                    </p:set>
                                  </p:subTnLst>
                                </p:cTn>
                              </p:par>
                            </p:childTnLst>
                          </p:cTn>
                        </p:par>
                      </p:childTnLst>
                    </p:cTn>
                  </p:par>
                </p:childTnLst>
              </p:cTn>
              <p:nextCondLst>
                <p:cond evt="onClick" delay="0">
                  <p:tgtEl>
                    <p:spTgt spid="29"/>
                  </p:tgtEl>
                </p:cond>
              </p:nextCondLst>
            </p:seq>
            <p:seq concurrent="1" nextAc="seek">
              <p:cTn id="114" restart="whenNotActive" fill="hold" evtFilter="cancelBubble" nodeType="interactiveSeq">
                <p:stCondLst>
                  <p:cond evt="onClick" delay="0">
                    <p:tgtEl>
                      <p:spTgt spid="30"/>
                    </p:tgtEl>
                  </p:cond>
                </p:stCondLst>
                <p:endSync evt="end" delay="0">
                  <p:rtn val="all"/>
                </p:endSync>
                <p:childTnLst>
                  <p:par>
                    <p:cTn id="115" fill="hold">
                      <p:stCondLst>
                        <p:cond delay="0"/>
                      </p:stCondLst>
                      <p:childTnLst>
                        <p:par>
                          <p:cTn id="116" fill="hold">
                            <p:stCondLst>
                              <p:cond delay="0"/>
                            </p:stCondLst>
                            <p:childTnLst>
                              <p:par>
                                <p:cTn id="117" presetID="31" presetClass="entr" presetSubtype="0" fill="hold" grpId="1" nodeType="click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p:cTn id="119" dur="1000" fill="hold"/>
                                        <p:tgtEl>
                                          <p:spTgt spid="53"/>
                                        </p:tgtEl>
                                        <p:attrNameLst>
                                          <p:attrName>ppt_w</p:attrName>
                                        </p:attrNameLst>
                                      </p:cBhvr>
                                      <p:tavLst>
                                        <p:tav tm="0">
                                          <p:val>
                                            <p:fltVal val="0"/>
                                          </p:val>
                                        </p:tav>
                                        <p:tav tm="100000">
                                          <p:val>
                                            <p:strVal val="#ppt_w"/>
                                          </p:val>
                                        </p:tav>
                                      </p:tavLst>
                                    </p:anim>
                                    <p:anim calcmode="lin" valueType="num">
                                      <p:cBhvr>
                                        <p:cTn id="120" dur="1000" fill="hold"/>
                                        <p:tgtEl>
                                          <p:spTgt spid="53"/>
                                        </p:tgtEl>
                                        <p:attrNameLst>
                                          <p:attrName>ppt_h</p:attrName>
                                        </p:attrNameLst>
                                      </p:cBhvr>
                                      <p:tavLst>
                                        <p:tav tm="0">
                                          <p:val>
                                            <p:fltVal val="0"/>
                                          </p:val>
                                        </p:tav>
                                        <p:tav tm="100000">
                                          <p:val>
                                            <p:strVal val="#ppt_h"/>
                                          </p:val>
                                        </p:tav>
                                      </p:tavLst>
                                    </p:anim>
                                    <p:anim calcmode="lin" valueType="num">
                                      <p:cBhvr>
                                        <p:cTn id="121" dur="1000" fill="hold"/>
                                        <p:tgtEl>
                                          <p:spTgt spid="53"/>
                                        </p:tgtEl>
                                        <p:attrNameLst>
                                          <p:attrName>style.rotation</p:attrName>
                                        </p:attrNameLst>
                                      </p:cBhvr>
                                      <p:tavLst>
                                        <p:tav tm="0">
                                          <p:val>
                                            <p:fltVal val="90"/>
                                          </p:val>
                                        </p:tav>
                                        <p:tav tm="100000">
                                          <p:val>
                                            <p:fltVal val="0"/>
                                          </p:val>
                                        </p:tav>
                                      </p:tavLst>
                                    </p:anim>
                                    <p:animEffect transition="in" filter="fade">
                                      <p:cBhvr>
                                        <p:cTn id="122" dur="1000"/>
                                        <p:tgtEl>
                                          <p:spTgt spid="53"/>
                                        </p:tgtEl>
                                      </p:cBhvr>
                                    </p:animEffect>
                                  </p:childTnLst>
                                  <p:subTnLst>
                                    <p:set>
                                      <p:cBhvr override="childStyle">
                                        <p:cTn dur="1" fill="hold" display="0" masterRel="sameClick" afterEffect="1">
                                          <p:stCondLst>
                                            <p:cond evt="end" delay="0">
                                              <p:tn val="117"/>
                                            </p:cond>
                                          </p:stCondLst>
                                        </p:cTn>
                                        <p:tgtEl>
                                          <p:spTgt spid="53"/>
                                        </p:tgtEl>
                                        <p:attrNameLst>
                                          <p:attrName>style.visibility</p:attrName>
                                        </p:attrNameLst>
                                      </p:cBhvr>
                                      <p:to>
                                        <p:strVal val="hidden"/>
                                      </p:to>
                                    </p:set>
                                  </p:subTnLst>
                                </p:cTn>
                              </p:par>
                            </p:childTnLst>
                          </p:cTn>
                        </p:par>
                      </p:childTnLst>
                    </p:cTn>
                  </p:par>
                </p:childTnLst>
              </p:cTn>
              <p:nextCondLst>
                <p:cond evt="onClick" delay="0">
                  <p:tgtEl>
                    <p:spTgt spid="30"/>
                  </p:tgtEl>
                </p:cond>
              </p:nextCondLst>
            </p:seq>
          </p:childTnLst>
        </p:cTn>
      </p:par>
    </p:tnLst>
    <p:bldLst>
      <p:bldP spid="2" grpId="0" animBg="1"/>
      <p:bldP spid="25" grpId="1" animBg="1"/>
      <p:bldP spid="26" grpId="0" animBg="1"/>
      <p:bldP spid="26" grpId="1" animBg="1"/>
      <p:bldP spid="27" grpId="0" animBg="1"/>
      <p:bldP spid="27" grpId="1" animBg="1"/>
      <p:bldP spid="39" grpId="0" animBg="1"/>
      <p:bldP spid="39" grpId="1" animBg="1"/>
      <p:bldP spid="52" grpId="0" animBg="1"/>
      <p:bldP spid="52" grpId="1" animBg="1"/>
      <p:bldP spid="52" grpId="2" animBg="1"/>
      <p:bldP spid="3" grpId="0"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19545728"/>
              </p:ext>
            </p:extLst>
          </p:nvPr>
        </p:nvGraphicFramePr>
        <p:xfrm>
          <a:off x="115910" y="1043187"/>
          <a:ext cx="11809926" cy="5751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907406" y="1223491"/>
            <a:ext cx="7173533"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নবাবের খালা ঘসেটি বেগমের ষড়যন্ত্র</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931687" y="115912"/>
            <a:ext cx="10481026" cy="769441"/>
          </a:xfrm>
          <a:prstGeom prst="rect">
            <a:avLst/>
          </a:prstGeom>
          <a:solidFill>
            <a:schemeClr val="accent6">
              <a:lumMod val="20000"/>
              <a:lumOff val="80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b="1" dirty="0">
                <a:latin typeface="NikoshBAN" panose="02000000000000000000" pitchFamily="2" charset="0"/>
                <a:cs typeface="NikoshBAN" panose="02000000000000000000" pitchFamily="2" charset="0"/>
              </a:rPr>
              <a:t>পলাশীর যুদ্ধে নবাব </a:t>
            </a:r>
            <a:r>
              <a:rPr lang="bn-IN" sz="4400" b="1" dirty="0" smtClean="0">
                <a:latin typeface="NikoshBAN" panose="02000000000000000000" pitchFamily="2" charset="0"/>
                <a:cs typeface="NikoshBAN" panose="02000000000000000000" pitchFamily="2" charset="0"/>
              </a:rPr>
              <a:t>সিরাজ</a:t>
            </a:r>
            <a:r>
              <a:rPr lang="bn-IN" sz="4400" b="1" dirty="0">
                <a:latin typeface="NikoshBAN" panose="02000000000000000000" pitchFamily="2" charset="0"/>
                <a:cs typeface="NikoshBAN" panose="02000000000000000000" pitchFamily="2" charset="0"/>
              </a:rPr>
              <a:t>উ</a:t>
            </a:r>
            <a:r>
              <a:rPr lang="bn-IN" sz="4400" b="1" dirty="0" smtClean="0">
                <a:latin typeface="NikoshBAN" panose="02000000000000000000" pitchFamily="2" charset="0"/>
                <a:cs typeface="NikoshBAN" panose="02000000000000000000" pitchFamily="2" charset="0"/>
              </a:rPr>
              <a:t>দ্দৌলার </a:t>
            </a:r>
            <a:r>
              <a:rPr lang="bn-IN" sz="4400" b="1" dirty="0">
                <a:latin typeface="NikoshBAN" panose="02000000000000000000" pitchFamily="2" charset="0"/>
                <a:cs typeface="NikoshBAN" panose="02000000000000000000" pitchFamily="2" charset="0"/>
              </a:rPr>
              <a:t>পরাজয়ের কারণ</a:t>
            </a:r>
            <a:endParaRPr lang="en-US" sz="4400" b="1" dirty="0">
              <a:ln/>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91660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3" y="311727"/>
            <a:ext cx="11630893" cy="6097659"/>
          </a:xfrm>
          <a:prstGeom prst="rect">
            <a:avLst/>
          </a:prstGeom>
        </p:spPr>
      </p:pic>
    </p:spTree>
    <p:extLst>
      <p:ext uri="{BB962C8B-B14F-4D97-AF65-F5344CB8AC3E}">
        <p14:creationId xmlns:p14="http://schemas.microsoft.com/office/powerpoint/2010/main" val="2866981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544035" y="492417"/>
            <a:ext cx="7583312" cy="3239806"/>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মোঃ</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একরামুল</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হক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সরকার</a:t>
            </a:r>
            <a:endParaRPr lang="en-US" sz="2400" b="1" dirty="0" smtClean="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প্রধান</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শিক্ষক</a:t>
            </a:r>
            <a:r>
              <a:rPr lang="en-US" sz="2400" b="1" dirty="0" smtClean="0">
                <a:solidFill>
                  <a:schemeClr val="tx1"/>
                </a:solidFill>
                <a:latin typeface="NikoshBAN" panose="02000000000000000000" pitchFamily="2" charset="0"/>
                <a:cs typeface="NikoshBAN" panose="02000000000000000000" pitchFamily="2" charset="0"/>
              </a:rPr>
              <a:t> </a:t>
            </a:r>
          </a:p>
          <a:p>
            <a:pPr algn="ctr"/>
            <a:r>
              <a:rPr lang="en-US" sz="2400" b="1" dirty="0" err="1" smtClean="0">
                <a:solidFill>
                  <a:schemeClr val="tx1"/>
                </a:solidFill>
                <a:latin typeface="NikoshBAN" panose="02000000000000000000" pitchFamily="2" charset="0"/>
                <a:cs typeface="NikoshBAN" panose="02000000000000000000" pitchFamily="2" charset="0"/>
              </a:rPr>
              <a:t>তিস্তা</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আর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খাদেম</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উচ্চ বিদ্যালয়</a:t>
            </a:r>
            <a:r>
              <a:rPr lang="en-US"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সদর</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 </a:t>
            </a:r>
            <a:r>
              <a:rPr lang="bn-IN" sz="2400" b="1" dirty="0">
                <a:solidFill>
                  <a:schemeClr val="tx1"/>
                </a:solidFill>
                <a:latin typeface="NikoshBAN" panose="02000000000000000000" pitchFamily="2" charset="0"/>
                <a:cs typeface="NikoshBAN" panose="02000000000000000000" pitchFamily="2" charset="0"/>
              </a:rPr>
              <a:t>লালমনিরহাট</a:t>
            </a:r>
            <a:r>
              <a:rPr lang="bn-IN"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442299" y="3971301"/>
            <a:ext cx="11246433" cy="2373301"/>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বিষয়ঃ বাংলাদেশের ইতিহাস ও বিশ্বসভ্যতা</a:t>
            </a:r>
          </a:p>
          <a:p>
            <a:pPr algn="ctr"/>
            <a:r>
              <a:rPr lang="bn-IN" sz="4000" b="1" dirty="0" smtClean="0">
                <a:solidFill>
                  <a:schemeClr val="tx1"/>
                </a:solidFill>
                <a:latin typeface="NikoshBAN" panose="02000000000000000000" pitchFamily="2" charset="0"/>
                <a:cs typeface="NikoshBAN" panose="02000000000000000000" pitchFamily="2" charset="0"/>
              </a:rPr>
              <a:t>শ্রেণিঃ </a:t>
            </a:r>
            <a:r>
              <a:rPr lang="en-US" sz="4000" b="1" dirty="0" err="1" smtClean="0">
                <a:solidFill>
                  <a:schemeClr val="tx1"/>
                </a:solidFill>
                <a:latin typeface="NikoshBAN" panose="02000000000000000000" pitchFamily="2" charset="0"/>
                <a:cs typeface="NikoshBAN" panose="02000000000000000000" pitchFamily="2" charset="0"/>
              </a:rPr>
              <a:t>নব</a:t>
            </a:r>
            <a:r>
              <a:rPr lang="bn-IN" sz="4000" b="1" dirty="0" smtClean="0">
                <a:solidFill>
                  <a:schemeClr val="tx1"/>
                </a:solidFill>
                <a:latin typeface="NikoshBAN" panose="02000000000000000000" pitchFamily="2" charset="0"/>
                <a:cs typeface="NikoshBAN" panose="02000000000000000000" pitchFamily="2" charset="0"/>
              </a:rPr>
              <a:t>ম</a:t>
            </a:r>
            <a:endParaRPr lang="bn-IN" sz="4000" b="1" dirty="0">
              <a:solidFill>
                <a:schemeClr val="tx1"/>
              </a:solidFill>
              <a:latin typeface="NikoshBAN" panose="02000000000000000000" pitchFamily="2" charset="0"/>
              <a:cs typeface="NikoshBAN" panose="02000000000000000000" pitchFamily="2" charset="0"/>
            </a:endParaRPr>
          </a:p>
          <a:p>
            <a:pPr algn="ctr"/>
            <a:r>
              <a:rPr lang="bn-IN" sz="4000" b="1" dirty="0" smtClean="0">
                <a:solidFill>
                  <a:schemeClr val="tx1"/>
                </a:solidFill>
                <a:latin typeface="NikoshBAN" panose="02000000000000000000" pitchFamily="2" charset="0"/>
                <a:cs typeface="NikoshBAN" panose="02000000000000000000" pitchFamily="2" charset="0"/>
              </a:rPr>
              <a:t>সময়ঃ ৫০ মিনিট</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82" y="4149119"/>
            <a:ext cx="1423989" cy="2017664"/>
          </a:xfrm>
          <a:prstGeom prst="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10-Point Star 7"/>
          <p:cNvSpPr/>
          <p:nvPr/>
        </p:nvSpPr>
        <p:spPr>
          <a:xfrm>
            <a:off x="442299" y="561753"/>
            <a:ext cx="2673928" cy="1302328"/>
          </a:xfrm>
          <a:prstGeom prst="star10">
            <a:avLst/>
          </a:prstGeom>
          <a:solidFill>
            <a:schemeClr val="bg1">
              <a:lumMod val="95000"/>
            </a:schemeClr>
          </a:solid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পরিচিতি</a:t>
            </a:r>
            <a:endParaRPr lang="en-US" sz="48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120" y="1067449"/>
            <a:ext cx="1855889" cy="2089741"/>
          </a:xfrm>
          <a:prstGeom prst="rect">
            <a:avLst/>
          </a:prstGeom>
        </p:spPr>
      </p:pic>
    </p:spTree>
    <p:extLst>
      <p:ext uri="{BB962C8B-B14F-4D97-AF65-F5344CB8AC3E}">
        <p14:creationId xmlns:p14="http://schemas.microsoft.com/office/powerpoint/2010/main" val="245299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391" t="7850" r="13260"/>
          <a:stretch/>
        </p:blipFill>
        <p:spPr>
          <a:xfrm>
            <a:off x="7671786" y="2050357"/>
            <a:ext cx="3405096" cy="35468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2487" y="214747"/>
            <a:ext cx="2258625" cy="2251362"/>
          </a:xfrm>
          <a:prstGeom prst="rect">
            <a:avLst/>
          </a:prstGeom>
        </p:spPr>
      </p:pic>
      <p:sp>
        <p:nvSpPr>
          <p:cNvPr id="23" name="Flowchart: Connector 22"/>
          <p:cNvSpPr/>
          <p:nvPr/>
        </p:nvSpPr>
        <p:spPr>
          <a:xfrm>
            <a:off x="10078865" y="865554"/>
            <a:ext cx="1048070" cy="105493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সময় </a:t>
            </a:r>
            <a:r>
              <a:rPr lang="en-US" dirty="0">
                <a:solidFill>
                  <a:schemeClr val="tx1"/>
                </a:solidFill>
                <a:latin typeface="NikoshBAN" panose="02000000000000000000" pitchFamily="2" charset="0"/>
                <a:cs typeface="NikoshBAN" panose="02000000000000000000" pitchFamily="2" charset="0"/>
              </a:rPr>
              <a:t>5</a:t>
            </a:r>
            <a:r>
              <a:rPr lang="bn-IN" dirty="0" smtClean="0">
                <a:solidFill>
                  <a:schemeClr val="tx1"/>
                </a:solidFill>
                <a:latin typeface="NikoshBAN" panose="02000000000000000000" pitchFamily="2" charset="0"/>
                <a:cs typeface="NikoshBAN" panose="02000000000000000000" pitchFamily="2" charset="0"/>
              </a:rPr>
              <a:t> </a:t>
            </a:r>
            <a:r>
              <a:rPr lang="bn-IN" dirty="0">
                <a:solidFill>
                  <a:schemeClr val="tx1"/>
                </a:solidFill>
                <a:latin typeface="NikoshBAN" panose="02000000000000000000" pitchFamily="2" charset="0"/>
                <a:cs typeface="NikoshBAN" panose="02000000000000000000" pitchFamily="2" charset="0"/>
              </a:rPr>
              <a:t>মিনিট</a:t>
            </a:r>
            <a:endParaRPr lang="en-US" dirty="0"/>
          </a:p>
        </p:txBody>
      </p:sp>
      <p:pic>
        <p:nvPicPr>
          <p:cNvPr id="17" name="Picture 8"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580534" y="1025362"/>
            <a:ext cx="5365824" cy="2185214"/>
          </a:xfrm>
          <a:prstGeom prst="rect">
            <a:avLst/>
          </a:prstGeom>
        </p:spPr>
        <p:txBody>
          <a:bodyPr wrap="square">
            <a:spAutoFit/>
          </a:bodyPr>
          <a:lstStyle/>
          <a:p>
            <a:pPr algn="ctr"/>
            <a:r>
              <a:rPr lang="bn-IN" sz="3600" u="sng" dirty="0" smtClean="0">
                <a:solidFill>
                  <a:schemeClr val="bg1"/>
                </a:solidFill>
                <a:latin typeface="NikoshBAN" panose="02000000000000000000" pitchFamily="2" charset="0"/>
                <a:cs typeface="NikoshBAN" panose="02000000000000000000" pitchFamily="2" charset="0"/>
              </a:rPr>
              <a:t>জোড়ায় কাজ</a:t>
            </a:r>
          </a:p>
          <a:p>
            <a:pPr algn="ctr"/>
            <a:endParaRPr lang="en-US" sz="3600" u="sng" dirty="0">
              <a:solidFill>
                <a:schemeClr val="bg1"/>
              </a:solidFill>
              <a:latin typeface="NikoshBAN" panose="02000000000000000000" pitchFamily="2" charset="0"/>
              <a:cs typeface="NikoshBAN" panose="02000000000000000000" pitchFamily="2" charset="0"/>
            </a:endParaRPr>
          </a:p>
          <a:p>
            <a:pPr algn="ctr"/>
            <a:r>
              <a:rPr lang="bn-IN" sz="3200" dirty="0" smtClean="0">
                <a:solidFill>
                  <a:schemeClr val="bg1"/>
                </a:solidFill>
                <a:latin typeface="NikoshBAN" panose="02000000000000000000" pitchFamily="2" charset="0"/>
                <a:cs typeface="NikoshBAN" panose="02000000000000000000" pitchFamily="2" charset="0"/>
              </a:rPr>
              <a:t>পলাশীর যুদ্ধে নবাবের পরাজয় কেন হয়েছিল, তা লিখ।</a:t>
            </a:r>
            <a:endParaRPr lang="en-US" sz="3200" dirty="0">
              <a:solidFill>
                <a:schemeClr val="bg1"/>
              </a:solidFill>
            </a:endParaRPr>
          </a:p>
        </p:txBody>
      </p:sp>
    </p:spTree>
    <p:extLst>
      <p:ext uri="{BB962C8B-B14F-4D97-AF65-F5344CB8AC3E}">
        <p14:creationId xmlns:p14="http://schemas.microsoft.com/office/powerpoint/2010/main" val="215123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070" y="1567217"/>
            <a:ext cx="8273804" cy="3571169"/>
          </a:xfrm>
          <a:prstGeom prst="rect">
            <a:avLst/>
          </a:prstGeom>
        </p:spPr>
      </p:pic>
      <p:sp>
        <p:nvSpPr>
          <p:cNvPr id="11" name="TextBox 10"/>
          <p:cNvSpPr txBox="1"/>
          <p:nvPr/>
        </p:nvSpPr>
        <p:spPr>
          <a:xfrm>
            <a:off x="931687" y="289576"/>
            <a:ext cx="10481026" cy="769441"/>
          </a:xfrm>
          <a:prstGeom prst="rect">
            <a:avLst/>
          </a:prstGeom>
          <a:solidFill>
            <a:schemeClr val="accent6">
              <a:lumMod val="20000"/>
              <a:lumOff val="80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b="1" dirty="0">
                <a:latin typeface="NikoshBAN" panose="02000000000000000000" pitchFamily="2" charset="0"/>
                <a:cs typeface="NikoshBAN" panose="02000000000000000000" pitchFamily="2" charset="0"/>
              </a:rPr>
              <a:t>পলাশীর </a:t>
            </a:r>
            <a:r>
              <a:rPr lang="bn-IN" sz="4400" b="1" dirty="0" smtClean="0">
                <a:latin typeface="NikoshBAN" panose="02000000000000000000" pitchFamily="2" charset="0"/>
                <a:cs typeface="NikoshBAN" panose="02000000000000000000" pitchFamily="2" charset="0"/>
              </a:rPr>
              <a:t>যুদ্ধের ফলাফল</a:t>
            </a:r>
            <a:endParaRPr lang="en-US" sz="4400" b="1" dirty="0">
              <a:ln/>
              <a:solidFill>
                <a:srgbClr val="002060"/>
              </a:solidFill>
              <a:latin typeface="NikoshBAN" pitchFamily="2" charset="0"/>
              <a:cs typeface="NikoshBAN" pitchFamily="2" charset="0"/>
            </a:endParaRPr>
          </a:p>
        </p:txBody>
      </p:sp>
      <p:sp>
        <p:nvSpPr>
          <p:cNvPr id="12" name="TextBox 11"/>
          <p:cNvSpPr txBox="1"/>
          <p:nvPr/>
        </p:nvSpPr>
        <p:spPr>
          <a:xfrm>
            <a:off x="852026" y="5527193"/>
            <a:ext cx="10481026" cy="769441"/>
          </a:xfrm>
          <a:prstGeom prst="rect">
            <a:avLst/>
          </a:prstGeom>
          <a:solidFill>
            <a:schemeClr val="bg1">
              <a:lumMod val="95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b="1" dirty="0" smtClean="0">
                <a:latin typeface="NikoshBAN" panose="02000000000000000000" pitchFamily="2" charset="0"/>
                <a:cs typeface="NikoshBAN" panose="02000000000000000000" pitchFamily="2" charset="0"/>
              </a:rPr>
              <a:t>বাংলার শাসনে ইংরেজ প্রভাব বৃদ্ধি</a:t>
            </a:r>
            <a:endParaRPr lang="en-US" sz="4400" b="1" dirty="0">
              <a:ln/>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39612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7594" y="5614878"/>
            <a:ext cx="11189550" cy="646331"/>
          </a:xfrm>
          <a:prstGeom prst="rect">
            <a:avLst/>
          </a:prstGeom>
          <a:solidFill>
            <a:schemeClr val="tx1">
              <a:lumMod val="65000"/>
              <a:lumOff val="35000"/>
            </a:schemeClr>
          </a:solidFill>
        </p:spPr>
        <p:style>
          <a:lnRef idx="3">
            <a:schemeClr val="lt1"/>
          </a:lnRef>
          <a:fillRef idx="1">
            <a:schemeClr val="accent3"/>
          </a:fillRef>
          <a:effectRef idx="1">
            <a:schemeClr val="accent3"/>
          </a:effectRef>
          <a:fontRef idx="minor">
            <a:schemeClr val="lt1"/>
          </a:fontRef>
        </p:style>
        <p:txBody>
          <a:bodyPr wrap="square" lIns="91440" tIns="45720" rIns="91440" bIns="45720">
            <a:spAutoFit/>
          </a:bodyPr>
          <a:lstStyle/>
          <a:p>
            <a:pPr algn="ctr"/>
            <a:r>
              <a:rPr lang="bn-BD" sz="36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নাবাব সিরাজউদৌলার পরাজয় ও মৃত্যু</a:t>
            </a:r>
            <a:r>
              <a:rPr lang="en-US" sz="36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a:t>
            </a:r>
            <a:r>
              <a:rPr lang="en-US" sz="3600" b="1" dirty="0" err="1"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ঔপনিবেশিক</a:t>
            </a:r>
            <a:r>
              <a:rPr lang="en-US" sz="36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a:t>
            </a:r>
            <a:r>
              <a:rPr lang="en-US" sz="3600" b="1" dirty="0" err="1"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শাসনের</a:t>
            </a:r>
            <a:r>
              <a:rPr lang="en-US" sz="36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a:t>
            </a:r>
            <a:r>
              <a:rPr lang="en-US" sz="3600" b="1" dirty="0" err="1"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পথ</a:t>
            </a:r>
            <a:r>
              <a:rPr lang="en-US" sz="36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a:t>
            </a:r>
            <a:r>
              <a:rPr lang="en-US" sz="3600" b="1" dirty="0" err="1"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সুগম</a:t>
            </a:r>
            <a:r>
              <a:rPr lang="en-US" sz="36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a:t>
            </a:r>
            <a:r>
              <a:rPr lang="en-US" sz="3600" b="1" dirty="0" err="1"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করে</a:t>
            </a:r>
            <a:r>
              <a:rPr lang="bn-BD" sz="36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a:t>
            </a:r>
            <a:endParaRPr lang="bn-BD" sz="3600" b="1" dirty="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endParaRPr>
          </a:p>
        </p:txBody>
      </p:sp>
      <p:pic>
        <p:nvPicPr>
          <p:cNvPr id="11" name="Picture 3" descr="E:\MOTIAR\Motiar D. Content\Histery\Nil 7\New folder\index 1.jpg"/>
          <p:cNvPicPr>
            <a:picLocks noChangeAspect="1" noChangeArrowheads="1"/>
          </p:cNvPicPr>
          <p:nvPr/>
        </p:nvPicPr>
        <p:blipFill>
          <a:blip r:embed="rId2"/>
          <a:srcRect/>
          <a:stretch>
            <a:fillRect/>
          </a:stretch>
        </p:blipFill>
        <p:spPr bwMode="auto">
          <a:xfrm>
            <a:off x="6284890" y="541374"/>
            <a:ext cx="5491479" cy="47538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6" descr="E:\MOTIAR\Motiar D. Content\Histery\Nil 7\New folder\10956502314_18ebc5bbf2.jpg"/>
          <p:cNvPicPr>
            <a:picLocks noChangeAspect="1" noChangeArrowheads="1"/>
          </p:cNvPicPr>
          <p:nvPr/>
        </p:nvPicPr>
        <p:blipFill>
          <a:blip r:embed="rId3"/>
          <a:srcRect/>
          <a:stretch>
            <a:fillRect/>
          </a:stretch>
        </p:blipFill>
        <p:spPr bwMode="auto">
          <a:xfrm>
            <a:off x="838201" y="609599"/>
            <a:ext cx="4841382" cy="46855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8741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17000"/>
                                  </p:iterate>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1681" y="5776044"/>
            <a:ext cx="10625070" cy="707886"/>
          </a:xfrm>
          <a:prstGeom prst="rect">
            <a:avLst/>
          </a:prstGeom>
          <a:solidFill>
            <a:schemeClr val="tx1">
              <a:lumMod val="95000"/>
              <a:lumOff val="5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bn-BD" sz="40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ইংরেজ</a:t>
            </a:r>
            <a:r>
              <a:rPr lang="bn-IN" sz="40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দের</a:t>
            </a:r>
            <a:r>
              <a:rPr lang="bn-BD" sz="40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বাংলায় একচেটিয়া বানিজ্য</a:t>
            </a:r>
            <a:r>
              <a:rPr lang="bn-IN" sz="4000" b="1" dirty="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a:t>
            </a:r>
            <a:r>
              <a:rPr lang="bn-BD" sz="40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র অধিকার লাভ</a:t>
            </a:r>
            <a:endParaRPr lang="bn-BD" sz="4000" b="1" dirty="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endParaRPr>
          </a:p>
        </p:txBody>
      </p:sp>
      <p:pic>
        <p:nvPicPr>
          <p:cNvPr id="11" name="Picture 10" descr="E:\MOTIAR\Motiar D. Content\Histery\Nil 7\New folder\stories-abercrombie-vs-fort.jpg"/>
          <p:cNvPicPr>
            <a:picLocks noChangeAspect="1" noChangeArrowheads="1"/>
          </p:cNvPicPr>
          <p:nvPr/>
        </p:nvPicPr>
        <p:blipFill>
          <a:blip r:embed="rId2"/>
          <a:srcRect/>
          <a:stretch>
            <a:fillRect/>
          </a:stretch>
        </p:blipFill>
        <p:spPr bwMode="auto">
          <a:xfrm>
            <a:off x="387928" y="311727"/>
            <a:ext cx="11388442" cy="5367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7168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60217" y="5650654"/>
            <a:ext cx="11516595" cy="923330"/>
          </a:xfrm>
          <a:prstGeom prst="rect">
            <a:avLst/>
          </a:prstGeom>
          <a:solidFill>
            <a:schemeClr val="tx1"/>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bn-BD" sz="40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a:t>
            </a:r>
            <a:r>
              <a:rPr lang="bn-BD" sz="54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ফরাসীরা</a:t>
            </a:r>
            <a:r>
              <a:rPr lang="bn-IN" sz="54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সহ অন্যান্য শক্তি </a:t>
            </a:r>
            <a:r>
              <a:rPr lang="bn-BD" sz="54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বিদায় গ্রহ</a:t>
            </a:r>
            <a:r>
              <a:rPr lang="en-US" sz="54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ণ</a:t>
            </a:r>
            <a:r>
              <a:rPr lang="bn-BD" sz="54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করে</a:t>
            </a:r>
            <a:endParaRPr lang="bn-BD" sz="5400" b="1" dirty="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endParaRPr>
          </a:p>
        </p:txBody>
      </p:sp>
      <p:pic>
        <p:nvPicPr>
          <p:cNvPr id="11" name="Picture 3" descr="E:\MOTIAR\Motiar D. Content\Histery\Nil 7\New folder\royal_artillary_flanders.jpg"/>
          <p:cNvPicPr>
            <a:picLocks noChangeAspect="1" noChangeArrowheads="1"/>
          </p:cNvPicPr>
          <p:nvPr/>
        </p:nvPicPr>
        <p:blipFill>
          <a:blip r:embed="rId2"/>
          <a:srcRect/>
          <a:stretch>
            <a:fillRect/>
          </a:stretch>
        </p:blipFill>
        <p:spPr bwMode="auto">
          <a:xfrm>
            <a:off x="459155" y="415633"/>
            <a:ext cx="5557184" cy="5138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descr="E:\MOTIAR\Motiar D. Content\Histery\Nil 7\New folder\1757_troupes_leegeeres__fusiliers_de_montagnes_004-259e9c0d56.jpeg"/>
          <p:cNvPicPr>
            <a:picLocks noChangeAspect="1" noChangeArrowheads="1"/>
          </p:cNvPicPr>
          <p:nvPr/>
        </p:nvPicPr>
        <p:blipFill>
          <a:blip r:embed="rId3"/>
          <a:srcRect/>
          <a:stretch>
            <a:fillRect/>
          </a:stretch>
        </p:blipFill>
        <p:spPr bwMode="auto">
          <a:xfrm>
            <a:off x="6248401" y="408707"/>
            <a:ext cx="5429031" cy="52350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34328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17000"/>
                                  </p:iterate>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49" y="5705684"/>
            <a:ext cx="11388441" cy="707886"/>
          </a:xfrm>
          <a:prstGeom prst="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bn-BD" sz="40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সমগ্র উপমহাদেশে কোম্পানীর শা</a:t>
            </a:r>
            <a:r>
              <a:rPr lang="en-US" sz="4000" b="1" dirty="0" err="1"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সন</a:t>
            </a:r>
            <a:r>
              <a:rPr lang="bn-BD" sz="4000" b="1" dirty="0" smtClean="0">
                <a:ln w="18000">
                  <a:solidFill>
                    <a:schemeClr val="tx1"/>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প্রতিষ্ঠা পায়।</a:t>
            </a:r>
          </a:p>
        </p:txBody>
      </p:sp>
      <p:pic>
        <p:nvPicPr>
          <p:cNvPr id="11" name="Picture 4" descr="E:\MOTIAR\Motiar D. Content\Histery\Nil 7\New folder\presid.JPG"/>
          <p:cNvPicPr>
            <a:picLocks noChangeAspect="1" noChangeArrowheads="1"/>
          </p:cNvPicPr>
          <p:nvPr/>
        </p:nvPicPr>
        <p:blipFill>
          <a:blip r:embed="rId2"/>
          <a:srcRect/>
          <a:stretch>
            <a:fillRect/>
          </a:stretch>
        </p:blipFill>
        <p:spPr bwMode="auto">
          <a:xfrm>
            <a:off x="6172200" y="342900"/>
            <a:ext cx="5654390" cy="5265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7" descr="E:\MOTIAR\Motiar D. Content\Histery\Nil 7\New folder\arms1730.jpg"/>
          <p:cNvPicPr>
            <a:picLocks noChangeAspect="1" noChangeArrowheads="1"/>
          </p:cNvPicPr>
          <p:nvPr/>
        </p:nvPicPr>
        <p:blipFill>
          <a:blip r:embed="rId3"/>
          <a:srcRect/>
          <a:stretch>
            <a:fillRect/>
          </a:stretch>
        </p:blipFill>
        <p:spPr bwMode="auto">
          <a:xfrm>
            <a:off x="462395" y="318652"/>
            <a:ext cx="5605898" cy="5219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940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17000"/>
                                  </p:iterate>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5244" y="5595780"/>
            <a:ext cx="11485421" cy="923330"/>
          </a:xfrm>
          <a:prstGeom prst="rect">
            <a:avLst/>
          </a:prstGeom>
          <a:solidFill>
            <a:schemeClr val="tx1">
              <a:lumMod val="65000"/>
              <a:lumOff val="35000"/>
            </a:schemeClr>
          </a:solidFill>
        </p:spPr>
        <p:txBody>
          <a:bodyPr wrap="square">
            <a:spAutoFit/>
          </a:bodyPr>
          <a:lstStyle/>
          <a:p>
            <a:pPr algn="ctr"/>
            <a:r>
              <a:rPr lang="bn-BD" sz="54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latin typeface="NikoshBAN" pitchFamily="2" charset="0"/>
                <a:cs typeface="NikoshBAN" pitchFamily="2" charset="0"/>
              </a:rPr>
              <a:t>মীরজাফর নামে মাত্র নবাব হয়।</a:t>
            </a:r>
          </a:p>
        </p:txBody>
      </p:sp>
      <p:pic>
        <p:nvPicPr>
          <p:cNvPr id="23" name="Picture 2" descr="E:\MOTIAR\Motiar D. Content\Histery\Nil 7\New folder\মীর জফরের আসন গ্রহণ.jpg"/>
          <p:cNvPicPr>
            <a:picLocks noChangeAspect="1" noChangeArrowheads="1"/>
          </p:cNvPicPr>
          <p:nvPr/>
        </p:nvPicPr>
        <p:blipFill>
          <a:blip r:embed="rId2"/>
          <a:srcRect/>
          <a:stretch>
            <a:fillRect/>
          </a:stretch>
        </p:blipFill>
        <p:spPr bwMode="auto">
          <a:xfrm>
            <a:off x="609599" y="426135"/>
            <a:ext cx="5430593" cy="50726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Picture 3" descr="E:\MOTIAR\Motiar D. Content\Histery\Nil 7\New folder\Clive and Jafor.jpg"/>
          <p:cNvPicPr>
            <a:picLocks noChangeAspect="1" noChangeArrowheads="1"/>
          </p:cNvPicPr>
          <p:nvPr/>
        </p:nvPicPr>
        <p:blipFill>
          <a:blip r:embed="rId3"/>
          <a:srcRect/>
          <a:stretch>
            <a:fillRect/>
          </a:stretch>
        </p:blipFill>
        <p:spPr bwMode="auto">
          <a:xfrm>
            <a:off x="6348844" y="528034"/>
            <a:ext cx="5624948" cy="49707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1394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400196" y="413269"/>
            <a:ext cx="2238233" cy="7378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সম ১০ </a:t>
            </a:r>
            <a:r>
              <a:rPr lang="bn-IN" sz="2800" dirty="0">
                <a:solidFill>
                  <a:schemeClr val="tx1"/>
                </a:solidFill>
                <a:latin typeface="NikoshBAN" panose="02000000000000000000" pitchFamily="2" charset="0"/>
                <a:cs typeface="NikoshBAN" panose="02000000000000000000" pitchFamily="2" charset="0"/>
              </a:rPr>
              <a:t>মিনিট</a:t>
            </a:r>
            <a:endParaRPr lang="en-US" sz="28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581" y="1245740"/>
            <a:ext cx="4843470" cy="475125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9419" t="10542" r="17251" b="10847"/>
          <a:stretch/>
        </p:blipFill>
        <p:spPr bwMode="auto">
          <a:xfrm>
            <a:off x="429489" y="318653"/>
            <a:ext cx="6427211"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673714" y="902571"/>
            <a:ext cx="5849874" cy="2985433"/>
          </a:xfrm>
          <a:prstGeom prst="rect">
            <a:avLst/>
          </a:prstGeom>
        </p:spPr>
        <p:txBody>
          <a:bodyPr wrap="square">
            <a:spAutoFit/>
          </a:bodyPr>
          <a:lstStyle/>
          <a:p>
            <a:pPr lvl="0" algn="ctr"/>
            <a:r>
              <a:rPr lang="bn-IN" sz="4400" u="sng" dirty="0" smtClean="0">
                <a:solidFill>
                  <a:schemeClr val="bg1"/>
                </a:solidFill>
                <a:latin typeface="NikoshBAN" panose="02000000000000000000" pitchFamily="2" charset="0"/>
                <a:cs typeface="NikoshBAN" panose="02000000000000000000" pitchFamily="2" charset="0"/>
              </a:rPr>
              <a:t>দলীয় কাজ</a:t>
            </a:r>
          </a:p>
          <a:p>
            <a:pPr algn="ctr"/>
            <a:r>
              <a:rPr lang="en-US" sz="3600" dirty="0">
                <a:solidFill>
                  <a:schemeClr val="bg1"/>
                </a:solidFill>
                <a:latin typeface="NikoshBAN" panose="02000000000000000000" pitchFamily="2" charset="0"/>
                <a:cs typeface="NikoshBAN" panose="02000000000000000000" pitchFamily="2" charset="0"/>
              </a:rPr>
              <a:t>"</a:t>
            </a:r>
            <a:r>
              <a:rPr lang="en-US" sz="3600" dirty="0" err="1">
                <a:solidFill>
                  <a:schemeClr val="bg1"/>
                </a:solidFill>
                <a:latin typeface="NikoshBAN" panose="02000000000000000000" pitchFamily="2" charset="0"/>
                <a:cs typeface="NikoshBAN" panose="02000000000000000000" pitchFamily="2" charset="0"/>
              </a:rPr>
              <a:t>পলাশী</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যুদ্ধের</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ফলে</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ইংরেজ</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পেল</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দায়িত্বহীন</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ক্ষমতা</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আর</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নবাব</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পেল</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ক্ষমতাহীন</a:t>
            </a:r>
            <a:r>
              <a:rPr lang="en-US" sz="3600" dirty="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দায়িত্ব</a:t>
            </a:r>
            <a:r>
              <a:rPr lang="bn-IN" sz="3600" dirty="0" smtClean="0">
                <a:solidFill>
                  <a:schemeClr val="bg1"/>
                </a:solidFill>
                <a:latin typeface="NikoshBAN" panose="02000000000000000000" pitchFamily="2" charset="0"/>
                <a:cs typeface="NikoshBAN" panose="02000000000000000000" pitchFamily="2" charset="0"/>
              </a:rPr>
              <a:t>।</a:t>
            </a:r>
            <a:r>
              <a:rPr lang="en-US" sz="3600" dirty="0" smtClean="0">
                <a:solidFill>
                  <a:schemeClr val="bg1"/>
                </a:solidFill>
                <a:latin typeface="NikoshBAN" panose="02000000000000000000" pitchFamily="2" charset="0"/>
                <a:cs typeface="NikoshBAN" panose="02000000000000000000" pitchFamily="2" charset="0"/>
              </a:rPr>
              <a:t>" </a:t>
            </a:r>
            <a:r>
              <a:rPr lang="bn-IN" sz="3600" dirty="0" smtClean="0">
                <a:solidFill>
                  <a:schemeClr val="bg1"/>
                </a:solidFill>
                <a:latin typeface="NikoshBAN" panose="02000000000000000000" pitchFamily="2" charset="0"/>
                <a:cs typeface="NikoshBAN" panose="02000000000000000000" pitchFamily="2" charset="0"/>
              </a:rPr>
              <a:t>উক্তিটি যুক্তি সহকারে বুঝিয়ে লিখ।</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6970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Cloud 22"/>
          <p:cNvSpPr/>
          <p:nvPr/>
        </p:nvSpPr>
        <p:spPr>
          <a:xfrm>
            <a:off x="3438480" y="371588"/>
            <a:ext cx="4608368" cy="550421"/>
          </a:xfrm>
          <a:prstGeom prst="cloud">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মূল্যায়ন</a:t>
            </a:r>
            <a:endParaRPr lang="en-US" sz="3200" b="1" dirty="0">
              <a:solidFill>
                <a:schemeClr val="tx1"/>
              </a:solidFill>
              <a:latin typeface="NikoshBAN" panose="02000000000000000000" pitchFamily="2" charset="0"/>
              <a:cs typeface="NikoshBAN" panose="02000000000000000000" pitchFamily="2" charset="0"/>
            </a:endParaRPr>
          </a:p>
        </p:txBody>
      </p:sp>
      <p:sp>
        <p:nvSpPr>
          <p:cNvPr id="46" name="Rounded Rectangle 45"/>
          <p:cNvSpPr/>
          <p:nvPr/>
        </p:nvSpPr>
        <p:spPr>
          <a:xfrm>
            <a:off x="8894826" y="378480"/>
            <a:ext cx="2238233" cy="53762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সময় </a:t>
            </a:r>
            <a:r>
              <a:rPr lang="en-US" sz="2800" dirty="0">
                <a:solidFill>
                  <a:schemeClr val="tx1"/>
                </a:solidFill>
                <a:latin typeface="NikoshBAN" panose="02000000000000000000" pitchFamily="2" charset="0"/>
                <a:cs typeface="NikoshBAN" panose="02000000000000000000" pitchFamily="2" charset="0"/>
              </a:rPr>
              <a:t>5</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মিনিট</a:t>
            </a:r>
            <a:endParaRPr lang="en-US" sz="2800" dirty="0">
              <a:solidFill>
                <a:schemeClr val="tx1"/>
              </a:solidFill>
              <a:latin typeface="NikoshBAN" panose="02000000000000000000" pitchFamily="2" charset="0"/>
              <a:cs typeface="NikoshBAN" panose="02000000000000000000" pitchFamily="2" charset="0"/>
            </a:endParaRPr>
          </a:p>
        </p:txBody>
      </p:sp>
      <p:sp>
        <p:nvSpPr>
          <p:cNvPr id="74" name="TextBox 73"/>
          <p:cNvSpPr txBox="1"/>
          <p:nvPr/>
        </p:nvSpPr>
        <p:spPr>
          <a:xfrm>
            <a:off x="893386" y="898199"/>
            <a:ext cx="10494498"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১। </a:t>
            </a:r>
            <a:r>
              <a:rPr lang="bn-IN" sz="3600" dirty="0" smtClean="0">
                <a:latin typeface="NikoshBAN" panose="02000000000000000000" pitchFamily="2" charset="0"/>
                <a:cs typeface="NikoshBAN" panose="02000000000000000000" pitchFamily="2" charset="0"/>
              </a:rPr>
              <a:t>পূর্ণিয়ার শাসনকর্তা কে ছিলেন</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77" name="TextBox 76"/>
          <p:cNvSpPr txBox="1"/>
          <p:nvPr/>
        </p:nvSpPr>
        <p:spPr>
          <a:xfrm>
            <a:off x="900493" y="1451446"/>
            <a:ext cx="10494498" cy="646331"/>
          </a:xfrm>
          <a:prstGeom prst="rect">
            <a:avLst/>
          </a:prstGeom>
          <a:noFill/>
        </p:spPr>
        <p:txBody>
          <a:bodyPr wrap="square" rtlCol="0">
            <a:spAutoFit/>
          </a:bodyPr>
          <a:lstStyle/>
          <a:p>
            <a:r>
              <a:rPr lang="bn-BD" sz="3600" dirty="0" smtClean="0">
                <a:solidFill>
                  <a:srgbClr val="7030A0"/>
                </a:solidFill>
                <a:latin typeface="NikoshBAN" panose="02000000000000000000" pitchFamily="2" charset="0"/>
                <a:cs typeface="NikoshBAN" panose="02000000000000000000" pitchFamily="2" charset="0"/>
              </a:rPr>
              <a:t>উত্তরঃ </a:t>
            </a:r>
            <a:r>
              <a:rPr lang="bn-IN" sz="3600" b="1" dirty="0" smtClean="0">
                <a:solidFill>
                  <a:srgbClr val="7030A0"/>
                </a:solidFill>
                <a:latin typeface="NikoshBAN" panose="02000000000000000000" pitchFamily="2" charset="0"/>
                <a:cs typeface="NikoshBAN" panose="02000000000000000000" pitchFamily="2" charset="0"/>
              </a:rPr>
              <a:t>শওকত জং</a:t>
            </a:r>
            <a:r>
              <a:rPr lang="bn-BD"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sp>
        <p:nvSpPr>
          <p:cNvPr id="79" name="TextBox 78"/>
          <p:cNvSpPr txBox="1"/>
          <p:nvPr/>
        </p:nvSpPr>
        <p:spPr>
          <a:xfrm>
            <a:off x="865119" y="1993202"/>
            <a:ext cx="10494498"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আলীবর্দী খানের সাথে সিরাজউদ্দৌলার কি ধরনের সম্পর্ক ছিল</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80" name="TextBox 79"/>
          <p:cNvSpPr txBox="1"/>
          <p:nvPr/>
        </p:nvSpPr>
        <p:spPr>
          <a:xfrm>
            <a:off x="894026" y="2532510"/>
            <a:ext cx="10494498" cy="646331"/>
          </a:xfrm>
          <a:prstGeom prst="rect">
            <a:avLst/>
          </a:prstGeom>
          <a:noFill/>
        </p:spPr>
        <p:txBody>
          <a:bodyPr wrap="square" rtlCol="0">
            <a:spAutoFit/>
          </a:bodyPr>
          <a:lstStyle/>
          <a:p>
            <a:r>
              <a:rPr lang="bn-BD" sz="3600" dirty="0" smtClean="0">
                <a:solidFill>
                  <a:srgbClr val="7030A0"/>
                </a:solidFill>
                <a:latin typeface="NikoshBAN" panose="02000000000000000000" pitchFamily="2" charset="0"/>
                <a:cs typeface="NikoshBAN" panose="02000000000000000000" pitchFamily="2" charset="0"/>
              </a:rPr>
              <a:t>উত্তরঃ </a:t>
            </a:r>
            <a:r>
              <a:rPr lang="bn-IN" sz="3600" b="1" dirty="0" smtClean="0">
                <a:solidFill>
                  <a:srgbClr val="7030A0"/>
                </a:solidFill>
                <a:latin typeface="NikoshBAN" panose="02000000000000000000" pitchFamily="2" charset="0"/>
                <a:cs typeface="NikoshBAN" panose="02000000000000000000" pitchFamily="2" charset="0"/>
              </a:rPr>
              <a:t>খালাতো ভাই</a:t>
            </a:r>
            <a:r>
              <a:rPr lang="bn-BD"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sp>
        <p:nvSpPr>
          <p:cNvPr id="81" name="TextBox 80"/>
          <p:cNvSpPr txBox="1"/>
          <p:nvPr/>
        </p:nvSpPr>
        <p:spPr>
          <a:xfrm>
            <a:off x="865119" y="3009556"/>
            <a:ext cx="10494498"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৩</a:t>
            </a:r>
            <a:r>
              <a:rPr lang="bn-BD"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পলাশীর যুদ্ধের প্রধান কারণ কী</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82" name="TextBox 81"/>
          <p:cNvSpPr txBox="1"/>
          <p:nvPr/>
        </p:nvSpPr>
        <p:spPr>
          <a:xfrm>
            <a:off x="841612" y="3513400"/>
            <a:ext cx="10494498" cy="646331"/>
          </a:xfrm>
          <a:prstGeom prst="rect">
            <a:avLst/>
          </a:prstGeom>
          <a:noFill/>
        </p:spPr>
        <p:txBody>
          <a:bodyPr wrap="square" rtlCol="0">
            <a:spAutoFit/>
          </a:bodyPr>
          <a:lstStyle/>
          <a:p>
            <a:r>
              <a:rPr lang="bn-BD" sz="3600" dirty="0" smtClean="0">
                <a:solidFill>
                  <a:srgbClr val="7030A0"/>
                </a:solidFill>
                <a:latin typeface="NikoshBAN" panose="02000000000000000000" pitchFamily="2" charset="0"/>
                <a:cs typeface="NikoshBAN" panose="02000000000000000000" pitchFamily="2" charset="0"/>
              </a:rPr>
              <a:t>উত্তরঃ </a:t>
            </a:r>
            <a:r>
              <a:rPr lang="bn-IN" sz="3600" b="1" dirty="0" smtClean="0">
                <a:solidFill>
                  <a:srgbClr val="7030A0"/>
                </a:solidFill>
                <a:latin typeface="NikoshBAN" panose="02000000000000000000" pitchFamily="2" charset="0"/>
                <a:cs typeface="NikoshBAN" panose="02000000000000000000" pitchFamily="2" charset="0"/>
              </a:rPr>
              <a:t>পারিবারিক ও বাহ্যিক ষড়যন্ত্র</a:t>
            </a:r>
            <a:r>
              <a:rPr lang="bn-BD"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sp>
        <p:nvSpPr>
          <p:cNvPr id="83" name="TextBox 82"/>
          <p:cNvSpPr txBox="1"/>
          <p:nvPr/>
        </p:nvSpPr>
        <p:spPr>
          <a:xfrm>
            <a:off x="889864" y="3977128"/>
            <a:ext cx="10494498"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৪</a:t>
            </a:r>
            <a:r>
              <a:rPr lang="bn-BD"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কোন নদীর তীরে পলাশীর যুদ্ধ হয়</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84" name="TextBox 83"/>
          <p:cNvSpPr txBox="1"/>
          <p:nvPr/>
        </p:nvSpPr>
        <p:spPr>
          <a:xfrm>
            <a:off x="905840" y="4390748"/>
            <a:ext cx="10494498" cy="646331"/>
          </a:xfrm>
          <a:prstGeom prst="rect">
            <a:avLst/>
          </a:prstGeom>
          <a:noFill/>
        </p:spPr>
        <p:txBody>
          <a:bodyPr wrap="square" rtlCol="0">
            <a:spAutoFit/>
          </a:bodyPr>
          <a:lstStyle/>
          <a:p>
            <a:r>
              <a:rPr lang="bn-BD" sz="3600" dirty="0" smtClean="0">
                <a:solidFill>
                  <a:srgbClr val="7030A0"/>
                </a:solidFill>
                <a:latin typeface="NikoshBAN" panose="02000000000000000000" pitchFamily="2" charset="0"/>
                <a:cs typeface="NikoshBAN" panose="02000000000000000000" pitchFamily="2" charset="0"/>
              </a:rPr>
              <a:t>উত্তরঃ </a:t>
            </a:r>
            <a:r>
              <a:rPr lang="bn-IN" sz="3600" dirty="0" smtClean="0">
                <a:solidFill>
                  <a:srgbClr val="7030A0"/>
                </a:solidFill>
                <a:latin typeface="NikoshBAN" panose="02000000000000000000" pitchFamily="2" charset="0"/>
                <a:cs typeface="NikoshBAN" panose="02000000000000000000" pitchFamily="2" charset="0"/>
              </a:rPr>
              <a:t>ভাগিরথী</a:t>
            </a:r>
            <a:r>
              <a:rPr lang="bn-BD"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sp>
        <p:nvSpPr>
          <p:cNvPr id="99" name="TextBox 98"/>
          <p:cNvSpPr txBox="1"/>
          <p:nvPr/>
        </p:nvSpPr>
        <p:spPr>
          <a:xfrm>
            <a:off x="9418231" y="5802507"/>
            <a:ext cx="181944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 ii </a:t>
            </a:r>
            <a:r>
              <a:rPr lang="bn-IN"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   iii</a:t>
            </a:r>
            <a:endParaRPr lang="en-US" sz="2800" dirty="0">
              <a:latin typeface="NikoshBAN" panose="02000000000000000000" pitchFamily="2" charset="0"/>
              <a:cs typeface="NikoshBAN" panose="02000000000000000000" pitchFamily="2" charset="0"/>
            </a:endParaRPr>
          </a:p>
        </p:txBody>
      </p:sp>
      <p:sp>
        <p:nvSpPr>
          <p:cNvPr id="100" name="Rectangle 99"/>
          <p:cNvSpPr/>
          <p:nvPr/>
        </p:nvSpPr>
        <p:spPr>
          <a:xfrm>
            <a:off x="897871" y="4874682"/>
            <a:ext cx="10624491" cy="523220"/>
          </a:xfrm>
          <a:prstGeom prst="rect">
            <a:avLst/>
          </a:prstGeom>
        </p:spPr>
        <p:txBody>
          <a:bodyPr wrap="square">
            <a:spAutoFit/>
          </a:bodyPr>
          <a:lstStyle/>
          <a:p>
            <a:r>
              <a:rPr lang="bn-IN" sz="2800" dirty="0">
                <a:latin typeface="NikoshBAN" panose="02000000000000000000" pitchFamily="2" charset="0"/>
                <a:cs typeface="NikoshBAN" panose="02000000000000000000" pitchFamily="2" charset="0"/>
              </a:rPr>
              <a:t>৫</a:t>
            </a:r>
            <a:r>
              <a:rPr lang="bn-IN" sz="2800" dirty="0" smtClean="0">
                <a:latin typeface="NikoshBAN" panose="02000000000000000000" pitchFamily="2" charset="0"/>
                <a:cs typeface="NikoshBAN" panose="02000000000000000000" pitchFamily="2" charset="0"/>
              </a:rPr>
              <a:t>। পলাশীর যুদ্ধে নবাবের পরাজয়ের কারণ-</a:t>
            </a:r>
          </a:p>
        </p:txBody>
      </p:sp>
      <p:sp>
        <p:nvSpPr>
          <p:cNvPr id="101" name="Flowchart: Connector 100"/>
          <p:cNvSpPr/>
          <p:nvPr/>
        </p:nvSpPr>
        <p:spPr>
          <a:xfrm>
            <a:off x="910120" y="5870568"/>
            <a:ext cx="540328" cy="45222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a:t>
            </a:r>
            <a:endParaRPr lang="en-US" sz="2800" dirty="0">
              <a:solidFill>
                <a:schemeClr val="tx1"/>
              </a:solidFill>
              <a:latin typeface="NikoshBAN" panose="02000000000000000000" pitchFamily="2" charset="0"/>
              <a:cs typeface="NikoshBAN" panose="02000000000000000000" pitchFamily="2" charset="0"/>
            </a:endParaRPr>
          </a:p>
        </p:txBody>
      </p:sp>
      <p:sp>
        <p:nvSpPr>
          <p:cNvPr id="102" name="Flowchart: Connector 101"/>
          <p:cNvSpPr/>
          <p:nvPr/>
        </p:nvSpPr>
        <p:spPr>
          <a:xfrm>
            <a:off x="3263630" y="5883310"/>
            <a:ext cx="462691" cy="42010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খ</a:t>
            </a:r>
            <a:endParaRPr lang="en-US" sz="2800" dirty="0">
              <a:solidFill>
                <a:schemeClr val="tx1"/>
              </a:solidFill>
              <a:latin typeface="NikoshBAN" panose="02000000000000000000" pitchFamily="2" charset="0"/>
              <a:cs typeface="NikoshBAN" panose="02000000000000000000" pitchFamily="2" charset="0"/>
            </a:endParaRPr>
          </a:p>
        </p:txBody>
      </p:sp>
      <p:sp>
        <p:nvSpPr>
          <p:cNvPr id="103" name="Flowchart: Connector 102"/>
          <p:cNvSpPr/>
          <p:nvPr/>
        </p:nvSpPr>
        <p:spPr>
          <a:xfrm>
            <a:off x="5691156" y="5879371"/>
            <a:ext cx="462405" cy="42749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গ</a:t>
            </a:r>
            <a:endParaRPr lang="en-US" sz="2800" dirty="0">
              <a:solidFill>
                <a:schemeClr val="tx1"/>
              </a:solidFill>
              <a:latin typeface="NikoshBAN" panose="02000000000000000000" pitchFamily="2" charset="0"/>
              <a:cs typeface="NikoshBAN" panose="02000000000000000000" pitchFamily="2" charset="0"/>
            </a:endParaRPr>
          </a:p>
        </p:txBody>
      </p:sp>
      <p:sp>
        <p:nvSpPr>
          <p:cNvPr id="104" name="TextBox 103"/>
          <p:cNvSpPr txBox="1"/>
          <p:nvPr/>
        </p:nvSpPr>
        <p:spPr>
          <a:xfrm>
            <a:off x="1715322" y="5860995"/>
            <a:ext cx="129106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   ii</a:t>
            </a:r>
            <a:endParaRPr lang="en-US" sz="2800" dirty="0">
              <a:latin typeface="NikoshBAN" panose="02000000000000000000" pitchFamily="2" charset="0"/>
              <a:cs typeface="NikoshBAN" panose="02000000000000000000" pitchFamily="2" charset="0"/>
            </a:endParaRPr>
          </a:p>
        </p:txBody>
      </p:sp>
      <p:sp>
        <p:nvSpPr>
          <p:cNvPr id="105" name="TextBox 104"/>
          <p:cNvSpPr txBox="1"/>
          <p:nvPr/>
        </p:nvSpPr>
        <p:spPr>
          <a:xfrm>
            <a:off x="6515062" y="5812406"/>
            <a:ext cx="1725383"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i   </a:t>
            </a:r>
            <a:r>
              <a:rPr lang="bn-IN"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   iii</a:t>
            </a:r>
            <a:endParaRPr lang="en-US" sz="2800" dirty="0">
              <a:latin typeface="NikoshBAN" panose="02000000000000000000" pitchFamily="2" charset="0"/>
              <a:cs typeface="NikoshBAN" panose="02000000000000000000" pitchFamily="2" charset="0"/>
            </a:endParaRPr>
          </a:p>
        </p:txBody>
      </p:sp>
      <p:sp>
        <p:nvSpPr>
          <p:cNvPr id="106" name="TextBox 105"/>
          <p:cNvSpPr txBox="1"/>
          <p:nvPr/>
        </p:nvSpPr>
        <p:spPr>
          <a:xfrm>
            <a:off x="3912543" y="5826717"/>
            <a:ext cx="1552429"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   iii</a:t>
            </a:r>
            <a:endParaRPr lang="en-US" sz="2800" dirty="0">
              <a:latin typeface="NikoshBAN" panose="02000000000000000000" pitchFamily="2" charset="0"/>
              <a:cs typeface="NikoshBAN" panose="02000000000000000000" pitchFamily="2" charset="0"/>
            </a:endParaRPr>
          </a:p>
        </p:txBody>
      </p:sp>
      <p:sp>
        <p:nvSpPr>
          <p:cNvPr id="108" name="TextBox 107"/>
          <p:cNvSpPr txBox="1"/>
          <p:nvPr/>
        </p:nvSpPr>
        <p:spPr>
          <a:xfrm>
            <a:off x="1422309" y="5340707"/>
            <a:ext cx="319680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মীর জাফরের অসহযোগিতা</a:t>
            </a:r>
            <a:endParaRPr lang="en-US" sz="2800" dirty="0">
              <a:latin typeface="NikoshBAN" panose="02000000000000000000" pitchFamily="2" charset="0"/>
              <a:cs typeface="NikoshBAN" panose="02000000000000000000" pitchFamily="2" charset="0"/>
            </a:endParaRPr>
          </a:p>
        </p:txBody>
      </p:sp>
      <p:sp>
        <p:nvSpPr>
          <p:cNvPr id="109" name="Flowchart: Connector 108"/>
          <p:cNvSpPr/>
          <p:nvPr/>
        </p:nvSpPr>
        <p:spPr>
          <a:xfrm>
            <a:off x="944072" y="5386867"/>
            <a:ext cx="540328" cy="45222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anose="02000000000000000000" pitchFamily="2" charset="0"/>
                <a:cs typeface="NikoshBAN" panose="02000000000000000000" pitchFamily="2" charset="0"/>
              </a:rPr>
              <a:t>i</a:t>
            </a:r>
          </a:p>
        </p:txBody>
      </p:sp>
      <p:sp>
        <p:nvSpPr>
          <p:cNvPr id="110" name="Flowchart: Connector 109"/>
          <p:cNvSpPr/>
          <p:nvPr/>
        </p:nvSpPr>
        <p:spPr>
          <a:xfrm>
            <a:off x="4486057" y="5354449"/>
            <a:ext cx="603320" cy="43594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NikoshBAN" panose="02000000000000000000" pitchFamily="2" charset="0"/>
                <a:cs typeface="NikoshBAN" panose="02000000000000000000" pitchFamily="2" charset="0"/>
              </a:rPr>
              <a:t>ii</a:t>
            </a:r>
            <a:endParaRPr lang="en-US" sz="2000" dirty="0">
              <a:solidFill>
                <a:schemeClr val="tx1"/>
              </a:solidFill>
              <a:latin typeface="NikoshBAN" panose="02000000000000000000" pitchFamily="2" charset="0"/>
              <a:cs typeface="NikoshBAN" panose="02000000000000000000" pitchFamily="2" charset="0"/>
            </a:endParaRPr>
          </a:p>
        </p:txBody>
      </p:sp>
      <p:sp>
        <p:nvSpPr>
          <p:cNvPr id="111" name="TextBox 110"/>
          <p:cNvSpPr txBox="1"/>
          <p:nvPr/>
        </p:nvSpPr>
        <p:spPr>
          <a:xfrm>
            <a:off x="5156536" y="5319823"/>
            <a:ext cx="2538169"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নবাবের অদূরদর্শিতা</a:t>
            </a:r>
            <a:endParaRPr lang="en-US" sz="2800" dirty="0">
              <a:latin typeface="NikoshBAN" panose="02000000000000000000" pitchFamily="2" charset="0"/>
              <a:cs typeface="NikoshBAN" panose="02000000000000000000" pitchFamily="2" charset="0"/>
            </a:endParaRPr>
          </a:p>
        </p:txBody>
      </p:sp>
      <p:sp>
        <p:nvSpPr>
          <p:cNvPr id="112" name="Flowchart: Connector 111"/>
          <p:cNvSpPr/>
          <p:nvPr/>
        </p:nvSpPr>
        <p:spPr>
          <a:xfrm>
            <a:off x="7593608" y="5342739"/>
            <a:ext cx="632900" cy="45004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NikoshBAN" panose="02000000000000000000" pitchFamily="2" charset="0"/>
                <a:cs typeface="NikoshBAN" panose="02000000000000000000" pitchFamily="2" charset="0"/>
              </a:rPr>
              <a:t>iii</a:t>
            </a:r>
            <a:endParaRPr lang="en-US" sz="1600" dirty="0">
              <a:solidFill>
                <a:schemeClr val="tx1"/>
              </a:solidFill>
              <a:latin typeface="NikoshBAN" panose="02000000000000000000" pitchFamily="2" charset="0"/>
              <a:cs typeface="NikoshBAN" panose="02000000000000000000" pitchFamily="2" charset="0"/>
            </a:endParaRPr>
          </a:p>
        </p:txBody>
      </p:sp>
      <p:sp>
        <p:nvSpPr>
          <p:cNvPr id="113" name="TextBox 112"/>
          <p:cNvSpPr txBox="1"/>
          <p:nvPr/>
        </p:nvSpPr>
        <p:spPr>
          <a:xfrm>
            <a:off x="8395116" y="5295613"/>
            <a:ext cx="2477637"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শত্রুপক্ষের একাত্মতা</a:t>
            </a:r>
            <a:endParaRPr lang="en-US" sz="2800" dirty="0">
              <a:latin typeface="NikoshBAN" panose="02000000000000000000" pitchFamily="2" charset="0"/>
              <a:cs typeface="NikoshBAN" panose="02000000000000000000" pitchFamily="2" charset="0"/>
            </a:endParaRPr>
          </a:p>
        </p:txBody>
      </p:sp>
      <p:sp>
        <p:nvSpPr>
          <p:cNvPr id="122" name="Flowchart: Connector 121"/>
          <p:cNvSpPr/>
          <p:nvPr/>
        </p:nvSpPr>
        <p:spPr>
          <a:xfrm>
            <a:off x="8647607" y="5898623"/>
            <a:ext cx="472819" cy="3892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ঘ</a:t>
            </a:r>
            <a:endParaRPr lang="en-US" sz="2800" dirty="0">
              <a:solidFill>
                <a:schemeClr val="tx1"/>
              </a:solidFill>
              <a:latin typeface="NikoshBAN" panose="02000000000000000000" pitchFamily="2" charset="0"/>
              <a:cs typeface="NikoshBAN" panose="02000000000000000000" pitchFamily="2" charset="0"/>
            </a:endParaRPr>
          </a:p>
        </p:txBody>
      </p:sp>
      <p:sp>
        <p:nvSpPr>
          <p:cNvPr id="107" name="Oval 106"/>
          <p:cNvSpPr/>
          <p:nvPr/>
        </p:nvSpPr>
        <p:spPr>
          <a:xfrm>
            <a:off x="8635577" y="5818820"/>
            <a:ext cx="513543" cy="510392"/>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398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p:cTn id="24" dur="500" fill="hold"/>
                                        <p:tgtEl>
                                          <p:spTgt spid="77"/>
                                        </p:tgtEl>
                                        <p:attrNameLst>
                                          <p:attrName>ppt_w</p:attrName>
                                        </p:attrNameLst>
                                      </p:cBhvr>
                                      <p:tavLst>
                                        <p:tav tm="0">
                                          <p:val>
                                            <p:fltVal val="0"/>
                                          </p:val>
                                        </p:tav>
                                        <p:tav tm="100000">
                                          <p:val>
                                            <p:strVal val="#ppt_w"/>
                                          </p:val>
                                        </p:tav>
                                      </p:tavLst>
                                    </p:anim>
                                    <p:anim calcmode="lin" valueType="num">
                                      <p:cBhvr>
                                        <p:cTn id="25" dur="500" fill="hold"/>
                                        <p:tgtEl>
                                          <p:spTgt spid="77"/>
                                        </p:tgtEl>
                                        <p:attrNameLst>
                                          <p:attrName>ppt_h</p:attrName>
                                        </p:attrNameLst>
                                      </p:cBhvr>
                                      <p:tavLst>
                                        <p:tav tm="0">
                                          <p:val>
                                            <p:fltVal val="0"/>
                                          </p:val>
                                        </p:tav>
                                        <p:tav tm="100000">
                                          <p:val>
                                            <p:strVal val="#ppt_h"/>
                                          </p:val>
                                        </p:tav>
                                      </p:tavLst>
                                    </p:anim>
                                    <p:animEffect transition="in" filter="fade">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Effect transition="in" filter="fade">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0"/>
                                        </p:tgtEl>
                                        <p:attrNameLst>
                                          <p:attrName>style.visibility</p:attrName>
                                        </p:attrNameLst>
                                      </p:cBhvr>
                                      <p:to>
                                        <p:strVal val="visible"/>
                                      </p:to>
                                    </p:set>
                                    <p:anim calcmode="lin" valueType="num">
                                      <p:cBhvr>
                                        <p:cTn id="38" dur="500" fill="hold"/>
                                        <p:tgtEl>
                                          <p:spTgt spid="80"/>
                                        </p:tgtEl>
                                        <p:attrNameLst>
                                          <p:attrName>ppt_w</p:attrName>
                                        </p:attrNameLst>
                                      </p:cBhvr>
                                      <p:tavLst>
                                        <p:tav tm="0">
                                          <p:val>
                                            <p:fltVal val="0"/>
                                          </p:val>
                                        </p:tav>
                                        <p:tav tm="100000">
                                          <p:val>
                                            <p:strVal val="#ppt_w"/>
                                          </p:val>
                                        </p:tav>
                                      </p:tavLst>
                                    </p:anim>
                                    <p:anim calcmode="lin" valueType="num">
                                      <p:cBhvr>
                                        <p:cTn id="39" dur="500" fill="hold"/>
                                        <p:tgtEl>
                                          <p:spTgt spid="80"/>
                                        </p:tgtEl>
                                        <p:attrNameLst>
                                          <p:attrName>ppt_h</p:attrName>
                                        </p:attrNameLst>
                                      </p:cBhvr>
                                      <p:tavLst>
                                        <p:tav tm="0">
                                          <p:val>
                                            <p:fltVal val="0"/>
                                          </p:val>
                                        </p:tav>
                                        <p:tav tm="100000">
                                          <p:val>
                                            <p:strVal val="#ppt_h"/>
                                          </p:val>
                                        </p:tav>
                                      </p:tavLst>
                                    </p:anim>
                                    <p:animEffect transition="in" filter="fade">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p:cTn id="45" dur="500" fill="hold"/>
                                        <p:tgtEl>
                                          <p:spTgt spid="81"/>
                                        </p:tgtEl>
                                        <p:attrNameLst>
                                          <p:attrName>ppt_w</p:attrName>
                                        </p:attrNameLst>
                                      </p:cBhvr>
                                      <p:tavLst>
                                        <p:tav tm="0">
                                          <p:val>
                                            <p:fltVal val="0"/>
                                          </p:val>
                                        </p:tav>
                                        <p:tav tm="100000">
                                          <p:val>
                                            <p:strVal val="#ppt_w"/>
                                          </p:val>
                                        </p:tav>
                                      </p:tavLst>
                                    </p:anim>
                                    <p:anim calcmode="lin" valueType="num">
                                      <p:cBhvr>
                                        <p:cTn id="46" dur="500" fill="hold"/>
                                        <p:tgtEl>
                                          <p:spTgt spid="81"/>
                                        </p:tgtEl>
                                        <p:attrNameLst>
                                          <p:attrName>ppt_h</p:attrName>
                                        </p:attrNameLst>
                                      </p:cBhvr>
                                      <p:tavLst>
                                        <p:tav tm="0">
                                          <p:val>
                                            <p:fltVal val="0"/>
                                          </p:val>
                                        </p:tav>
                                        <p:tav tm="100000">
                                          <p:val>
                                            <p:strVal val="#ppt_h"/>
                                          </p:val>
                                        </p:tav>
                                      </p:tavLst>
                                    </p:anim>
                                    <p:animEffect transition="in" filter="fade">
                                      <p:cBhvr>
                                        <p:cTn id="47" dur="5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p:cTn id="52" dur="500" fill="hold"/>
                                        <p:tgtEl>
                                          <p:spTgt spid="82"/>
                                        </p:tgtEl>
                                        <p:attrNameLst>
                                          <p:attrName>ppt_w</p:attrName>
                                        </p:attrNameLst>
                                      </p:cBhvr>
                                      <p:tavLst>
                                        <p:tav tm="0">
                                          <p:val>
                                            <p:fltVal val="0"/>
                                          </p:val>
                                        </p:tav>
                                        <p:tav tm="100000">
                                          <p:val>
                                            <p:strVal val="#ppt_w"/>
                                          </p:val>
                                        </p:tav>
                                      </p:tavLst>
                                    </p:anim>
                                    <p:anim calcmode="lin" valueType="num">
                                      <p:cBhvr>
                                        <p:cTn id="53" dur="500" fill="hold"/>
                                        <p:tgtEl>
                                          <p:spTgt spid="82"/>
                                        </p:tgtEl>
                                        <p:attrNameLst>
                                          <p:attrName>ppt_h</p:attrName>
                                        </p:attrNameLst>
                                      </p:cBhvr>
                                      <p:tavLst>
                                        <p:tav tm="0">
                                          <p:val>
                                            <p:fltVal val="0"/>
                                          </p:val>
                                        </p:tav>
                                        <p:tav tm="100000">
                                          <p:val>
                                            <p:strVal val="#ppt_h"/>
                                          </p:val>
                                        </p:tav>
                                      </p:tavLst>
                                    </p:anim>
                                    <p:animEffect transition="in" filter="fade">
                                      <p:cBhvr>
                                        <p:cTn id="54" dur="500"/>
                                        <p:tgtEl>
                                          <p:spTgt spid="8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p:cTn id="59" dur="500" fill="hold"/>
                                        <p:tgtEl>
                                          <p:spTgt spid="83"/>
                                        </p:tgtEl>
                                        <p:attrNameLst>
                                          <p:attrName>ppt_w</p:attrName>
                                        </p:attrNameLst>
                                      </p:cBhvr>
                                      <p:tavLst>
                                        <p:tav tm="0">
                                          <p:val>
                                            <p:fltVal val="0"/>
                                          </p:val>
                                        </p:tav>
                                        <p:tav tm="100000">
                                          <p:val>
                                            <p:strVal val="#ppt_w"/>
                                          </p:val>
                                        </p:tav>
                                      </p:tavLst>
                                    </p:anim>
                                    <p:anim calcmode="lin" valueType="num">
                                      <p:cBhvr>
                                        <p:cTn id="60" dur="500" fill="hold"/>
                                        <p:tgtEl>
                                          <p:spTgt spid="83"/>
                                        </p:tgtEl>
                                        <p:attrNameLst>
                                          <p:attrName>ppt_h</p:attrName>
                                        </p:attrNameLst>
                                      </p:cBhvr>
                                      <p:tavLst>
                                        <p:tav tm="0">
                                          <p:val>
                                            <p:fltVal val="0"/>
                                          </p:val>
                                        </p:tav>
                                        <p:tav tm="100000">
                                          <p:val>
                                            <p:strVal val="#ppt_h"/>
                                          </p:val>
                                        </p:tav>
                                      </p:tavLst>
                                    </p:anim>
                                    <p:animEffect transition="in" filter="fade">
                                      <p:cBhvr>
                                        <p:cTn id="61" dur="500"/>
                                        <p:tgtEl>
                                          <p:spTgt spid="8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wipe(left)">
                                      <p:cBhvr>
                                        <p:cTn id="73" dur="500"/>
                                        <p:tgtEl>
                                          <p:spTgt spid="10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9"/>
                                        </p:tgtEl>
                                        <p:attrNameLst>
                                          <p:attrName>style.visibility</p:attrName>
                                        </p:attrNameLst>
                                      </p:cBhvr>
                                      <p:to>
                                        <p:strVal val="visible"/>
                                      </p:to>
                                    </p:set>
                                    <p:animEffect transition="in" filter="wipe(left)">
                                      <p:cBhvr>
                                        <p:cTn id="78" dur="500"/>
                                        <p:tgtEl>
                                          <p:spTgt spid="10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left)">
                                      <p:cBhvr>
                                        <p:cTn id="83" dur="500"/>
                                        <p:tgtEl>
                                          <p:spTgt spid="1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wipe(left)">
                                      <p:cBhvr>
                                        <p:cTn id="88" dur="500"/>
                                        <p:tgtEl>
                                          <p:spTgt spid="11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1"/>
                                        </p:tgtEl>
                                        <p:attrNameLst>
                                          <p:attrName>style.visibility</p:attrName>
                                        </p:attrNameLst>
                                      </p:cBhvr>
                                      <p:to>
                                        <p:strVal val="visible"/>
                                      </p:to>
                                    </p:set>
                                    <p:animEffect transition="in" filter="wipe(left)">
                                      <p:cBhvr>
                                        <p:cTn id="93" dur="500"/>
                                        <p:tgtEl>
                                          <p:spTgt spid="11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12"/>
                                        </p:tgtEl>
                                        <p:attrNameLst>
                                          <p:attrName>style.visibility</p:attrName>
                                        </p:attrNameLst>
                                      </p:cBhvr>
                                      <p:to>
                                        <p:strVal val="visible"/>
                                      </p:to>
                                    </p:set>
                                    <p:animEffect transition="in" filter="wipe(left)">
                                      <p:cBhvr>
                                        <p:cTn id="98" dur="500"/>
                                        <p:tgtEl>
                                          <p:spTgt spid="11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wipe(left)">
                                      <p:cBhvr>
                                        <p:cTn id="103" dur="500"/>
                                        <p:tgtEl>
                                          <p:spTgt spid="11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01"/>
                                        </p:tgtEl>
                                        <p:attrNameLst>
                                          <p:attrName>style.visibility</p:attrName>
                                        </p:attrNameLst>
                                      </p:cBhvr>
                                      <p:to>
                                        <p:strVal val="visible"/>
                                      </p:to>
                                    </p:set>
                                    <p:animEffect transition="in" filter="wipe(left)">
                                      <p:cBhvr>
                                        <p:cTn id="108" dur="500"/>
                                        <p:tgtEl>
                                          <p:spTgt spid="10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wipe(left)">
                                      <p:cBhvr>
                                        <p:cTn id="113" dur="500"/>
                                        <p:tgtEl>
                                          <p:spTgt spid="10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wipe(left)">
                                      <p:cBhvr>
                                        <p:cTn id="118" dur="500"/>
                                        <p:tgtEl>
                                          <p:spTgt spid="10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06"/>
                                        </p:tgtEl>
                                        <p:attrNameLst>
                                          <p:attrName>style.visibility</p:attrName>
                                        </p:attrNameLst>
                                      </p:cBhvr>
                                      <p:to>
                                        <p:strVal val="visible"/>
                                      </p:to>
                                    </p:set>
                                    <p:animEffect transition="in" filter="wipe(left)">
                                      <p:cBhvr>
                                        <p:cTn id="123" dur="500"/>
                                        <p:tgtEl>
                                          <p:spTgt spid="10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03"/>
                                        </p:tgtEl>
                                        <p:attrNameLst>
                                          <p:attrName>style.visibility</p:attrName>
                                        </p:attrNameLst>
                                      </p:cBhvr>
                                      <p:to>
                                        <p:strVal val="visible"/>
                                      </p:to>
                                    </p:set>
                                    <p:animEffect transition="in" filter="wipe(left)">
                                      <p:cBhvr>
                                        <p:cTn id="128" dur="500"/>
                                        <p:tgtEl>
                                          <p:spTgt spid="10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wipe(left)">
                                      <p:cBhvr>
                                        <p:cTn id="133" dur="500"/>
                                        <p:tgtEl>
                                          <p:spTgt spid="10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22"/>
                                        </p:tgtEl>
                                        <p:attrNameLst>
                                          <p:attrName>style.visibility</p:attrName>
                                        </p:attrNameLst>
                                      </p:cBhvr>
                                      <p:to>
                                        <p:strVal val="visible"/>
                                      </p:to>
                                    </p:set>
                                    <p:animEffect transition="in" filter="wipe(left)">
                                      <p:cBhvr>
                                        <p:cTn id="138" dur="500"/>
                                        <p:tgtEl>
                                          <p:spTgt spid="122"/>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99"/>
                                        </p:tgtEl>
                                        <p:attrNameLst>
                                          <p:attrName>style.visibility</p:attrName>
                                        </p:attrNameLst>
                                      </p:cBhvr>
                                      <p:to>
                                        <p:strVal val="visible"/>
                                      </p:to>
                                    </p:set>
                                    <p:animEffect transition="in" filter="wipe(left)">
                                      <p:cBhvr>
                                        <p:cTn id="143" dur="500"/>
                                        <p:tgtEl>
                                          <p:spTgt spid="99"/>
                                        </p:tgtEl>
                                      </p:cBhvr>
                                    </p:animEffect>
                                  </p:childTnLst>
                                </p:cTn>
                              </p:par>
                            </p:childTnLst>
                          </p:cTn>
                        </p:par>
                      </p:childTnLst>
                    </p:cTn>
                  </p:par>
                  <p:par>
                    <p:cTn id="144" fill="hold">
                      <p:stCondLst>
                        <p:cond delay="indefinite"/>
                      </p:stCondLst>
                      <p:childTnLst>
                        <p:par>
                          <p:cTn id="145" fill="hold">
                            <p:stCondLst>
                              <p:cond delay="0"/>
                            </p:stCondLst>
                            <p:childTnLst>
                              <p:par>
                                <p:cTn id="146" presetID="6" presetClass="entr" presetSubtype="16" fill="hold" grpId="0" nodeType="clickEffect">
                                  <p:stCondLst>
                                    <p:cond delay="0"/>
                                  </p:stCondLst>
                                  <p:childTnLst>
                                    <p:set>
                                      <p:cBhvr>
                                        <p:cTn id="147" dur="1" fill="hold">
                                          <p:stCondLst>
                                            <p:cond delay="0"/>
                                          </p:stCondLst>
                                        </p:cTn>
                                        <p:tgtEl>
                                          <p:spTgt spid="107"/>
                                        </p:tgtEl>
                                        <p:attrNameLst>
                                          <p:attrName>style.visibility</p:attrName>
                                        </p:attrNameLst>
                                      </p:cBhvr>
                                      <p:to>
                                        <p:strVal val="visible"/>
                                      </p:to>
                                    </p:set>
                                    <p:animEffect transition="in" filter="circle(in)">
                                      <p:cBhvr>
                                        <p:cTn id="148"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6" grpId="0" animBg="1"/>
      <p:bldP spid="74" grpId="0"/>
      <p:bldP spid="77" grpId="0"/>
      <p:bldP spid="79" grpId="0"/>
      <p:bldP spid="80" grpId="0"/>
      <p:bldP spid="81" grpId="0"/>
      <p:bldP spid="82" grpId="0"/>
      <p:bldP spid="83" grpId="0"/>
      <p:bldP spid="84" grpId="0"/>
      <p:bldP spid="99" grpId="0"/>
      <p:bldP spid="100" grpId="0"/>
      <p:bldP spid="101" grpId="0" animBg="1"/>
      <p:bldP spid="102" grpId="0" animBg="1"/>
      <p:bldP spid="103" grpId="0" animBg="1"/>
      <p:bldP spid="104" grpId="0"/>
      <p:bldP spid="105" grpId="0"/>
      <p:bldP spid="106" grpId="0"/>
      <p:bldP spid="108" grpId="0"/>
      <p:bldP spid="109" grpId="0" animBg="1"/>
      <p:bldP spid="110" grpId="0" animBg="1"/>
      <p:bldP spid="111" grpId="0"/>
      <p:bldP spid="112" grpId="0" animBg="1"/>
      <p:bldP spid="113" grpId="0"/>
      <p:bldP spid="122" grpId="0" animBg="1"/>
      <p:bldP spid="10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92943" y="229026"/>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5683" y="192564"/>
            <a:ext cx="4974535" cy="830997"/>
          </a:xfrm>
          <a:prstGeom prst="rect">
            <a:avLst/>
          </a:prstGeom>
          <a:solidFill>
            <a:schemeClr val="accent2">
              <a:lumMod val="40000"/>
              <a:lumOff val="60000"/>
            </a:schemeClr>
          </a:solidFill>
          <a:ln>
            <a:solidFill>
              <a:schemeClr val="tx1"/>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Rectangle 16"/>
          <p:cNvSpPr/>
          <p:nvPr/>
        </p:nvSpPr>
        <p:spPr>
          <a:xfrm>
            <a:off x="419508" y="5882252"/>
            <a:ext cx="11396649" cy="646331"/>
          </a:xfrm>
          <a:prstGeom prst="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dirty="0">
                <a:solidFill>
                  <a:schemeClr val="tx1"/>
                </a:solidFill>
                <a:latin typeface="NikoshBAN" pitchFamily="2" charset="0"/>
                <a:cs typeface="NikoshBAN" pitchFamily="2" charset="0"/>
              </a:rPr>
              <a:t>“</a:t>
            </a:r>
            <a:r>
              <a:rPr lang="en-US" sz="3600" dirty="0" err="1" smtClean="0">
                <a:solidFill>
                  <a:schemeClr val="tx1"/>
                </a:solidFill>
                <a:latin typeface="NikoshBAN" pitchFamily="2" charset="0"/>
                <a:cs typeface="NikoshBAN" pitchFamily="2" charset="0"/>
              </a:rPr>
              <a:t>পলাশী</a:t>
            </a:r>
            <a:r>
              <a:rPr lang="bn-IN" sz="3600" dirty="0" smtClean="0">
                <a:solidFill>
                  <a:schemeClr val="tx1"/>
                </a:solidFill>
                <a:latin typeface="NikoshBAN" pitchFamily="2" charset="0"/>
                <a:cs typeface="NikoshBAN" pitchFamily="2" charset="0"/>
              </a:rPr>
              <a:t>র</a:t>
            </a:r>
            <a:r>
              <a:rPr lang="en-US" sz="3600" dirty="0" smtClean="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যুদ্ধের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ফলে</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বণিকের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মানদন্ড</a:t>
            </a:r>
            <a:r>
              <a:rPr lang="en-US" sz="3600" dirty="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রাজদন্ডে</a:t>
            </a:r>
            <a:r>
              <a:rPr lang="bn-IN" sz="3600" dirty="0" smtClean="0">
                <a:solidFill>
                  <a:schemeClr val="tx1"/>
                </a:solidFill>
                <a:latin typeface="NikoshBAN" pitchFamily="2" charset="0"/>
                <a:cs typeface="NikoshBAN" pitchFamily="2" charset="0"/>
              </a:rPr>
              <a:t> পরিণত হয়েছিল</a:t>
            </a:r>
            <a:r>
              <a:rPr lang="bn-BD" sz="3600" dirty="0" smtClean="0">
                <a:solidFill>
                  <a:schemeClr val="tx1"/>
                </a:solidFill>
                <a:latin typeface="NikoshBAN" pitchFamily="2" charset="0"/>
                <a:cs typeface="NikoshBAN" pitchFamily="2" charset="0"/>
              </a:rPr>
              <a:t>”-</a:t>
            </a:r>
            <a:r>
              <a:rPr lang="en-US" sz="3600" dirty="0" err="1">
                <a:solidFill>
                  <a:schemeClr val="tx1"/>
                </a:solidFill>
                <a:latin typeface="NikoshBAN" pitchFamily="2" charset="0"/>
                <a:cs typeface="NikoshBAN" pitchFamily="2" charset="0"/>
              </a:rPr>
              <a:t>ব্যাখ্যা</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কর</a:t>
            </a:r>
            <a:endParaRPr lang="en-US" sz="3600"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49" y="1384437"/>
            <a:ext cx="8771248" cy="42734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1693" y="183520"/>
            <a:ext cx="871747" cy="921146"/>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814" y="193035"/>
            <a:ext cx="999566" cy="92114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2" y="1023561"/>
            <a:ext cx="1786231" cy="1396237"/>
          </a:xfrm>
          <a:prstGeom prst="rect">
            <a:avLst/>
          </a:prstGeom>
        </p:spPr>
      </p:pic>
    </p:spTree>
    <p:extLst>
      <p:ext uri="{BB962C8B-B14F-4D97-AF65-F5344CB8AC3E}">
        <p14:creationId xmlns:p14="http://schemas.microsoft.com/office/powerpoint/2010/main" val="7776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59" y="1325539"/>
            <a:ext cx="5050657" cy="45829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4366" y="5908449"/>
            <a:ext cx="4258383" cy="769441"/>
          </a:xfrm>
          <a:prstGeom prst="rect">
            <a:avLst/>
          </a:prstGeom>
          <a:noFill/>
        </p:spPr>
        <p:txBody>
          <a:bodyPr wrap="square" rtlCol="0">
            <a:spAutoFit/>
          </a:bodyPr>
          <a:lstStyle/>
          <a:p>
            <a:pPr algn="ctr"/>
            <a:r>
              <a:rPr lang="bn-IN" sz="4400" b="1" dirty="0" smtClean="0">
                <a:ln/>
                <a:latin typeface="NikoshBAN" pitchFamily="2" charset="0"/>
                <a:cs typeface="NikoshBAN" pitchFamily="2" charset="0"/>
              </a:rPr>
              <a:t>  </a:t>
            </a:r>
            <a:r>
              <a:rPr lang="bn-BD" sz="4400" dirty="0">
                <a:latin typeface="NikoshBAN" pitchFamily="2" charset="0"/>
                <a:cs typeface="NikoshBAN" pitchFamily="2" charset="0"/>
              </a:rPr>
              <a:t>রবার্ট ক্লাইভ</a:t>
            </a:r>
            <a:endParaRPr lang="en-US" sz="4400" dirty="0">
              <a:latin typeface="NikoshBAN" pitchFamily="2" charset="0"/>
              <a:cs typeface="NikoshBAN" pitchFamily="2" charset="0"/>
            </a:endParaRPr>
          </a:p>
        </p:txBody>
      </p:sp>
      <p:sp>
        <p:nvSpPr>
          <p:cNvPr id="20" name="TextBox 19"/>
          <p:cNvSpPr txBox="1"/>
          <p:nvPr/>
        </p:nvSpPr>
        <p:spPr>
          <a:xfrm>
            <a:off x="734581" y="403282"/>
            <a:ext cx="10937536" cy="769441"/>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smtClean="0">
                <a:ln/>
                <a:solidFill>
                  <a:srgbClr val="002060"/>
                </a:solidFill>
                <a:latin typeface="NikoshBAN" pitchFamily="2" charset="0"/>
                <a:cs typeface="NikoshBAN" pitchFamily="2" charset="0"/>
              </a:rPr>
              <a:t>এসো কিছু ছবি দেখি...... </a:t>
            </a:r>
            <a:endParaRPr lang="en-US" sz="4400" b="1" dirty="0">
              <a:ln/>
              <a:solidFill>
                <a:srgbClr val="00206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69848" y="1356028"/>
            <a:ext cx="4699397" cy="44928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 name="TextBox 16"/>
          <p:cNvSpPr txBox="1"/>
          <p:nvPr/>
        </p:nvSpPr>
        <p:spPr>
          <a:xfrm>
            <a:off x="6388530" y="5811469"/>
            <a:ext cx="5134082" cy="769441"/>
          </a:xfrm>
          <a:prstGeom prst="rect">
            <a:avLst/>
          </a:prstGeom>
          <a:noFill/>
        </p:spPr>
        <p:txBody>
          <a:bodyPr wrap="square" rtlCol="0">
            <a:spAutoFit/>
          </a:bodyPr>
          <a:lstStyle/>
          <a:p>
            <a:pPr algn="ctr"/>
            <a:r>
              <a:rPr lang="bn-IN" sz="4400" b="1" dirty="0" smtClean="0">
                <a:ln/>
                <a:latin typeface="NikoshBAN" pitchFamily="2" charset="0"/>
                <a:cs typeface="NikoshBAN" pitchFamily="2" charset="0"/>
              </a:rPr>
              <a:t>  </a:t>
            </a:r>
            <a:r>
              <a:rPr lang="bn-BD" sz="4400" dirty="0">
                <a:latin typeface="NikoshBAN" pitchFamily="2" charset="0"/>
                <a:cs typeface="NikoshBAN" pitchFamily="2" charset="0"/>
              </a:rPr>
              <a:t>নবাব সিরাজ উদ-দৌলা</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62980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672" y="3174552"/>
            <a:ext cx="5860471" cy="3432331"/>
          </a:xfrm>
          <a:prstGeom prst="rect">
            <a:avLst/>
          </a:prstGeom>
        </p:spPr>
      </p:pic>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256519" y="252412"/>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2-Point Star 1"/>
          <p:cNvSpPr/>
          <p:nvPr/>
        </p:nvSpPr>
        <p:spPr>
          <a:xfrm>
            <a:off x="6448712" y="252412"/>
            <a:ext cx="5297734" cy="3216225"/>
          </a:xfrm>
          <a:prstGeom prst="star12">
            <a:avLst/>
          </a:prstGeom>
          <a:solidFill>
            <a:schemeClr val="accent2">
              <a:lumMod val="60000"/>
              <a:lumOff val="40000"/>
            </a:schemeClr>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chemeClr val="tx2">
                    <a:lumMod val="75000"/>
                  </a:schemeClr>
                </a:solidFill>
                <a:latin typeface="NikoshBAN" panose="02000000000000000000" pitchFamily="2" charset="0"/>
                <a:cs typeface="NikoshBAN" panose="02000000000000000000" pitchFamily="2" charset="0"/>
              </a:rPr>
              <a:t>সবাইকে</a:t>
            </a:r>
            <a:r>
              <a:rPr lang="bn-IN" sz="7200" b="1" dirty="0" smtClean="0">
                <a:solidFill>
                  <a:schemeClr val="tx2">
                    <a:lumMod val="75000"/>
                  </a:schemeClr>
                </a:solidFill>
                <a:latin typeface="NikoshBAN" panose="02000000000000000000" pitchFamily="2" charset="0"/>
                <a:cs typeface="NikoshBAN" panose="02000000000000000000" pitchFamily="2" charset="0"/>
              </a:rPr>
              <a:t>ধন্যবাদ</a:t>
            </a:r>
            <a:endParaRPr lang="en-US" sz="7200" b="1" dirty="0">
              <a:solidFill>
                <a:schemeClr val="tx2">
                  <a:lumMod val="75000"/>
                </a:schemeClr>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67" y="259813"/>
            <a:ext cx="7896872" cy="6467592"/>
          </a:xfrm>
          <a:prstGeom prst="rect">
            <a:avLst/>
          </a:prstGeom>
        </p:spPr>
      </p:pic>
    </p:spTree>
    <p:extLst>
      <p:ext uri="{BB962C8B-B14F-4D97-AF65-F5344CB8AC3E}">
        <p14:creationId xmlns:p14="http://schemas.microsoft.com/office/powerpoint/2010/main" val="2460139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309" y="1274867"/>
            <a:ext cx="10126120" cy="4662294"/>
          </a:xfrm>
          <a:prstGeom prst="rect">
            <a:avLst/>
          </a:prstGeom>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92763" y="403282"/>
            <a:ext cx="7598967" cy="584775"/>
          </a:xfrm>
          <a:prstGeom prst="rect">
            <a:avLst/>
          </a:prstGeom>
          <a:solidFill>
            <a:schemeClr val="bg2"/>
          </a:solidFill>
          <a:ln>
            <a:noFill/>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200" b="1" dirty="0" smtClean="0">
                <a:ln/>
                <a:solidFill>
                  <a:srgbClr val="002060"/>
                </a:solidFill>
                <a:latin typeface="NikoshBAN" pitchFamily="2" charset="0"/>
                <a:cs typeface="NikoshBAN" pitchFamily="2" charset="0"/>
              </a:rPr>
              <a:t>ছবি</a:t>
            </a:r>
            <a:r>
              <a:rPr lang="bn-IN" sz="3200" b="1" dirty="0" smtClean="0">
                <a:ln/>
                <a:solidFill>
                  <a:srgbClr val="002060"/>
                </a:solidFill>
                <a:latin typeface="NikoshBAN" pitchFamily="2" charset="0"/>
                <a:cs typeface="NikoshBAN" pitchFamily="2" charset="0"/>
              </a:rPr>
              <a:t> টি কীসের?</a:t>
            </a:r>
            <a:r>
              <a:rPr lang="bn-BD" sz="3200" b="1" dirty="0" smtClean="0">
                <a:ln/>
                <a:solidFill>
                  <a:srgbClr val="002060"/>
                </a:solidFill>
                <a:latin typeface="NikoshBAN" pitchFamily="2" charset="0"/>
                <a:cs typeface="NikoshBAN" pitchFamily="2" charset="0"/>
              </a:rPr>
              <a:t> </a:t>
            </a:r>
            <a:endParaRPr lang="en-US" sz="3200" b="1" dirty="0">
              <a:ln/>
              <a:solidFill>
                <a:srgbClr val="002060"/>
              </a:solidFill>
              <a:latin typeface="NikoshBAN" pitchFamily="2" charset="0"/>
              <a:cs typeface="NikoshBAN" pitchFamily="2" charset="0"/>
            </a:endParaRPr>
          </a:p>
        </p:txBody>
      </p:sp>
      <p:sp>
        <p:nvSpPr>
          <p:cNvPr id="8" name="TextBox 7"/>
          <p:cNvSpPr txBox="1"/>
          <p:nvPr/>
        </p:nvSpPr>
        <p:spPr>
          <a:xfrm>
            <a:off x="1155773" y="4855335"/>
            <a:ext cx="2553342" cy="769441"/>
          </a:xfrm>
          <a:prstGeom prst="rect">
            <a:avLst/>
          </a:prstGeom>
          <a:solidFill>
            <a:schemeClr val="tx1"/>
          </a:solidFill>
          <a:ln w="28575">
            <a:solidFill>
              <a:schemeClr val="bg1"/>
            </a:solidFill>
          </a:ln>
        </p:spPr>
        <p:txBody>
          <a:bodyPr wrap="square" rtlCol="0">
            <a:spAutoFit/>
          </a:bodyPr>
          <a:lstStyle/>
          <a:p>
            <a:pPr algn="ctr"/>
            <a:r>
              <a:rPr lang="bn-IN" sz="4400" dirty="0" smtClean="0">
                <a:solidFill>
                  <a:schemeClr val="bg1"/>
                </a:solidFill>
                <a:latin typeface="NikoshBAN" panose="02000000000000000000" pitchFamily="2" charset="0"/>
                <a:cs typeface="NikoshBAN" panose="02000000000000000000" pitchFamily="2" charset="0"/>
              </a:rPr>
              <a:t>যুদ্ধ কামান</a:t>
            </a:r>
            <a:endParaRPr lang="en-US" sz="4400" dirty="0">
              <a:solidFill>
                <a:schemeClr val="bg1"/>
              </a:solidFill>
              <a:latin typeface="NikoshBAN" panose="02000000000000000000" pitchFamily="2" charset="0"/>
              <a:cs typeface="NikoshBAN" panose="02000000000000000000" pitchFamily="2" charset="0"/>
            </a:endParaRPr>
          </a:p>
        </p:txBody>
      </p:sp>
      <p:sp>
        <p:nvSpPr>
          <p:cNvPr id="9" name="TextBox 8"/>
          <p:cNvSpPr txBox="1"/>
          <p:nvPr/>
        </p:nvSpPr>
        <p:spPr>
          <a:xfrm>
            <a:off x="387927" y="5689659"/>
            <a:ext cx="11488885"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  </a:t>
            </a:r>
            <a:r>
              <a:rPr lang="en-US" sz="2400" dirty="0" smtClean="0">
                <a:solidFill>
                  <a:schemeClr val="tx1">
                    <a:lumMod val="95000"/>
                    <a:lumOff val="5000"/>
                  </a:schemeClr>
                </a:solidFill>
                <a:latin typeface="NikoshBAN" pitchFamily="2" charset="0"/>
                <a:cs typeface="NikoshBAN" pitchFamily="2" charset="0"/>
              </a:rPr>
              <a:t>১৭৫৭ </a:t>
            </a:r>
            <a:r>
              <a:rPr lang="en-US" sz="2400" dirty="0" err="1" smtClean="0">
                <a:solidFill>
                  <a:schemeClr val="tx1">
                    <a:lumMod val="95000"/>
                    <a:lumOff val="5000"/>
                  </a:schemeClr>
                </a:solidFill>
                <a:latin typeface="NikoshBAN" pitchFamily="2" charset="0"/>
                <a:cs typeface="NikoshBAN" pitchFamily="2" charset="0"/>
              </a:rPr>
              <a:t>সালে</a:t>
            </a:r>
            <a:r>
              <a:rPr lang="bn-IN" sz="2400" dirty="0" smtClean="0">
                <a:solidFill>
                  <a:schemeClr val="tx1">
                    <a:lumMod val="95000"/>
                    <a:lumOff val="5000"/>
                  </a:schemeClr>
                </a:solidFill>
                <a:latin typeface="NikoshBAN" pitchFamily="2" charset="0"/>
                <a:cs typeface="NikoshBAN" pitchFamily="2" charset="0"/>
              </a:rPr>
              <a:t> </a:t>
            </a:r>
            <a:r>
              <a:rPr lang="bn-BD" sz="2400" dirty="0">
                <a:latin typeface="NikoshBAN" pitchFamily="2" charset="0"/>
                <a:cs typeface="NikoshBAN" pitchFamily="2" charset="0"/>
              </a:rPr>
              <a:t>নবাব সিরাজ </a:t>
            </a:r>
            <a:r>
              <a:rPr lang="bn-BD" sz="2400" dirty="0" smtClean="0">
                <a:latin typeface="NikoshBAN" pitchFamily="2" charset="0"/>
                <a:cs typeface="NikoshBAN" pitchFamily="2" charset="0"/>
              </a:rPr>
              <a:t>উদ-দৌলা</a:t>
            </a:r>
            <a:r>
              <a:rPr lang="bn-IN" sz="2400" dirty="0" smtClean="0">
                <a:latin typeface="NikoshBAN" pitchFamily="2" charset="0"/>
                <a:cs typeface="NikoshBAN" pitchFamily="2" charset="0"/>
              </a:rPr>
              <a:t> ও </a:t>
            </a:r>
            <a:r>
              <a:rPr lang="bn-BD" sz="2400" dirty="0">
                <a:latin typeface="NikoshBAN" pitchFamily="2" charset="0"/>
                <a:cs typeface="NikoshBAN" pitchFamily="2" charset="0"/>
              </a:rPr>
              <a:t>রবার্ট </a:t>
            </a:r>
            <a:r>
              <a:rPr lang="bn-BD" sz="2400" dirty="0" smtClean="0">
                <a:latin typeface="NikoshBAN" pitchFamily="2" charset="0"/>
                <a:cs typeface="NikoshBAN" pitchFamily="2" charset="0"/>
              </a:rPr>
              <a:t>ক্লাইভ</a:t>
            </a:r>
            <a:r>
              <a:rPr lang="bn-IN" sz="2400" dirty="0" smtClean="0">
                <a:latin typeface="NikoshBAN" pitchFamily="2" charset="0"/>
                <a:cs typeface="NikoshBAN" pitchFamily="2" charset="0"/>
              </a:rPr>
              <a:t>ের </a:t>
            </a:r>
            <a:r>
              <a:rPr lang="en-US" sz="2400" dirty="0" err="1" smtClean="0">
                <a:solidFill>
                  <a:schemeClr val="tx1">
                    <a:lumMod val="95000"/>
                    <a:lumOff val="5000"/>
                  </a:schemeClr>
                </a:solidFill>
                <a:latin typeface="NikoshBAN" pitchFamily="2" charset="0"/>
                <a:cs typeface="NikoshBAN" pitchFamily="2" charset="0"/>
              </a:rPr>
              <a:t>মধ্যে</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একটি</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যুদ্ধ</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সংঘঠিত</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হয়েছিল</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যুদ্ধটির</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নাম</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কী</a:t>
            </a:r>
            <a:r>
              <a:rPr lang="en-US" sz="2400" dirty="0" smtClean="0">
                <a:solidFill>
                  <a:schemeClr val="tx1">
                    <a:lumMod val="95000"/>
                    <a:lumOff val="5000"/>
                  </a:schemeClr>
                </a:solidFill>
                <a:latin typeface="NikoshBAN" pitchFamily="2" charset="0"/>
                <a:cs typeface="NikoshBAN" pitchFamily="2" charset="0"/>
              </a:rPr>
              <a:t>?</a:t>
            </a:r>
            <a:endParaRPr lang="en-US" sz="2400" dirty="0">
              <a:solidFill>
                <a:schemeClr val="tx1">
                  <a:lumMod val="95000"/>
                  <a:lumOff val="5000"/>
                </a:schemeClr>
              </a:solidFill>
              <a:latin typeface="NikoshBAN" pitchFamily="2" charset="0"/>
              <a:cs typeface="NikoshBAN" pitchFamily="2" charset="0"/>
            </a:endParaRPr>
          </a:p>
        </p:txBody>
      </p:sp>
      <p:sp>
        <p:nvSpPr>
          <p:cNvPr id="3" name="TextBox 2"/>
          <p:cNvSpPr txBox="1"/>
          <p:nvPr/>
        </p:nvSpPr>
        <p:spPr>
          <a:xfrm>
            <a:off x="8309722" y="4999028"/>
            <a:ext cx="2808158" cy="923330"/>
          </a:xfrm>
          <a:prstGeom prst="rect">
            <a:avLst/>
          </a:prstGeom>
          <a:solidFill>
            <a:schemeClr val="accent4">
              <a:lumMod val="60000"/>
              <a:lumOff val="40000"/>
            </a:schemeClr>
          </a:solidFill>
        </p:spPr>
        <p:txBody>
          <a:bodyPr wrap="square" rtlCol="0">
            <a:spAutoFit/>
          </a:bodyPr>
          <a:lstStyle/>
          <a:p>
            <a:pPr algn="ctr"/>
            <a:r>
              <a:rPr lang="bn-IN" sz="5400" b="1" dirty="0" smtClean="0">
                <a:latin typeface="NikoshBAN" panose="02000000000000000000" pitchFamily="2" charset="0"/>
                <a:cs typeface="NikoshBAN" panose="02000000000000000000" pitchFamily="2" charset="0"/>
              </a:rPr>
              <a:t>পলাশীর যুদ্ধ</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0425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Cloud Callout 1"/>
          <p:cNvSpPr/>
          <p:nvPr/>
        </p:nvSpPr>
        <p:spPr>
          <a:xfrm>
            <a:off x="2900795" y="556346"/>
            <a:ext cx="6594764" cy="2272145"/>
          </a:xfrm>
          <a:prstGeom prst="cloudCallout">
            <a:avLst/>
          </a:prstGeom>
          <a:solidFill>
            <a:schemeClr val="accent6">
              <a:lumMod val="20000"/>
              <a:lumOff val="80000"/>
            </a:schemeClr>
          </a:solidFill>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chemeClr val="tx1"/>
                </a:solidFill>
                <a:latin typeface="NikoshBAN" panose="02000000000000000000" pitchFamily="2" charset="0"/>
                <a:cs typeface="NikoshBAN" panose="02000000000000000000" pitchFamily="2" charset="0"/>
              </a:rPr>
              <a:t>আজকের পাঠ</a:t>
            </a:r>
            <a:endParaRPr lang="en-US" sz="6600" b="1" dirty="0">
              <a:solidFill>
                <a:schemeClr val="tx1"/>
              </a:solidFill>
              <a:latin typeface="NikoshBAN" panose="02000000000000000000" pitchFamily="2" charset="0"/>
              <a:cs typeface="NikoshBAN" panose="02000000000000000000" pitchFamily="2" charset="0"/>
            </a:endParaRPr>
          </a:p>
        </p:txBody>
      </p:sp>
      <p:sp>
        <p:nvSpPr>
          <p:cNvPr id="24" name="Frame 23"/>
          <p:cNvSpPr/>
          <p:nvPr/>
        </p:nvSpPr>
        <p:spPr>
          <a:xfrm>
            <a:off x="502226" y="3622964"/>
            <a:ext cx="11246433" cy="2860966"/>
          </a:xfrm>
          <a:prstGeom prst="frame">
            <a:avLst/>
          </a:prstGeom>
          <a:solidFill>
            <a:schemeClr val="accent6">
              <a:lumMod val="60000"/>
              <a:lumOff val="40000"/>
            </a:schemeClr>
          </a:solidFill>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3600" b="1" u="sng"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Rectangle 10"/>
          <p:cNvSpPr/>
          <p:nvPr/>
        </p:nvSpPr>
        <p:spPr>
          <a:xfrm>
            <a:off x="1785507" y="4099197"/>
            <a:ext cx="8437418" cy="2123658"/>
          </a:xfrm>
          <a:prstGeom prst="rect">
            <a:avLst/>
          </a:prstGeom>
        </p:spPr>
        <p:txBody>
          <a:bodyPr wrap="square">
            <a:spAutoFit/>
          </a:bodyPr>
          <a:lstStyle/>
          <a:p>
            <a:pPr algn="ctr"/>
            <a:r>
              <a:rPr lang="bn-IN" sz="6600" b="1" dirty="0" smtClean="0">
                <a:latin typeface="NikoshBAN" panose="02000000000000000000" pitchFamily="2" charset="0"/>
                <a:cs typeface="NikoshBAN" panose="02000000000000000000" pitchFamily="2" charset="0"/>
              </a:rPr>
              <a:t>পলাশীর যুদ্ধ</a:t>
            </a:r>
            <a:endParaRPr lang="bn-IN" sz="6600" b="1" dirty="0">
              <a:latin typeface="NikoshBAN" panose="02000000000000000000" pitchFamily="2" charset="0"/>
              <a:cs typeface="NikoshBAN" panose="02000000000000000000" pitchFamily="2" charset="0"/>
            </a:endParaRPr>
          </a:p>
          <a:p>
            <a:pPr algn="ctr"/>
            <a:r>
              <a:rPr lang="bn-IN" sz="6600" dirty="0">
                <a:latin typeface="NikoshBAN" panose="02000000000000000000" pitchFamily="2" charset="0"/>
                <a:cs typeface="NikoshBAN" panose="02000000000000000000" pitchFamily="2" charset="0"/>
              </a:rPr>
              <a:t>অধ্যায়ঃ </a:t>
            </a:r>
            <a:r>
              <a:rPr lang="bn-IN" sz="6600" dirty="0" smtClean="0">
                <a:latin typeface="NikoshBAN" panose="02000000000000000000" pitchFamily="2" charset="0"/>
                <a:cs typeface="NikoshBAN" panose="02000000000000000000" pitchFamily="2" charset="0"/>
              </a:rPr>
              <a:t>অষ্টম</a:t>
            </a:r>
            <a:endParaRPr lang="bn-IN" sz="6600" dirty="0">
              <a:latin typeface="NikoshBAN" panose="02000000000000000000" pitchFamily="2" charset="0"/>
              <a:cs typeface="NikoshBAN" panose="02000000000000000000" pitchFamily="2"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6" y="447682"/>
            <a:ext cx="1514873" cy="293716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84355" y="415633"/>
            <a:ext cx="1597207" cy="2937166"/>
          </a:xfrm>
          <a:prstGeom prst="rect">
            <a:avLst/>
          </a:prstGeom>
        </p:spPr>
      </p:pic>
    </p:spTree>
    <p:extLst>
      <p:ext uri="{BB962C8B-B14F-4D97-AF65-F5344CB8AC3E}">
        <p14:creationId xmlns:p14="http://schemas.microsoft.com/office/powerpoint/2010/main" val="1236060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99285" y="1413425"/>
            <a:ext cx="6138016" cy="520217"/>
          </a:xfrm>
          <a:prstGeom prst="rect">
            <a:avLst/>
          </a:prstGeom>
          <a:solidFill>
            <a:schemeClr val="bg2"/>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a:latin typeface="NikoshBAN" pitchFamily="2" charset="0"/>
                <a:cs typeface="NikoshBAN" pitchFamily="2" charset="0"/>
              </a:rPr>
              <a:t>এই পাঠ শেষে শিক্ষার্থীরা..</a:t>
            </a:r>
            <a:r>
              <a:rPr lang="en-US" sz="4000" dirty="0" smtClean="0">
                <a:latin typeface="NikoshBAN" pitchFamily="2" charset="0"/>
                <a:cs typeface="NikoshBAN" pitchFamily="2" charset="0"/>
              </a:rPr>
              <a:t>.</a:t>
            </a:r>
            <a:endParaRPr lang="bn-BD" sz="4000" dirty="0">
              <a:latin typeface="NikoshBAN" pitchFamily="2" charset="0"/>
              <a:cs typeface="NikoshBAN" pitchFamily="2" charset="0"/>
            </a:endParaRPr>
          </a:p>
        </p:txBody>
      </p:sp>
      <p:sp>
        <p:nvSpPr>
          <p:cNvPr id="27" name="Cloud 26"/>
          <p:cNvSpPr/>
          <p:nvPr/>
        </p:nvSpPr>
        <p:spPr>
          <a:xfrm>
            <a:off x="3363046" y="383571"/>
            <a:ext cx="5514111" cy="916372"/>
          </a:xfrm>
          <a:prstGeom prst="cloud">
            <a:avLst/>
          </a:prstGeom>
          <a:solidFill>
            <a:schemeClr val="accent6">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err="1">
                <a:solidFill>
                  <a:prstClr val="black"/>
                </a:solidFill>
                <a:latin typeface="NikoshBAN" panose="02000000000000000000" pitchFamily="2" charset="0"/>
                <a:cs typeface="NikoshBAN" panose="02000000000000000000" pitchFamily="2" charset="0"/>
              </a:rPr>
              <a:t>শিখন</a:t>
            </a:r>
            <a:r>
              <a:rPr lang="en-US" sz="4800" dirty="0">
                <a:solidFill>
                  <a:prstClr val="black"/>
                </a:solidFill>
                <a:latin typeface="NikoshBAN" panose="02000000000000000000" pitchFamily="2" charset="0"/>
                <a:cs typeface="NikoshBAN" panose="02000000000000000000" pitchFamily="2" charset="0"/>
              </a:rPr>
              <a:t> </a:t>
            </a:r>
            <a:r>
              <a:rPr lang="en-US" sz="4800" dirty="0" err="1">
                <a:solidFill>
                  <a:prstClr val="black"/>
                </a:solidFill>
                <a:latin typeface="NikoshBAN" panose="02000000000000000000" pitchFamily="2" charset="0"/>
                <a:cs typeface="NikoshBAN" panose="02000000000000000000" pitchFamily="2" charset="0"/>
              </a:rPr>
              <a:t>ফল</a:t>
            </a:r>
            <a:r>
              <a:rPr lang="en-US" sz="4800" dirty="0">
                <a:solidFill>
                  <a:prstClr val="black"/>
                </a:solidFill>
                <a:latin typeface="NikoshBAN" panose="02000000000000000000" pitchFamily="2" charset="0"/>
                <a:cs typeface="NikoshBAN" panose="02000000000000000000" pitchFamily="2" charset="0"/>
              </a:rPr>
              <a:t> </a:t>
            </a:r>
          </a:p>
        </p:txBody>
      </p:sp>
      <p:sp>
        <p:nvSpPr>
          <p:cNvPr id="17" name="TextBox 16"/>
          <p:cNvSpPr txBox="1"/>
          <p:nvPr/>
        </p:nvSpPr>
        <p:spPr>
          <a:xfrm>
            <a:off x="900103" y="4256813"/>
            <a:ext cx="10439989" cy="1323439"/>
          </a:xfrm>
          <a:prstGeom prst="rect">
            <a:avLst/>
          </a:prstGeom>
          <a:solidFill>
            <a:schemeClr val="accent6">
              <a:lumMod val="60000"/>
              <a:lumOff val="4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latin typeface="NikoshBAN" panose="02000000000000000000" pitchFamily="2" charset="0"/>
                <a:cs typeface="NikoshBAN" panose="02000000000000000000" pitchFamily="2" charset="0"/>
              </a:rPr>
              <a:t>৩</a:t>
            </a:r>
            <a:r>
              <a:rPr lang="bn-IN" sz="4000" b="1" dirty="0" smtClean="0">
                <a:latin typeface="NikoshBAN" panose="02000000000000000000" pitchFamily="2" charset="0"/>
                <a:cs typeface="NikoshBAN" panose="02000000000000000000" pitchFamily="2" charset="0"/>
              </a:rPr>
              <a:t>। পলাশীর যুদ্ধে নবাব সিরাজউদ্দৌলার পরাজয়ের কারণ</a:t>
            </a:r>
            <a:r>
              <a:rPr lang="bn-IN" sz="4000" b="1" dirty="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বর্ণনা করতে</a:t>
            </a:r>
            <a:r>
              <a:rPr lang="en-US" sz="4000" b="1" dirty="0" smtClean="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as-IN" sz="4000" b="1" dirty="0">
                <a:latin typeface="NikoshBAN" panose="02000000000000000000" pitchFamily="2" charset="0"/>
                <a:cs typeface="NikoshBAN" panose="02000000000000000000" pitchFamily="2" charset="0"/>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1866" y="318653"/>
            <a:ext cx="1561494" cy="156539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2226" y="415633"/>
            <a:ext cx="1627600" cy="1565398"/>
          </a:xfrm>
          <a:prstGeom prst="rect">
            <a:avLst/>
          </a:prstGeom>
        </p:spPr>
      </p:pic>
      <p:sp>
        <p:nvSpPr>
          <p:cNvPr id="23" name="TextBox 22"/>
          <p:cNvSpPr txBox="1"/>
          <p:nvPr/>
        </p:nvSpPr>
        <p:spPr>
          <a:xfrm>
            <a:off x="885442" y="3353135"/>
            <a:ext cx="10439989" cy="707886"/>
          </a:xfrm>
          <a:prstGeom prst="rect">
            <a:avLst/>
          </a:prstGeom>
          <a:solidFill>
            <a:schemeClr val="accent2">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latin typeface="NikoshBAN" panose="02000000000000000000" pitchFamily="2" charset="0"/>
                <a:cs typeface="NikoshBAN" panose="02000000000000000000" pitchFamily="2" charset="0"/>
              </a:rPr>
              <a:t>২</a:t>
            </a:r>
            <a:r>
              <a:rPr lang="bn-IN" sz="4000" b="1" dirty="0" smtClean="0">
                <a:latin typeface="NikoshBAN" panose="02000000000000000000" pitchFamily="2" charset="0"/>
                <a:cs typeface="NikoshBAN" panose="02000000000000000000" pitchFamily="2" charset="0"/>
              </a:rPr>
              <a:t>।</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পলাশীর যুদ্ধের কারণ লিখতে </a:t>
            </a:r>
            <a:r>
              <a:rPr lang="bn-IN" sz="4000" b="1" dirty="0">
                <a:latin typeface="NikoshBAN" panose="02000000000000000000" pitchFamily="2" charset="0"/>
                <a:cs typeface="NikoshBAN" panose="02000000000000000000" pitchFamily="2" charset="0"/>
              </a:rPr>
              <a:t>পারবে</a:t>
            </a:r>
            <a:r>
              <a:rPr lang="bn-IN" sz="4000" b="1" dirty="0" smtClean="0">
                <a:latin typeface="NikoshBAN" panose="02000000000000000000" pitchFamily="2" charset="0"/>
                <a:cs typeface="NikoshBAN" panose="02000000000000000000" pitchFamily="2" charset="0"/>
              </a:rPr>
              <a:t>।</a:t>
            </a:r>
            <a:endParaRPr lang="as-IN" sz="4000" b="1" dirty="0">
              <a:latin typeface="NikoshBAN" panose="02000000000000000000" pitchFamily="2" charset="0"/>
              <a:cs typeface="NikoshBAN" panose="02000000000000000000" pitchFamily="2" charset="0"/>
            </a:endParaRPr>
          </a:p>
        </p:txBody>
      </p:sp>
      <p:sp>
        <p:nvSpPr>
          <p:cNvPr id="26" name="TextBox 25"/>
          <p:cNvSpPr txBox="1"/>
          <p:nvPr/>
        </p:nvSpPr>
        <p:spPr>
          <a:xfrm>
            <a:off x="900104" y="5776044"/>
            <a:ext cx="10439989" cy="707886"/>
          </a:xfrm>
          <a:prstGeom prst="rect">
            <a:avLst/>
          </a:prstGeom>
          <a:solidFill>
            <a:schemeClr val="accent1">
              <a:lumMod val="40000"/>
              <a:lumOff val="6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latin typeface="NikoshBAN" panose="02000000000000000000" pitchFamily="2" charset="0"/>
                <a:cs typeface="NikoshBAN" panose="02000000000000000000" pitchFamily="2" charset="0"/>
              </a:rPr>
              <a:t>৪</a:t>
            </a:r>
            <a:r>
              <a:rPr lang="bn-IN" sz="4000" b="1" dirty="0" smtClean="0">
                <a:latin typeface="NikoshBAN" panose="02000000000000000000" pitchFamily="2" charset="0"/>
                <a:cs typeface="NikoshBAN" panose="02000000000000000000" pitchFamily="2" charset="0"/>
              </a:rPr>
              <a:t>। পলাশীর যুদ্ধের ফলাফল মূল্যায়ন করতে </a:t>
            </a:r>
            <a:r>
              <a:rPr lang="en-US" sz="4000" b="1" dirty="0" err="1" smtClean="0">
                <a:latin typeface="NikoshBAN" panose="02000000000000000000" pitchFamily="2" charset="0"/>
                <a:cs typeface="NikoshBAN" panose="02000000000000000000" pitchFamily="2" charset="0"/>
              </a:rPr>
              <a:t>পারবে</a:t>
            </a:r>
            <a:r>
              <a:rPr lang="as-IN" sz="4000" b="1" dirty="0">
                <a:latin typeface="NikoshBAN" panose="02000000000000000000" pitchFamily="2" charset="0"/>
                <a:cs typeface="NikoshBAN" panose="02000000000000000000" pitchFamily="2" charset="0"/>
              </a:rPr>
              <a:t>।</a:t>
            </a:r>
          </a:p>
        </p:txBody>
      </p:sp>
      <p:sp>
        <p:nvSpPr>
          <p:cNvPr id="25" name="TextBox 24"/>
          <p:cNvSpPr txBox="1"/>
          <p:nvPr/>
        </p:nvSpPr>
        <p:spPr>
          <a:xfrm>
            <a:off x="848298" y="2362546"/>
            <a:ext cx="10439989" cy="707886"/>
          </a:xfrm>
          <a:prstGeom prst="rect">
            <a:avLst/>
          </a:prstGeom>
          <a:solidFill>
            <a:schemeClr val="accent3">
              <a:lumMod val="60000"/>
              <a:lumOff val="4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b="1" dirty="0" smtClean="0">
                <a:latin typeface="NikoshBAN" panose="02000000000000000000" pitchFamily="2" charset="0"/>
                <a:cs typeface="NikoshBAN" panose="02000000000000000000" pitchFamily="2" charset="0"/>
              </a:rPr>
              <a:t>1</a:t>
            </a:r>
            <a:r>
              <a:rPr lang="bn-IN" sz="4000" b="1" dirty="0" smtClean="0">
                <a:latin typeface="NikoshBAN" panose="02000000000000000000" pitchFamily="2" charset="0"/>
                <a:cs typeface="NikoshBAN" panose="02000000000000000000" pitchFamily="2" charset="0"/>
              </a:rPr>
              <a:t>।</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পলাশীর যুদ্ধ কী তা বলতে পারবে।</a:t>
            </a:r>
            <a:endParaRPr lang="as-IN"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134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3" grpId="0" animBg="1"/>
      <p:bldP spid="26"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026992" y="4933567"/>
            <a:ext cx="6138016" cy="840249"/>
          </a:xfrm>
          <a:prstGeom prst="rect">
            <a:avLst/>
          </a:prstGeom>
          <a:solidFill>
            <a:schemeClr val="bg2"/>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800" b="1" dirty="0" smtClean="0">
                <a:latin typeface="NikoshBAN" pitchFamily="2" charset="0"/>
                <a:cs typeface="NikoshBAN" pitchFamily="2" charset="0"/>
              </a:rPr>
              <a:t>ভিডিও তে কী দেখলে?</a:t>
            </a:r>
            <a:endParaRPr lang="bn-BD" sz="4800" b="1" dirty="0">
              <a:latin typeface="NikoshBAN" pitchFamily="2" charset="0"/>
              <a:cs typeface="NikoshBAN" pitchFamily="2" charset="0"/>
            </a:endParaRPr>
          </a:p>
        </p:txBody>
      </p:sp>
      <p:sp>
        <p:nvSpPr>
          <p:cNvPr id="23" name="TextBox 22"/>
          <p:cNvSpPr txBox="1"/>
          <p:nvPr/>
        </p:nvSpPr>
        <p:spPr>
          <a:xfrm>
            <a:off x="755232" y="525990"/>
            <a:ext cx="10497968" cy="769441"/>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a:ln/>
                <a:latin typeface="NikoshBAN" pitchFamily="2" charset="0"/>
                <a:cs typeface="NikoshBAN" pitchFamily="2" charset="0"/>
              </a:rPr>
              <a:t>এসো একটি ভিডিও দেখি...</a:t>
            </a:r>
            <a:endParaRPr lang="en-US" sz="4400" b="1" dirty="0">
              <a:ln/>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41765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1" y="408707"/>
            <a:ext cx="11582404" cy="6193078"/>
          </a:xfrm>
          <a:prstGeom prst="rect">
            <a:avLst/>
          </a:prstGeom>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9341" y="401781"/>
            <a:ext cx="11390154" cy="3046988"/>
          </a:xfrm>
          <a:prstGeom prst="rect">
            <a:avLst/>
          </a:prstGeom>
          <a:solidFill>
            <a:schemeClr val="bg2"/>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bn-IN" sz="3200" dirty="0">
                <a:latin typeface="NikoshBAN" panose="02000000000000000000" pitchFamily="2" charset="0"/>
                <a:cs typeface="NikoshBAN" panose="02000000000000000000" pitchFamily="2" charset="0"/>
              </a:rPr>
              <a:t>১৭৫৭ খ্রিস্টাব্দের ২৩ জুন পলাশীর প্রান্তরে ইংরেজদের বিরুদ্ধে নবাব সিরাজউদ্দৌলার যে যুদ্ধ হয়েছিল ইতিহাসে তা পলাশীর যুদ্ধ নামে পরিচিত</a:t>
            </a:r>
            <a:r>
              <a:rPr lang="bn-IN" sz="3200" dirty="0" smtClean="0">
                <a:latin typeface="NikoshBAN" panose="02000000000000000000" pitchFamily="2" charset="0"/>
                <a:cs typeface="NikoshBAN" panose="02000000000000000000" pitchFamily="2" charset="0"/>
              </a:rPr>
              <a:t>। এ যুদ্ধে বাংলা-বিহার-উড়িষ্যার শেষ স্বাধীন নবাব সিরাজউদ্দৌলার পরাজয়ের মধ্য দিয়ে এক দিকে যেমন স্বাধীনতার সূর্য অস্তমিত হয়, তেমনি এদেশবাসীর ভাগ্যেও নেমে আসে চড়ম বিপর্যয়। এ যুদ্ধের পর উপমহাদেশের ব্রিটিশ রাজশক্তির অভ্যূদয় ঘটে এবং তারা মুঘলদের হাত থেকে ভারতবর্ষের শাসনদণ্ড কেড়ে নেয়। </a:t>
            </a:r>
            <a:r>
              <a:rPr lang="bn-IN" sz="3200" dirty="0" smtClean="0"/>
              <a:t> </a:t>
            </a:r>
            <a:endParaRPr lang="en-US" sz="3200" dirty="0"/>
          </a:p>
        </p:txBody>
      </p:sp>
    </p:spTree>
    <p:extLst>
      <p:ext uri="{BB962C8B-B14F-4D97-AF65-F5344CB8AC3E}">
        <p14:creationId xmlns:p14="http://schemas.microsoft.com/office/powerpoint/2010/main" val="68410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625" y="5936975"/>
            <a:ext cx="3360033" cy="595446"/>
          </a:xfrm>
          <a:prstGeom prst="rect">
            <a:avLst/>
          </a:prstGeom>
        </p:spPr>
      </p:pic>
      <p:graphicFrame>
        <p:nvGraphicFramePr>
          <p:cNvPr id="2" name="Diagram 1"/>
          <p:cNvGraphicFramePr/>
          <p:nvPr>
            <p:extLst>
              <p:ext uri="{D42A27DB-BD31-4B8C-83A1-F6EECF244321}">
                <p14:modId xmlns:p14="http://schemas.microsoft.com/office/powerpoint/2010/main" val="42143640"/>
              </p:ext>
            </p:extLst>
          </p:nvPr>
        </p:nvGraphicFramePr>
        <p:xfrm>
          <a:off x="1070449" y="509452"/>
          <a:ext cx="9366774" cy="6022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52381" y="1842627"/>
            <a:ext cx="2623930" cy="1200329"/>
          </a:xfrm>
          <a:prstGeom prst="rect">
            <a:avLst/>
          </a:prstGeom>
          <a:solidFill>
            <a:schemeClr val="bg2"/>
          </a:solidFill>
          <a:effectLst>
            <a:glow rad="139700">
              <a:schemeClr val="accent6">
                <a:satMod val="175000"/>
                <a:alpha val="40000"/>
              </a:schemeClr>
            </a:glow>
          </a:effectLst>
          <a:scene3d>
            <a:camera prst="orthographicFront"/>
            <a:lightRig rig="threePt" dir="t"/>
          </a:scene3d>
          <a:sp3d>
            <a:bevelT w="101600" prst="riblet"/>
          </a:sp3d>
        </p:spPr>
        <p:txBody>
          <a:bodyPr wrap="square">
            <a:spAutoFit/>
          </a:bodyPr>
          <a:lstStyle/>
          <a:p>
            <a:pPr algn="ctr"/>
            <a:r>
              <a:rPr lang="as-IN" sz="3600" dirty="0">
                <a:latin typeface="NikoshBAN" panose="02000000000000000000" pitchFamily="2" charset="0"/>
                <a:cs typeface="NikoshBAN" panose="02000000000000000000" pitchFamily="2" charset="0"/>
              </a:rPr>
              <a:t>পলাশী যুদ্ধের </a:t>
            </a:r>
            <a:r>
              <a:rPr lang="as-IN" sz="3600" dirty="0" smtClean="0">
                <a:latin typeface="NikoshBAN" panose="02000000000000000000" pitchFamily="2" charset="0"/>
                <a:cs typeface="NikoshBAN" panose="02000000000000000000" pitchFamily="2" charset="0"/>
              </a:rPr>
              <a:t>কারণ</a:t>
            </a:r>
            <a:endParaRPr lang="as-IN" sz="36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772" y="5961219"/>
            <a:ext cx="3722737" cy="595446"/>
          </a:xfrm>
          <a:prstGeom prst="rect">
            <a:avLst/>
          </a:prstGeom>
        </p:spPr>
      </p:pic>
    </p:spTree>
    <p:extLst>
      <p:ext uri="{BB962C8B-B14F-4D97-AF65-F5344CB8AC3E}">
        <p14:creationId xmlns:p14="http://schemas.microsoft.com/office/powerpoint/2010/main" val="391382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01BC7769-4FBA-443A-A1B2-9F32B496CC2C}"/>
                                            </p:graphicEl>
                                          </p:spTgt>
                                        </p:tgtEl>
                                        <p:attrNameLst>
                                          <p:attrName>style.visibility</p:attrName>
                                        </p:attrNameLst>
                                      </p:cBhvr>
                                      <p:to>
                                        <p:strVal val="visible"/>
                                      </p:to>
                                    </p:set>
                                    <p:animEffect transition="in" filter="wipe(left)">
                                      <p:cBhvr>
                                        <p:cTn id="7" dur="2000"/>
                                        <p:tgtEl>
                                          <p:spTgt spid="2">
                                            <p:graphicEl>
                                              <a:dgm id="{01BC7769-4FBA-443A-A1B2-9F32B496CC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505498FA-7469-4741-B4F1-4FB386391FFE}"/>
                                            </p:graphicEl>
                                          </p:spTgt>
                                        </p:tgtEl>
                                        <p:attrNameLst>
                                          <p:attrName>style.visibility</p:attrName>
                                        </p:attrNameLst>
                                      </p:cBhvr>
                                      <p:to>
                                        <p:strVal val="visible"/>
                                      </p:to>
                                    </p:set>
                                    <p:animEffect transition="in" filter="wipe(left)">
                                      <p:cBhvr>
                                        <p:cTn id="12" dur="2000"/>
                                        <p:tgtEl>
                                          <p:spTgt spid="2">
                                            <p:graphicEl>
                                              <a:dgm id="{505498FA-7469-4741-B4F1-4FB386391FFE}"/>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graphicEl>
                                              <a:dgm id="{5D2B1C49-C09E-4A44-B373-1FAAFD8328A9}"/>
                                            </p:graphicEl>
                                          </p:spTgt>
                                        </p:tgtEl>
                                        <p:attrNameLst>
                                          <p:attrName>style.visibility</p:attrName>
                                        </p:attrNameLst>
                                      </p:cBhvr>
                                      <p:to>
                                        <p:strVal val="visible"/>
                                      </p:to>
                                    </p:set>
                                    <p:animEffect transition="in" filter="wipe(left)">
                                      <p:cBhvr>
                                        <p:cTn id="15" dur="2000"/>
                                        <p:tgtEl>
                                          <p:spTgt spid="2">
                                            <p:graphicEl>
                                              <a:dgm id="{5D2B1C49-C09E-4A44-B373-1FAAFD8328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graphicEl>
                                              <a:dgm id="{3D237A21-704B-4F18-8D25-C2F18FB4ADB2}"/>
                                            </p:graphicEl>
                                          </p:spTgt>
                                        </p:tgtEl>
                                        <p:attrNameLst>
                                          <p:attrName>style.visibility</p:attrName>
                                        </p:attrNameLst>
                                      </p:cBhvr>
                                      <p:to>
                                        <p:strVal val="visible"/>
                                      </p:to>
                                    </p:set>
                                    <p:animEffect transition="in" filter="wipe(left)">
                                      <p:cBhvr>
                                        <p:cTn id="20" dur="2000"/>
                                        <p:tgtEl>
                                          <p:spTgt spid="2">
                                            <p:graphicEl>
                                              <a:dgm id="{3D237A21-704B-4F18-8D25-C2F18FB4ADB2}"/>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graphicEl>
                                              <a:dgm id="{D7B47544-24C7-4B29-B76E-3CD03D068252}"/>
                                            </p:graphicEl>
                                          </p:spTgt>
                                        </p:tgtEl>
                                        <p:attrNameLst>
                                          <p:attrName>style.visibility</p:attrName>
                                        </p:attrNameLst>
                                      </p:cBhvr>
                                      <p:to>
                                        <p:strVal val="visible"/>
                                      </p:to>
                                    </p:set>
                                    <p:animEffect transition="in" filter="wipe(left)">
                                      <p:cBhvr>
                                        <p:cTn id="23" dur="2000"/>
                                        <p:tgtEl>
                                          <p:spTgt spid="2">
                                            <p:graphicEl>
                                              <a:dgm id="{D7B47544-24C7-4B29-B76E-3CD03D06825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graphicEl>
                                              <a:dgm id="{7C4C1A6B-2C6B-4C80-8179-CCF678279607}"/>
                                            </p:graphicEl>
                                          </p:spTgt>
                                        </p:tgtEl>
                                        <p:attrNameLst>
                                          <p:attrName>style.visibility</p:attrName>
                                        </p:attrNameLst>
                                      </p:cBhvr>
                                      <p:to>
                                        <p:strVal val="visible"/>
                                      </p:to>
                                    </p:set>
                                    <p:animEffect transition="in" filter="wipe(left)">
                                      <p:cBhvr>
                                        <p:cTn id="28" dur="2000"/>
                                        <p:tgtEl>
                                          <p:spTgt spid="2">
                                            <p:graphicEl>
                                              <a:dgm id="{7C4C1A6B-2C6B-4C80-8179-CCF678279607}"/>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92744C4A-980D-4DC6-8006-D3506DCA6BFF}"/>
                                            </p:graphicEl>
                                          </p:spTgt>
                                        </p:tgtEl>
                                        <p:attrNameLst>
                                          <p:attrName>style.visibility</p:attrName>
                                        </p:attrNameLst>
                                      </p:cBhvr>
                                      <p:to>
                                        <p:strVal val="visible"/>
                                      </p:to>
                                    </p:set>
                                    <p:animEffect transition="in" filter="wipe(left)">
                                      <p:cBhvr>
                                        <p:cTn id="31" dur="2000"/>
                                        <p:tgtEl>
                                          <p:spTgt spid="2">
                                            <p:graphicEl>
                                              <a:dgm id="{92744C4A-980D-4DC6-8006-D3506DCA6BF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85825673-37DC-4D9B-9F2D-66AF5480E3BB}"/>
                                            </p:graphicEl>
                                          </p:spTgt>
                                        </p:tgtEl>
                                        <p:attrNameLst>
                                          <p:attrName>style.visibility</p:attrName>
                                        </p:attrNameLst>
                                      </p:cBhvr>
                                      <p:to>
                                        <p:strVal val="visible"/>
                                      </p:to>
                                    </p:set>
                                    <p:animEffect transition="in" filter="wipe(left)">
                                      <p:cBhvr>
                                        <p:cTn id="36" dur="2000"/>
                                        <p:tgtEl>
                                          <p:spTgt spid="2">
                                            <p:graphicEl>
                                              <a:dgm id="{85825673-37DC-4D9B-9F2D-66AF5480E3BB}"/>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8146F20-4192-4B24-88FA-387E6833BF82}"/>
                                            </p:graphicEl>
                                          </p:spTgt>
                                        </p:tgtEl>
                                        <p:attrNameLst>
                                          <p:attrName>style.visibility</p:attrName>
                                        </p:attrNameLst>
                                      </p:cBhvr>
                                      <p:to>
                                        <p:strVal val="visible"/>
                                      </p:to>
                                    </p:set>
                                    <p:animEffect transition="in" filter="wipe(left)">
                                      <p:cBhvr>
                                        <p:cTn id="39" dur="2000"/>
                                        <p:tgtEl>
                                          <p:spTgt spid="2">
                                            <p:graphicEl>
                                              <a:dgm id="{88146F20-4192-4B24-88FA-387E6833BF82}"/>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graphicEl>
                                              <a:dgm id="{289021C5-99A1-4329-87BE-D20D18100248}"/>
                                            </p:graphicEl>
                                          </p:spTgt>
                                        </p:tgtEl>
                                        <p:attrNameLst>
                                          <p:attrName>style.visibility</p:attrName>
                                        </p:attrNameLst>
                                      </p:cBhvr>
                                      <p:to>
                                        <p:strVal val="visible"/>
                                      </p:to>
                                    </p:set>
                                    <p:animEffect transition="in" filter="wipe(left)">
                                      <p:cBhvr>
                                        <p:cTn id="42" dur="2000"/>
                                        <p:tgtEl>
                                          <p:spTgt spid="2">
                                            <p:graphicEl>
                                              <a:dgm id="{289021C5-99A1-4329-87BE-D20D181002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6100</TotalTime>
  <Words>770</Words>
  <Application>Microsoft Office PowerPoint</Application>
  <PresentationFormat>Widescreen</PresentationFormat>
  <Paragraphs>111</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NikoshBAN</vt:lpstr>
      <vt:lpstr>Shonar Bangla</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SEN</dc:creator>
  <cp:lastModifiedBy>HP</cp:lastModifiedBy>
  <cp:revision>762</cp:revision>
  <dcterms:created xsi:type="dcterms:W3CDTF">2017-09-17T19:00:17Z</dcterms:created>
  <dcterms:modified xsi:type="dcterms:W3CDTF">2020-12-30T13:05:39Z</dcterms:modified>
</cp:coreProperties>
</file>