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90" r:id="rId4"/>
    <p:sldId id="260" r:id="rId5"/>
    <p:sldId id="258" r:id="rId6"/>
    <p:sldId id="291" r:id="rId7"/>
    <p:sldId id="293" r:id="rId8"/>
    <p:sldId id="266" r:id="rId9"/>
    <p:sldId id="268" r:id="rId10"/>
    <p:sldId id="270" r:id="rId11"/>
    <p:sldId id="289" r:id="rId12"/>
    <p:sldId id="272" r:id="rId13"/>
    <p:sldId id="274" r:id="rId14"/>
    <p:sldId id="278" r:id="rId15"/>
    <p:sldId id="280" r:id="rId16"/>
    <p:sldId id="284" r:id="rId17"/>
    <p:sldId id="282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66FFFF"/>
    <a:srgbClr val="FFCC66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1" autoAdjust="0"/>
    <p:restoredTop sz="94660"/>
  </p:normalViewPr>
  <p:slideViewPr>
    <p:cSldViewPr>
      <p:cViewPr varScale="1">
        <p:scale>
          <a:sx n="63" d="100"/>
          <a:sy n="63" d="100"/>
        </p:scale>
        <p:origin x="1416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DD298-FD0C-4FAE-98E3-09F2B4F3B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D298-FD0C-4FAE-98E3-09F2B4F3B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99F9-25B5-4427-997F-77BB59237D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0" y="4414"/>
            <a:ext cx="9149890" cy="68535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124200"/>
            <a:ext cx="85154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GB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2688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সমীকরন</a:t>
            </a:r>
            <a:r>
              <a:rPr lang="en-US" sz="6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6600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66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502688"/>
                <a:ext cx="9144000" cy="553997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7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bn-BD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bn-BD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4800" i="1" dirty="0" smtClean="0">
                  <a:latin typeface="Cambria Math" panose="02040503050406030204" pitchFamily="18" charset="0"/>
                </a:endParaRPr>
              </a:p>
              <a:p>
                <a:endParaRPr lang="en-US" sz="48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nor/>
                        </m:rPr>
                        <a:rPr lang="bn-BD" sz="4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/>
                        <m:t>=</m:t>
                      </m:r>
                      <m:r>
                        <m:rPr>
                          <m:nor/>
                        </m:rPr>
                        <a:rPr lang="bn-BD" sz="4800" b="0" i="0" dirty="0" smtClean="0"/>
                        <m:t> </m:t>
                      </m:r>
                      <m:sSup>
                        <m:sSupPr>
                          <m:ctrlPr>
                            <a:rPr lang="en-US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4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  <a:p>
                <a:endParaRPr lang="en-US" sz="4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/>
                  <a:t>=</a:t>
                </a:r>
                <a:r>
                  <a:rPr lang="bn-BD" sz="4800" dirty="0" smtClean="0"/>
                  <a:t> 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5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5400" i="1" dirty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02688"/>
                <a:ext cx="9144000" cy="5539978"/>
              </a:xfrm>
              <a:prstGeom prst="rect">
                <a:avLst/>
              </a:prstGeom>
              <a:blipFill rotWithShape="0">
                <a:blip r:embed="rId2"/>
                <a:stretch>
                  <a:fillRect l="-2333" t="-4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 rot="20897216">
            <a:off x="4666119" y="5335412"/>
            <a:ext cx="837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340468">
            <a:off x="1867395" y="3775090"/>
            <a:ext cx="36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 ও অভেদের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তুলোনা করো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BD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6307570"/>
                  </p:ext>
                </p:extLst>
              </p:nvPr>
            </p:nvGraphicFramePr>
            <p:xfrm>
              <a:off x="0" y="1143000"/>
              <a:ext cx="9143999" cy="579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95800"/>
                    <a:gridCol w="4648199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4400" dirty="0" smtClean="0">
                              <a:solidFill>
                                <a:schemeClr val="accent6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সমীকরণ</a:t>
                          </a:r>
                          <a:endParaRPr lang="en-US" sz="4400" dirty="0" smtClean="0">
                            <a:solidFill>
                              <a:schemeClr val="accent6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4400" dirty="0" smtClean="0">
                              <a:solidFill>
                                <a:schemeClr val="accent6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অভেদ</a:t>
                          </a:r>
                          <a:endParaRPr lang="en-US" sz="4400" dirty="0" smtClean="0">
                            <a:solidFill>
                              <a:schemeClr val="accent6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bn-BD" sz="360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১। সমান চিহ্নের</a:t>
                          </a:r>
                          <a:r>
                            <a:rPr lang="bn-BD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দুই পক্ষে দুইটি বহুপদী থাকতে পারে অথবা এক পক্ষে শূন্য থাকতে পারে।</a:t>
                          </a:r>
                          <a:endParaRPr lang="en-US" sz="3600" baseline="0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2।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উভয়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পক্ষে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বহুপদীর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মাত্রা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অসমান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হতে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পারে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।</a:t>
                          </a:r>
                        </a:p>
                        <a:p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৩।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সকল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সমীকরণ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সূত্র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ন</a:t>
                          </a:r>
                          <a:r>
                            <a:rPr lang="bn-BD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য়।</a:t>
                          </a:r>
                          <a:endParaRPr lang="bn-IN" sz="3600" baseline="0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৪। </a:t>
                          </a:r>
                          <a:r>
                            <a:rPr lang="en-US" sz="3600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6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sz="36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endParaRPr lang="en-US" sz="3600" dirty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১</a:t>
                          </a:r>
                          <a:r>
                            <a:rPr lang="bn-BD" sz="360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। </a:t>
                          </a:r>
                          <a:r>
                            <a:rPr lang="bn-BD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দুই পক্ষে দুইটি বহুপদী থাকে।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2।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উভয়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পক্ষে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বহুপদীর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মাত্রা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সমান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থাকে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।</a:t>
                          </a:r>
                          <a:endParaRPr lang="bn-BD" sz="3600" baseline="0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৩।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সকল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bn-BD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বীজগণিতীয়</a:t>
                          </a:r>
                          <a:r>
                            <a:rPr lang="en-US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3600" baseline="0" dirty="0" err="1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সূত্র</a:t>
                          </a:r>
                          <a:r>
                            <a:rPr lang="bn-BD" sz="36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ই অভেদ।</a:t>
                          </a:r>
                          <a:endParaRPr lang="bn-IN" sz="3600" baseline="0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IN" sz="3200" baseline="0" dirty="0" smtClean="0">
                              <a:solidFill>
                                <a:srgbClr val="00B050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৪।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  <m:r>
                                    <a:rPr lang="en-US" sz="32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</m:d>
                            </m:oMath>
                          </a14:m>
                          <a:r>
                            <a:rPr lang="bn-IN" sz="3200" dirty="0" smtClean="0">
                              <a:solidFill>
                                <a:srgbClr val="00B050"/>
                              </a:solidFill>
                            </a:rPr>
                            <a:t> </a:t>
                          </a:r>
                          <a:r>
                            <a:rPr lang="en-US" sz="3200" dirty="0" smtClean="0">
                              <a:solidFill>
                                <a:srgbClr val="00B050"/>
                              </a:solidFill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bn-IN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US" sz="3200" b="0" i="0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ab</m:t>
                              </m:r>
                              <m:r>
                                <a:rPr lang="en-US" sz="3200" b="0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sz="3200" b="0" i="0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600" dirty="0" smtClean="0">
                            <a:solidFill>
                              <a:srgbClr val="00B050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6307570"/>
                  </p:ext>
                </p:extLst>
              </p:nvPr>
            </p:nvGraphicFramePr>
            <p:xfrm>
              <a:off x="0" y="1143000"/>
              <a:ext cx="9143999" cy="579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95800"/>
                    <a:gridCol w="4648199"/>
                  </a:tblGrid>
                  <a:tr h="762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4400" dirty="0" smtClean="0">
                              <a:solidFill>
                                <a:schemeClr val="accent6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সমীকরণ</a:t>
                          </a:r>
                          <a:endParaRPr lang="en-US" sz="4400" dirty="0" smtClean="0">
                            <a:solidFill>
                              <a:schemeClr val="accent6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4400" dirty="0" smtClean="0">
                              <a:solidFill>
                                <a:schemeClr val="accent6"/>
                              </a:solidFill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অভেদ</a:t>
                          </a:r>
                          <a:endParaRPr lang="en-US" sz="4400" dirty="0" smtClean="0">
                            <a:solidFill>
                              <a:schemeClr val="accent6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502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71" t="-17554" r="-103930" b="-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7113" t="-17554" r="-656" b="-24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 rot="20341635">
            <a:off x="5934876" y="501952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50"/>
                </a:solidFill>
              </a:rPr>
              <a:t>2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AutoShape 7" descr="http://www.infiniteunknown.net/wp-content/uploads/2008/05/wheat-beautifu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AutoShape 9" descr="http://www.infiniteunknown.net/wp-content/uploads/2008/05/wheat-beautifu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AutoShape 11" descr="http://www.infiniteunknown.net/wp-content/uploads/2008/05/wheat-beautifu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99363"/>
          </a:xfrm>
          <a:solidFill>
            <a:srgbClr val="00B050"/>
          </a:solidFill>
        </p:spPr>
        <p:txBody>
          <a:bodyPr/>
          <a:lstStyle/>
          <a:p>
            <a:r>
              <a:rPr lang="bn-BD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bn-IN" sz="4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bn-IN" sz="4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4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bn-IN" sz="4000" b="0" i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বা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b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bn-IN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বা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32</m:t>
                    </m:r>
                  </m:oMath>
                </a14:m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বা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40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নির্ণেয় </a:t>
                </a:r>
                <a:r>
                  <a:rPr lang="bn-BD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সমাধাণ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</a:t>
                </a:r>
                <a:r>
                  <a:rPr lang="bn-BD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জোড়ায়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bn-BD" dirty="0" smtClean="0">
                <a:solidFill>
                  <a:srgbClr val="0070C0"/>
                </a:solidFill>
              </a:rPr>
              <a:t>কাজ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8" y="1597688"/>
            <a:ext cx="9144000" cy="52578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n-BD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8000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x+3=6 </a:t>
            </a:r>
            <a:endParaRPr lang="bn-BD" sz="8000" dirty="0" smtClean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 সমাধান কর।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media.somewhereinblog.net/images/thumbs/gupta_1309212872_1-Anthocephalus-Cadamb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4463"/>
            <a:ext cx="9144000" cy="17446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জোড়ায়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bn-BD" dirty="0" smtClean="0">
                <a:solidFill>
                  <a:srgbClr val="0070C0"/>
                </a:solidFill>
              </a:rPr>
              <a:t>কা</a:t>
            </a:r>
            <a:r>
              <a:rPr lang="en-US" dirty="0" err="1" smtClean="0">
                <a:solidFill>
                  <a:srgbClr val="0070C0"/>
                </a:solidFill>
              </a:rPr>
              <a:t>জের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bn-BD" dirty="0" smtClean="0">
                <a:solidFill>
                  <a:srgbClr val="0070C0"/>
                </a:solidFill>
              </a:rPr>
              <a:t>সমাধান</a:t>
            </a:r>
            <a:r>
              <a:rPr lang="en-US" dirty="0" smtClean="0">
                <a:solidFill>
                  <a:srgbClr val="0070C0"/>
                </a:solidFill>
              </a:rPr>
              <a:t>ঃ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47800"/>
                <a:ext cx="9144000" cy="5410200"/>
              </a:xfr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/>
              <a:lstStyle/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5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বা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5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বা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5400" b="0" dirty="0" smtClean="0"/>
              </a:p>
              <a:p>
                <a:pPr marL="0" indent="0">
                  <a:buNone/>
                </a:pPr>
                <a:r>
                  <a:rPr lang="en-US" sz="5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5400" i="1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sz="5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অতএব, নির্ণেয় সমাধাণ </a:t>
                </a:r>
                <a14:m>
                  <m:oMath xmlns:m="http://schemas.openxmlformats.org/officeDocument/2006/math">
                    <m:r>
                      <a:rPr lang="en-US" sz="48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bn-BD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47800"/>
                <a:ext cx="9144000" cy="5410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21920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838200"/>
                <a:ext cx="9144000" cy="643253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1</a:t>
                </a:r>
                <a:r>
                  <a:rPr lang="bn-IN" sz="24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দুইটি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বীজগাণিতিক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রাশি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গুনফল</a:t>
                </a:r>
                <a:r>
                  <a:rPr lang="en-US" sz="24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x =0 </a:t>
                </a:r>
                <a:r>
                  <a:rPr lang="en-US" sz="24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= 0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(ii) x =0 </a:t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≠</a:t>
                </a:r>
                <a:r>
                  <a:rPr lang="bn-I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(iii)</a:t>
                </a:r>
                <a:r>
                  <a:rPr lang="bn-I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≠</a:t>
                </a:r>
                <a:r>
                  <a:rPr lang="bn-I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= 0</a:t>
                </a:r>
                <a:r>
                  <a:rPr lang="bn-IN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BD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নিচের কোনটি সঠিক?</a:t>
                </a:r>
              </a:p>
              <a:p>
                <a:r>
                  <a:rPr lang="bn-BD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i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ii</a:t>
                </a:r>
                <a:r>
                  <a:rPr lang="bn-BD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                             (খ)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ii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iii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(গ)  </a:t>
                </a:r>
                <a:r>
                  <a:rPr lang="en-US" sz="2800" dirty="0" err="1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i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iii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                          </a:t>
                </a:r>
                <a:r>
                  <a:rPr lang="bn-BD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(ঘ</a:t>
                </a:r>
                <a:r>
                  <a:rPr lang="bn-BD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bn-IN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i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ii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bn-IN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iii</a:t>
                </a:r>
                <a:endParaRPr lang="en-US" sz="4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:r>
                  <a:rPr lang="bn-BD" sz="36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কোনটি সমীকরণ ?</a:t>
                </a:r>
              </a:p>
              <a:p>
                <a:r>
                  <a:rPr lang="bn-BD" sz="28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</m:t>
                        </m:r>
                      </m:e>
                      <m:sup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খ</m:t>
                    </m:r>
                    <m:r>
                      <a:rPr lang="bn-BD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28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π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</m:e>
                      <m:sup>
                        <m:r>
                          <a:rPr lang="en-US" sz="2800" i="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  <m:r>
                      <a:rPr lang="bn-BD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8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b="0" i="0" dirty="0" smtClean="0">
                  <a:solidFill>
                    <a:srgbClr val="0070C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28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ঘ</m:t>
                      </m:r>
                      <m:r>
                        <a:rPr lang="bn-BD" sz="28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 </m:t>
                      </m:r>
                      <m:sSup>
                        <m:sSupPr>
                          <m:ctrlPr>
                            <a:rPr lang="pt-BR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pt-BR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pt-BR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pt-BR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i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bn-BD" sz="36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 </a:t>
                </a:r>
                <a:r>
                  <a:rPr lang="bn-BD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 </a:t>
                </a:r>
                <a:r>
                  <a:rPr lang="en-US" sz="3600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অভেদ</a:t>
                </a:r>
                <a:r>
                  <a:rPr lang="bn-BD" sz="3600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endPara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bn-BD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খ</m:t>
                    </m:r>
                    <m:r>
                      <a:rPr lang="bn-BD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y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bn-BD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গ</m:t>
                    </m:r>
                    <m:r>
                      <a:rPr lang="bn-BD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  <m:r>
                      <a:rPr lang="en-US" sz="2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en-US" sz="2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dirty="0">
                  <a:solidFill>
                    <a:srgbClr val="0070C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28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ঘ</m:t>
                      </m:r>
                      <m:r>
                        <a:rPr lang="bn-BD" sz="28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 </m:t>
                      </m:r>
                      <m:sSup>
                        <m:sSupPr>
                          <m:ctrlPr>
                            <a:rPr lang="pt-BR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a:rPr lang="pt-BR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𝑎</m:t>
                              </m:r>
                              <m:r>
                                <a:rPr lang="pt-BR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+</m:t>
                              </m:r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pt-BR" sz="28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𝑎𝑏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9144000" cy="6432530"/>
              </a:xfrm>
              <a:prstGeom prst="rect">
                <a:avLst/>
              </a:prstGeom>
              <a:blipFill rotWithShape="0">
                <a:blip r:embed="rId2"/>
                <a:stretch>
                  <a:fillRect l="-2000" t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4191000" y="2514600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67200" y="3924300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" y="5791200"/>
            <a:ext cx="381000" cy="3810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3048000"/>
                <a:ext cx="7848600" cy="2464072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1.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</a:p>
              <a:p>
                <a:endParaRPr lang="en-US" sz="4000" dirty="0" smtClean="0"/>
              </a:p>
              <a:p>
                <a:r>
                  <a:rPr lang="en-US" sz="4000" dirty="0" smtClean="0"/>
                  <a:t>2. </a:t>
                </a:r>
                <a:r>
                  <a:rPr lang="en-US" sz="4000" dirty="0"/>
                  <a:t>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048000"/>
                <a:ext cx="7848600" cy="2464072"/>
              </a:xfrm>
              <a:prstGeom prst="rect">
                <a:avLst/>
              </a:prstGeom>
              <a:blipFill rotWithShape="0">
                <a:blip r:embed="rId2"/>
                <a:stretch>
                  <a:fillRect l="-2717" b="-5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09600" y="2340114"/>
            <a:ext cx="7848600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662876"/>
            <a:ext cx="7848600" cy="1143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379"/>
            <a:ext cx="9144000" cy="4784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0" y="152399"/>
            <a:ext cx="9144000" cy="194984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4019041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আল্লাহ্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38470"/>
            <a:ext cx="9144000" cy="533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আমিনুল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6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(গনিত)</a:t>
            </a:r>
          </a:p>
          <a:p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লোহাজাল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 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কাহালু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বগুড়া।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aminulislamldm@gmail.com</a:t>
            </a:r>
            <a:endPara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38470"/>
            <a:ext cx="28194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marL="0" indent="0">
              <a:buNone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নবম</a:t>
            </a:r>
          </a:p>
          <a:p>
            <a:pPr marL="0" indent="0">
              <a:buNone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</a:t>
            </a:r>
          </a:p>
          <a:p>
            <a:pPr marL="0" indent="0">
              <a:buNone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417638"/>
            <a:ext cx="44196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2560" y="1417638"/>
                <a:ext cx="9131440" cy="5410716"/>
              </a:xfrm>
              <a:solidFill>
                <a:srgbClr val="92D050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bn-BD" sz="35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5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4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5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=15</a:t>
                </a:r>
                <a:r>
                  <a:rPr lang="en-US" sz="7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35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+b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7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bn-BD" sz="4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sz="4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p>
                        <m:r>
                          <a:rPr lang="en-US" sz="4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8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60" y="1417638"/>
                <a:ext cx="9131440" cy="541071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Up Arrow 2"/>
          <p:cNvSpPr/>
          <p:nvPr/>
        </p:nvSpPr>
        <p:spPr>
          <a:xfrm>
            <a:off x="457200" y="2590800"/>
            <a:ext cx="2286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04800" y="1828800"/>
            <a:ext cx="4572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48400" y="1935162"/>
            <a:ext cx="457200" cy="5032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6324600" y="2514600"/>
            <a:ext cx="228600" cy="990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579704" y="4108173"/>
            <a:ext cx="1752600" cy="3048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181600" y="5555974"/>
            <a:ext cx="1828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5"/>
          <p:cNvSpPr txBox="1"/>
          <p:nvPr/>
        </p:nvSpPr>
        <p:spPr>
          <a:xfrm rot="20340468">
            <a:off x="2172195" y="3670424"/>
            <a:ext cx="361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bn-BD" sz="7200" dirty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7200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solidFill>
                <a:srgbClr val="66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1820" y="1600200"/>
                <a:ext cx="9144000" cy="5257800"/>
              </a:xfr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bn-BD" sz="8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 চলকবিশিষ্ট সমীকরণ</a:t>
                </a:r>
              </a:p>
              <a:p>
                <a:pPr algn="ctr">
                  <a:buFont typeface="Wingdings" panose="05000000000000000000" pitchFamily="2" charset="2"/>
                  <a:buChar char="Ø"/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3x - 3=18 </a:t>
                </a:r>
              </a:p>
              <a:p>
                <a:pPr marL="0" indent="0" algn="ctr">
                  <a:buNone/>
                </a:pPr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Font typeface="Wingdings" panose="05000000000000000000" pitchFamily="2" charset="2"/>
                  <a:buChar char="Ø"/>
                </a:pPr>
                <a:r>
                  <a:rPr lang="en-US" sz="3600" b="1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6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den>
                    </m:f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36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GB" sz="36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GB" sz="36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6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GB" sz="3600" b="1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GB" sz="36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1820" y="1600200"/>
                <a:ext cx="9144000" cy="5257800"/>
              </a:xfrm>
              <a:blipFill rotWithShape="0">
                <a:blip r:embed="rId2"/>
                <a:stretch>
                  <a:fillRect t="-51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সমীকরণ কি তা বলতে পারবে।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সমীকরণ ও অভেদের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তুলোনা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একঘাত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করতে পারবে।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6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76200"/>
            <a:ext cx="9144000" cy="6934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-148798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4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682198"/>
            <a:ext cx="8305800" cy="60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bn-IN" sz="6600" dirty="0" smtClean="0"/>
              <a:t>একক </a:t>
            </a:r>
            <a:r>
              <a:rPr lang="bn-BD" sz="6600" dirty="0" smtClean="0"/>
              <a:t>কাজ</a:t>
            </a:r>
            <a:r>
              <a:rPr lang="bn-IN" sz="6600" dirty="0" smtClean="0"/>
              <a:t>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অভেদ কি ?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6764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সম্ভব্য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5334000"/>
              </a:xfrm>
              <a:solidFill>
                <a:schemeClr val="accent3">
                  <a:lumMod val="75000"/>
                </a:schemeClr>
              </a:solidFill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bn-BD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 চিহ্ন সংবলিত খোলা বাক্যকে সমীকরণ বলা হয়।</a:t>
                </a:r>
                <a:endPara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bn-IN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bn-IN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6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bn-IN" sz="40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14</m:t>
                      </m:r>
                    </m:oMath>
                  </m:oMathPara>
                </a14:m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buFont typeface="Wingdings" panose="05000000000000000000" pitchFamily="2" charset="2"/>
                  <a:buChar char="Ø"/>
                </a:pP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পক্ষে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ঘাতবিশিষ্ট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বহুপদী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অভেদ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 dirty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IN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bn-IN" sz="4000" dirty="0" smtClean="0"/>
                  <a:t> </a:t>
                </a:r>
                <a:endParaRPr lang="en-US" sz="4000" dirty="0"/>
              </a:p>
              <a:p>
                <a:pPr marL="0" indent="0" algn="ctr">
                  <a:buNone/>
                </a:pPr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ctr">
                  <a:buNone/>
                </a:pPr>
                <a:endPara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ctr">
                  <a:buNone/>
                </a:pPr>
                <a:endPara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ctr">
                  <a:buNone/>
                </a:pPr>
                <a:endPara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5334000"/>
              </a:xfrm>
              <a:blipFill rotWithShape="0">
                <a:blip r:embed="rId2"/>
                <a:stretch>
                  <a:fillRect l="-2133" t="-2057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1723</TotalTime>
  <Words>397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NikoshBAN</vt:lpstr>
      <vt:lpstr>Times New Roman</vt:lpstr>
      <vt:lpstr>Wingdings</vt:lpstr>
      <vt:lpstr>Office Theme</vt:lpstr>
      <vt:lpstr>PowerPoint Presentation</vt:lpstr>
      <vt:lpstr>পরিচিতি</vt:lpstr>
      <vt:lpstr>পাঠ পরিচিতি</vt:lpstr>
      <vt:lpstr>লক্ষ্য কর</vt:lpstr>
      <vt:lpstr>আজকের পাঠ</vt:lpstr>
      <vt:lpstr>শিখনফল</vt:lpstr>
      <vt:lpstr>PowerPoint Presentation</vt:lpstr>
      <vt:lpstr>একক কাজ </vt:lpstr>
      <vt:lpstr>একক কাজের সম্ভব্য সমাধান</vt:lpstr>
      <vt:lpstr>নিচের সমীকরন গুলো দেখ -</vt:lpstr>
      <vt:lpstr>দলীয় কাজঃ</vt:lpstr>
      <vt:lpstr>দলীয় কাজের সমাধানঃ</vt:lpstr>
      <vt:lpstr> লক্ষ্য কর </vt:lpstr>
      <vt:lpstr>জোড়ায় কাজ</vt:lpstr>
      <vt:lpstr>জোড়ায় কাজের সমাধানঃ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Windows User</cp:lastModifiedBy>
  <cp:revision>349</cp:revision>
  <dcterms:created xsi:type="dcterms:W3CDTF">2013-04-11T14:48:26Z</dcterms:created>
  <dcterms:modified xsi:type="dcterms:W3CDTF">2021-01-05T08:53:40Z</dcterms:modified>
</cp:coreProperties>
</file>