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59" r:id="rId5"/>
    <p:sldId id="258" r:id="rId6"/>
    <p:sldId id="260" r:id="rId7"/>
    <p:sldId id="271" r:id="rId8"/>
    <p:sldId id="261" r:id="rId9"/>
    <p:sldId id="273" r:id="rId10"/>
    <p:sldId id="263" r:id="rId11"/>
    <p:sldId id="274" r:id="rId12"/>
    <p:sldId id="267" r:id="rId13"/>
    <p:sldId id="272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E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32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E44F0-5992-493C-A5A5-FD5957F13C62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6859A-C522-4E81-8CB2-155E8D3CD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5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6859A-C522-4E81-8CB2-155E8D3CD4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9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6926"/>
            <a:ext cx="9144000" cy="47548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45372"/>
            <a:ext cx="9144000" cy="186731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6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6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3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524000"/>
            <a:ext cx="9067799" cy="495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ত্রিভূজাকৃতি ক্ষেত্রের</a:t>
            </a:r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ভূমির </a:t>
            </a: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 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 </a:t>
            </a:r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 </a:t>
            </a: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 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মিটার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সেমিঃ</a:t>
            </a:r>
            <a:r>
              <a:rPr lang="bn-IN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হলে,</a:t>
            </a:r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ত্রিভূজটির ক্ষেত্রফল 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 কর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" y="304800"/>
            <a:ext cx="9067799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জোড়ায় কাজঃ  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17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8610600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i="1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জোড়ায় </a:t>
            </a:r>
            <a:r>
              <a:rPr lang="bn-BD" sz="5400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কা</a:t>
            </a:r>
            <a:r>
              <a:rPr lang="bn-IN" sz="5400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জের সমাধানঃ </a:t>
            </a:r>
            <a:r>
              <a:rPr lang="bn-BD" sz="5400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5400" i="1" dirty="0">
              <a:solidFill>
                <a:schemeClr val="accent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447800"/>
            <a:ext cx="8229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</a:rPr>
              <a:t>দেওয়া আছে ,</a:t>
            </a:r>
          </a:p>
          <a:p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</a:rPr>
              <a:t>ত্রিভুজের ভুমি = ২৪ মিটার </a:t>
            </a:r>
          </a:p>
          <a:p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</a:rPr>
              <a:t>উচ্চতা =  ১৫ মিটার ৫০ সেমি = ১৫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</a:rPr>
              <a:t>৫০ মিটার 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ত্রিভুজের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ক্ষেত্রফল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= ২৪   ×</a:t>
            </a:r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bn-IN" sz="3200" dirty="0">
                <a:solidFill>
                  <a:schemeClr val="accent6">
                    <a:lumMod val="75000"/>
                  </a:schemeClr>
                </a:solidFill>
              </a:rPr>
              <a:t>১৫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bn-IN" sz="3200" dirty="0">
                <a:solidFill>
                  <a:schemeClr val="accent6">
                    <a:lumMod val="75000"/>
                  </a:schemeClr>
                </a:solidFill>
              </a:rPr>
              <a:t>৫০ </a:t>
            </a:r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</a:rPr>
              <a:t> বর্গ মিটার </a:t>
            </a:r>
          </a:p>
          <a:p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= ৩৭৫ </a:t>
            </a:r>
            <a:r>
              <a:rPr lang="bn-IN" sz="3200" dirty="0">
                <a:solidFill>
                  <a:schemeClr val="accent6">
                    <a:lumMod val="75000"/>
                  </a:schemeClr>
                </a:solidFill>
              </a:rPr>
              <a:t>বর্গ </a:t>
            </a:r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</a:rPr>
              <a:t>মিটার। (উত্তর )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56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067800" cy="6400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Rounded Rectangle 1"/>
          <p:cNvSpPr/>
          <p:nvPr/>
        </p:nvSpPr>
        <p:spPr>
          <a:xfrm>
            <a:off x="152400" y="1219200"/>
            <a:ext cx="8915400" cy="512159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নিচের তথ্য গুলো লক্ষ করঃ </a:t>
            </a:r>
          </a:p>
          <a:p>
            <a:pPr marL="571500" indent="-571500" algn="ctr">
              <a:buFont typeface="+mj-lt"/>
              <a:buAutoNum type="romanLcPeriod"/>
            </a:pPr>
            <a:r>
              <a:rPr lang="bn-IN" sz="28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 ইঞ্চি = ২.৫৪ সেমি  (প্রায়)</a:t>
            </a:r>
          </a:p>
          <a:p>
            <a:pPr marL="571500" indent="-571500" algn="ctr">
              <a:buFont typeface="+mj-lt"/>
              <a:buAutoNum type="romanLcPeriod"/>
            </a:pPr>
            <a:r>
              <a:rPr lang="bn-IN" sz="28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 গজ = ০.৯১৪৪ </a:t>
            </a:r>
            <a:r>
              <a:rPr lang="bn-IN" sz="28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মি. (প্রায়)</a:t>
            </a:r>
          </a:p>
          <a:p>
            <a:pPr marL="571500" indent="-571500" algn="ctr">
              <a:buFont typeface="+mj-lt"/>
              <a:buAutoNum type="romanLcPeriod"/>
            </a:pPr>
            <a:r>
              <a:rPr lang="bn-IN" sz="28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 কি. মি = ১.৬১ মাইল (প্রায়)</a:t>
            </a:r>
          </a:p>
          <a:p>
            <a:r>
              <a:rPr lang="bn-IN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নিচের কোনটি সঠিক ?</a:t>
            </a:r>
          </a:p>
          <a:p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IN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bn-IN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ii</a:t>
            </a:r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(খ)</a:t>
            </a:r>
            <a:r>
              <a:rPr lang="bn-IN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ii</a:t>
            </a:r>
            <a:r>
              <a:rPr lang="bn-IN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bn-IN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iii</a:t>
            </a:r>
            <a:r>
              <a:rPr lang="bn-IN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(গ) 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IN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bn-IN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iii</a:t>
            </a:r>
            <a:r>
              <a:rPr lang="bn-IN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(ঘ</a:t>
            </a:r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ii</a:t>
            </a:r>
            <a:r>
              <a:rPr lang="bn-IN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bn-IN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iii</a:t>
            </a:r>
          </a:p>
          <a:p>
            <a:pPr algn="ctr"/>
            <a:r>
              <a:rPr lang="bn-IN" sz="28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 আয়তকার বাগানের দৈর্ঘ্য 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32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মি, ও প্রস্থ 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24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মি।</a:t>
            </a:r>
          </a:p>
          <a:p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 ভিতরে চারিদিকে 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মিটার চওড়া একটি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রাস্তা 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উপরের তথ্যের আলোকে ২ – ৪ নং প্রশ্নের উত্তর দাও –</a:t>
            </a:r>
          </a:p>
          <a:p>
            <a:r>
              <a:rPr lang="bn-BD" sz="28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38300" y="152400"/>
            <a:ext cx="5943600" cy="76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bn-BD" sz="6000" dirty="0" smtClean="0">
                <a:solidFill>
                  <a:srgbClr val="FFFF00"/>
                </a:solidFill>
              </a:rPr>
              <a:t>  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0" y="3810000"/>
            <a:ext cx="4953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87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308" y="-13398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57200" y="228600"/>
            <a:ext cx="86868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বাগানের ক্ষেত্রফল </a:t>
            </a:r>
            <a:r>
              <a:rPr lang="bn-IN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কোনটি সঠিক 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ক)৫৬০			 খ)</a:t>
            </a:r>
            <a:r>
              <a:rPr lang="bn-IN" sz="40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৭৮৬</a:t>
            </a: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গ)</a:t>
            </a:r>
            <a:r>
              <a:rPr lang="bn-IN" sz="40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৭৬৮			 ঘ) ১০০৮</a:t>
            </a:r>
          </a:p>
          <a:p>
            <a:r>
              <a:rPr lang="bn-BD" sz="44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রাস্তাবাদে বাগানের 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কোনটি সঠিক 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ক) ৫৬০ 			খ</a:t>
            </a:r>
            <a:r>
              <a:rPr lang="bn-IN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 ৭৮৬ </a:t>
            </a:r>
            <a:endParaRPr lang="bn-IN" sz="44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গ</a:t>
            </a:r>
            <a:r>
              <a:rPr lang="bn-IN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 ৭৬৮ </a:t>
            </a:r>
            <a:r>
              <a:rPr lang="bn-IN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		ঘ</a:t>
            </a:r>
            <a:r>
              <a:rPr lang="bn-IN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IN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১০০৮</a:t>
            </a:r>
            <a:endParaRPr lang="bn-IN" sz="4400" b="1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৪। রাস্তার ক্ষেত্রফল কোনী সঠিক ? </a:t>
            </a:r>
          </a:p>
          <a:p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ক) ২০৮ 			খ</a:t>
            </a:r>
            <a:r>
              <a:rPr lang="bn-IN" sz="40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২৮০ </a:t>
            </a:r>
          </a:p>
          <a:p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গ</a:t>
            </a:r>
            <a:r>
              <a:rPr lang="bn-IN" sz="40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 ৭৬৮ </a:t>
            </a: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		ঘ</a:t>
            </a:r>
            <a:r>
              <a:rPr lang="bn-IN" sz="40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১০০৮ </a:t>
            </a:r>
            <a:endParaRPr lang="bn-IN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3200" dirty="0"/>
          </a:p>
        </p:txBody>
      </p:sp>
      <p:sp>
        <p:nvSpPr>
          <p:cNvPr id="5" name="Oval 4"/>
          <p:cNvSpPr/>
          <p:nvPr/>
        </p:nvSpPr>
        <p:spPr>
          <a:xfrm>
            <a:off x="1295400" y="1600200"/>
            <a:ext cx="4953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447800" y="2908998"/>
            <a:ext cx="4953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429797" y="4884280"/>
            <a:ext cx="4953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1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0"/>
            <a:ext cx="9144000" cy="6858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0" y="1600200"/>
            <a:ext cx="9067800" cy="44196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চৌবাচ্চার পানিধারণ ক্ষমতা ১২০০০ লিটার। এর দৈর্ঘ ২.৫০ মিটার এবং প্রস্থ ২ মিটার।</a:t>
            </a:r>
          </a:p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২ গজকে মিটারে প্রকাশ কর।</a:t>
            </a:r>
          </a:p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চৌবাচ্চাটির গভীরতা নির্ণয় কর। </a:t>
            </a:r>
          </a:p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প্রতি বর্গমিটারে ২৫ টাকা দরে চৌবাচ্চাটির ভিতরের  সমগ্র অংশ রং করতে কত টাকা খরচ হবে তা নির্ণয় কর ।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304800"/>
            <a:ext cx="42707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n-BD" sz="5400" dirty="0">
                <a:solidFill>
                  <a:srgbClr val="0070C0"/>
                </a:solidFill>
              </a:rPr>
              <a:t>বাড়ির কাজঃ 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40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" y="0"/>
            <a:ext cx="9144000" cy="6858000"/>
          </a:xfrm>
          <a:prstGeom prst="rect">
            <a:avLst/>
          </a:prstGeom>
        </p:spPr>
      </p:pic>
      <p:sp>
        <p:nvSpPr>
          <p:cNvPr id="2" name="Flowchart: Terminator 1"/>
          <p:cNvSpPr/>
          <p:nvPr/>
        </p:nvSpPr>
        <p:spPr>
          <a:xfrm>
            <a:off x="76200" y="-304800"/>
            <a:ext cx="8991600" cy="1752600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আল্লাহ্‌ হাফেজ </a:t>
            </a:r>
            <a:endParaRPr lang="en-US" sz="199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7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1676400"/>
            <a:ext cx="5105400" cy="5181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4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BD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আমিনুল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bn-BD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লোহাজাল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bn-BD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ডাকঃ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নারহট্ট</a:t>
            </a:r>
            <a:endParaRPr lang="bn-BD" sz="4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উপজেলাঃ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কাহালু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BD" sz="4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বগুড়া</a:t>
            </a:r>
            <a:endParaRPr lang="bn-BD" sz="4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105400" y="1676400"/>
            <a:ext cx="4038600" cy="5257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-৮ম   </a:t>
            </a:r>
            <a:endParaRPr lang="bn-BD" sz="4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bn-IN" sz="4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 ৩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115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51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4200"/>
            <a:ext cx="6019800" cy="376059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-16747" y="1245937"/>
            <a:ext cx="8115300" cy="1905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আয়তকার 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ক্ষেত্রের ক্ষেত্রফল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প্রস্থ </a:t>
            </a:r>
          </a:p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ত্রিভূজ ক্ষেত্রের ক্ষেত্রফল = ১/২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×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</a:p>
          <a:p>
            <a:pPr algn="ctr"/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আয়তকার ক্ষেত্রের 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আয়তন 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দৈর্ঘ্য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প্রস্থ 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উচ্চতা </a:t>
            </a:r>
            <a:endParaRPr lang="bn-BD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625637"/>
              </p:ext>
            </p:extLst>
          </p:nvPr>
        </p:nvGraphicFramePr>
        <p:xfrm>
          <a:off x="2971800" y="40386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2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0386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86600" y="4024987"/>
            <a:ext cx="19050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বাগান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95589" y="1688124"/>
            <a:ext cx="533400" cy="1584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60420" y="2131956"/>
            <a:ext cx="533400" cy="209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7237781" y="5019627"/>
            <a:ext cx="1905000" cy="888635"/>
          </a:xfrm>
          <a:prstGeom prst="star5">
            <a:avLst>
              <a:gd name="adj" fmla="val 48244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রাস্তা 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10800000">
            <a:off x="5791200" y="4112218"/>
            <a:ext cx="1295400" cy="46845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0648032">
            <a:off x="3059270" y="5478609"/>
            <a:ext cx="4196979" cy="53861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28600" y="2512323"/>
            <a:ext cx="565220" cy="168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991600" cy="1245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 যাচাই </a:t>
            </a:r>
            <a:endParaRPr lang="en-US" sz="5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33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6" grpId="0" animBg="1"/>
      <p:bldP spid="25" grpId="0" animBg="1"/>
      <p:bldP spid="26" grpId="0" animBg="1"/>
      <p:bldP spid="1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0" y="2438400"/>
            <a:ext cx="9144000" cy="29718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পরিমাপ ও একক  </a:t>
            </a:r>
            <a:r>
              <a:rPr lang="en-US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52400"/>
            <a:ext cx="8839200" cy="2286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bn-BD" sz="7200" b="1" kern="0" dirty="0">
                <a:solidFill>
                  <a:schemeClr val="bg1"/>
                </a:solidFill>
                <a:latin typeface="NikoshBAN"/>
                <a:cs typeface="NikoshBAN"/>
              </a:rPr>
              <a:t>পাঠ শিরোনামঃ</a:t>
            </a:r>
            <a:r>
              <a:rPr lang="en-US" sz="7200" b="1" kern="0" dirty="0">
                <a:solidFill>
                  <a:schemeClr val="bg1"/>
                </a:solidFill>
                <a:latin typeface="NikoshBAN"/>
                <a:cs typeface="NikoshB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492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 </a:t>
            </a:r>
            <a:endParaRPr lang="en-US" sz="72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752600"/>
            <a:ext cx="9067800" cy="378565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আয়তকার ভূমির ক্ষেত্রফল কাকে বলে বলতে পারবে</a:t>
            </a:r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ত্রিভূজের ক্ষেত্রফল কাকে বলে বলতে পারবে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আয়তক্ষেত্রের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পরিসীমা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	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আয়তক্ষেত্রের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পরিসীমা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GB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2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0" y="304800"/>
            <a:ext cx="9144000" cy="1600200"/>
          </a:xfrm>
          <a:prstGeom prst="flowChartTermina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উপস্হাপনঃ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1828800"/>
            <a:ext cx="9067800" cy="4800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আয়তকার বাগানের </a:t>
            </a:r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দৈর্ঘ্য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৪০ মি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প্রস্থ   ৩০ মি। এর ভিতরে চারিদিকে ১ মিটার চওড়া একটি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রাস্তা  আছে। রাস্তাটির ক্ষেত্রফল </a:t>
            </a:r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কত?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93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50946" y="399967"/>
            <a:ext cx="3288254" cy="2114633"/>
          </a:xfrm>
          <a:prstGeom prst="rect">
            <a:avLst/>
          </a:prstGeom>
          <a:solidFill>
            <a:srgbClr val="B8E5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477000" y="-119611"/>
            <a:ext cx="1265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r>
              <a:rPr lang="en-US" sz="28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GB" sz="28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8877" y="1371600"/>
            <a:ext cx="1081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GB" sz="24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03907" y="2201802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GB" sz="24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488" y="262810"/>
            <a:ext cx="4534318" cy="29238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বাগানের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 ৪০ মিঃ, প্রস্থ ৩০ মিঃ এবং রাস্তার চওড়া ১মিঃ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বাগানের ক্ষেত্রফল= ৪০</a:t>
            </a:r>
            <a:r>
              <a:rPr lang="en-GB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৩০ =১২০০ বর্গ মিঃ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63" y="3218653"/>
            <a:ext cx="8686800" cy="332398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 বাদে বাগানের দৈর্ঘ = ৪০ – ১ 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= ৩৮ মিঃ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রাস্তা বাদে বাগানের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 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– ১ </a:t>
            </a:r>
            <a:r>
              <a:rPr lang="en-GB" sz="32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 =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২৮ মিঃ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 বাদে বাগানের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ক্ষেত্রফল=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৩৮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৩২৮ =১০৬৪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বর্গ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মিঃ </a:t>
            </a: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রাস্তার ক্ষেত্রফল = ( ১২০০ – ১০৬৪ ) মিঃ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= ১৩৬ মিঃ  উত্তরঃ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669" y="707043"/>
            <a:ext cx="2772807" cy="151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1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533400" y="1600200"/>
            <a:ext cx="8229600" cy="426720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 আয়তকার ঘরের দৈর্ঘ প্রস্থের দের গুন।</a:t>
            </a:r>
          </a:p>
          <a:p>
            <a:pPr algn="ctr"/>
            <a:r>
              <a:rPr lang="bn-IN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 ক্ষেত্রফল ২১৬ বর্গমিটার হলে , পরিসীমা নির্ণয় কর। 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52400"/>
            <a:ext cx="8229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 কাজঃ  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62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067800" cy="693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কাজের সমাধান </a:t>
            </a:r>
            <a:endParaRPr lang="en-GB" sz="4800" b="1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584775"/>
                <a:ext cx="6953250" cy="6214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ধরি, </a:t>
                </a:r>
                <a:endParaRPr lang="en-US" sz="2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আয়তক্ষেত্রের প্রস্থ = 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x</a:t>
                </a:r>
                <a:r>
                  <a:rPr lang="bn-IN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মিটার </a:t>
                </a:r>
                <a:endParaRPr lang="en-US" sz="2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8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আয়তক্ষেত্রের </a:t>
                </a:r>
                <a:r>
                  <a:rPr lang="en-US" sz="2800" b="1" dirty="0" err="1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bn-IN" sz="28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১</m:t>
                    </m:r>
                    <m:f>
                      <m:fPr>
                        <m:ctrlPr>
                          <a:rPr lang="bn-BD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  <m:r>
                      <a:rPr lang="bn-IN" sz="28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x</a:t>
                </a:r>
                <a:r>
                  <a:rPr lang="bn-IN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মিটার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num>
                      <m:den>
                        <m:r>
                          <a:rPr lang="bn-IN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x</a:t>
                </a:r>
              </a:p>
              <a:p>
                <a:r>
                  <a:rPr lang="en-US" sz="2800" b="1" dirty="0" err="1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</a:t>
                </a:r>
                <a:r>
                  <a:rPr lang="bn-IN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num>
                      <m:den>
                        <m:r>
                          <a:rPr lang="bn-IN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  <m:r>
                      <a:rPr lang="bn-IN" sz="28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sSup>
                      <m:sSupPr>
                        <m:ctrlPr>
                          <a:rPr lang="en-US" sz="28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2800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28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bn-IN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 </a:t>
                </a:r>
                <a:r>
                  <a:rPr lang="en-US" sz="2800" b="1" dirty="0" err="1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400" b="1" dirty="0" err="1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পরিসীমা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  ( x +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  </m:t>
                    </m:r>
                    <m:f>
                      <m:fPr>
                        <m:ctrlPr>
                          <a:rPr lang="bn-BD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num>
                      <m:den>
                        <m:r>
                          <a:rPr lang="bn-IN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24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x ) </a:t>
                </a:r>
                <a:r>
                  <a:rPr lang="en-US" sz="2400" b="1" dirty="0" err="1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IN" sz="24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400" b="1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প্রশ্নানুসারে , </a:t>
                </a:r>
              </a:p>
              <a:p>
                <a:r>
                  <a:rPr lang="bn-IN" sz="28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num>
                      <m:den>
                        <m:r>
                          <a:rPr lang="bn-IN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2800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216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2800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144</a:t>
                </a:r>
              </a:p>
              <a:p>
                <a:r>
                  <a:rPr lang="en-GB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X = 12</a:t>
                </a:r>
              </a:p>
              <a:p>
                <a:r>
                  <a:rPr lang="en-GB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800" b="1" dirty="0" err="1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আয়তক্ষেত্রের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b="1" dirty="0" err="1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পরিসীমা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 ১২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  <m:r>
                          <a:rPr lang="bn-IN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bn-IN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bn-IN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১২</m:t>
                        </m:r>
                      </m:num>
                      <m:den>
                        <m:r>
                          <a:rPr lang="bn-IN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2800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IN" sz="28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= (  ১২ + ১৮ )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 </a:t>
                </a:r>
              </a:p>
              <a:p>
                <a:r>
                  <a:rPr lang="bn-IN" sz="2800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= ৩০ মিটার   ( উত্তর  ) </a:t>
                </a:r>
                <a:endParaRPr lang="en-GB" sz="2800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84775"/>
                <a:ext cx="6953250" cy="6214202"/>
              </a:xfrm>
              <a:prstGeom prst="rect">
                <a:avLst/>
              </a:prstGeom>
              <a:blipFill rotWithShape="0">
                <a:blip r:embed="rId2"/>
                <a:stretch>
                  <a:fillRect l="-1753" t="-981" b="-18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902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480</Words>
  <Application>Microsoft Office PowerPoint</Application>
  <PresentationFormat>On-screen Show (4:3)</PresentationFormat>
  <Paragraphs>95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NikoshBAN</vt:lpstr>
      <vt:lpstr>Vrinda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Windows User</cp:lastModifiedBy>
  <cp:revision>270</cp:revision>
  <dcterms:created xsi:type="dcterms:W3CDTF">2006-08-16T00:00:00Z</dcterms:created>
  <dcterms:modified xsi:type="dcterms:W3CDTF">2021-01-05T09:31:21Z</dcterms:modified>
</cp:coreProperties>
</file>