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85" r:id="rId3"/>
    <p:sldId id="366" r:id="rId4"/>
    <p:sldId id="367" r:id="rId5"/>
    <p:sldId id="369" r:id="rId6"/>
    <p:sldId id="3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74D"/>
    <a:srgbClr val="FFFFCC"/>
    <a:srgbClr val="F040F0"/>
    <a:srgbClr val="07C52B"/>
    <a:srgbClr val="2B07C5"/>
    <a:srgbClr val="5103ED"/>
    <a:srgbClr val="F93396"/>
    <a:srgbClr val="FF3399"/>
    <a:srgbClr val="CC3399"/>
    <a:srgbClr val="C33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 snapToGrid="0">
      <p:cViewPr varScale="1">
        <p:scale>
          <a:sx n="49" d="100"/>
          <a:sy n="49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3BD34-75EB-4FF7-9694-4008758A42A8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717D5-A9DC-418E-8D8E-B03A410103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F433-CC50-4DED-B034-8E40548BE3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17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bn-IN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30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7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717D5-A9DC-418E-8D8E-B03A410103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9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BF433-CC50-4DED-B034-8E40548BE3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3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4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0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4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7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7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6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46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F0BE0-C2EA-43DF-BACB-616EAF130FB9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959F-DD92-4CA9-B17A-1F0CC9752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1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5628"/>
            <a:ext cx="12192000" cy="6852372"/>
          </a:xfrm>
          <a:prstGeom prst="frame">
            <a:avLst>
              <a:gd name="adj1" fmla="val 2283"/>
            </a:avLst>
          </a:prstGeom>
          <a:solidFill>
            <a:srgbClr val="FFFFCC"/>
          </a:solidFill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96" b="21765"/>
          <a:stretch/>
        </p:blipFill>
        <p:spPr>
          <a:xfrm>
            <a:off x="223772" y="188259"/>
            <a:ext cx="5114710" cy="6431832"/>
          </a:xfrm>
          <a:prstGeom prst="rect">
            <a:avLst/>
          </a:prstGeom>
        </p:spPr>
      </p:pic>
      <p:sp>
        <p:nvSpPr>
          <p:cNvPr id="6" name="Snip Diagonal Corner Rectangle 5"/>
          <p:cNvSpPr/>
          <p:nvPr/>
        </p:nvSpPr>
        <p:spPr>
          <a:xfrm>
            <a:off x="5799998" y="2900621"/>
            <a:ext cx="4679026" cy="1007108"/>
          </a:xfrm>
          <a:prstGeom prst="snip2DiagRect">
            <a:avLst>
              <a:gd name="adj1" fmla="val 0"/>
              <a:gd name="adj2" fmla="val 0"/>
            </a:avLst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2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সুস্বাগতম</a:t>
            </a:r>
            <a:r>
              <a:rPr lang="en-US" sz="2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44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232200" y="183041"/>
            <a:ext cx="2782513" cy="98398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পরিচিতি:</a:t>
            </a:r>
            <a:endParaRPr lang="en-US" sz="4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22487" y="0"/>
            <a:ext cx="12147029" cy="6858000"/>
          </a:xfrm>
          <a:prstGeom prst="frame">
            <a:avLst>
              <a:gd name="adj1" fmla="val 1377"/>
            </a:avLst>
          </a:prstGeom>
          <a:solidFill>
            <a:srgbClr val="00FF00"/>
          </a:solidFill>
          <a:ln w="28575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15824" y="1202091"/>
            <a:ext cx="2473855" cy="10049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3600" b="1" u="sng" dirty="0">
                <a:solidFill>
                  <a:srgbClr val="5C06BA"/>
                </a:solidFill>
                <a:latin typeface="NikoshBAN" pitchFamily="2" charset="0"/>
                <a:cs typeface="NikoshBAN" pitchFamily="2" charset="0"/>
              </a:rPr>
              <a:t>পাঠ পরিচিতি:</a:t>
            </a:r>
            <a:endParaRPr lang="en-US" sz="3600" b="1" u="sng" dirty="0">
              <a:solidFill>
                <a:srgbClr val="5C06BA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" descr="https://www.teachers.gov.bd/profile_pictures/Po7ej1BngNiPaMRS2pDpwd6qwwQKBkIfq9BizMp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09" y="1590899"/>
            <a:ext cx="2792333" cy="301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414832" y="4602788"/>
            <a:ext cx="3029689" cy="10050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সাজমুননাহার খন্দকার                                     প্রধান শিক্ষক</a:t>
            </a:r>
            <a:r>
              <a:rPr lang="en-US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IN" sz="1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বুড়িমাড়ী স প্রা বি,                       কালীগঞ্জ, লালমনিরহাট। </a:t>
            </a:r>
            <a:endParaRPr lang="bn-BD" sz="1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6334" y="2500851"/>
            <a:ext cx="5385449" cy="34778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—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000" b="1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2000" b="1" dirty="0" smtClean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কাজটি নিয়ে সহপাঠীদের সাথে আলোচনা করি। </a:t>
            </a:r>
            <a:endParaRPr lang="bn-IN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        ১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৪0 মিনিট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  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২০১৯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8894" y="114713"/>
            <a:ext cx="729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400" b="1" dirty="0" smtClean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Snip Diagonal Corner Rectangle 46"/>
          <p:cNvSpPr/>
          <p:nvPr/>
        </p:nvSpPr>
        <p:spPr>
          <a:xfrm>
            <a:off x="5144235" y="22408"/>
            <a:ext cx="6766577" cy="816883"/>
          </a:xfrm>
          <a:prstGeom prst="snip2DiagRect">
            <a:avLst/>
          </a:prstGeo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bn-BD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bn-BD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খুলে নির্ধারিত পাঠ্যাংশটুকুর লাইনের নিচে </a:t>
            </a:r>
            <a:r>
              <a:rPr lang="bn-BD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bn-IN" b="1" dirty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2B07C5"/>
                </a:solidFill>
                <a:latin typeface="NikoshBAN" pitchFamily="2" charset="0"/>
                <a:cs typeface="NikoshBAN" pitchFamily="2" charset="0"/>
              </a:rPr>
              <a:t>আমার পড়াটা মিলিয়ে নাও। </a:t>
            </a:r>
            <a:endParaRPr lang="en-US" b="1" dirty="0">
              <a:solidFill>
                <a:srgbClr val="2B07C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8894" y="749274"/>
            <a:ext cx="73610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                            ১</a:t>
            </a:r>
            <a:r>
              <a:rPr lang="bn-BD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জীব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জড়ের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মধ্যকার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সম্পর্ক</a:t>
            </a:r>
            <a:r>
              <a:rPr lang="en-US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C0000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পরিবেশের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উপাদানগুলোকে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আমরা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জীব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ও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জড়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এই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দুই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ভাগে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ভাগ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করি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মানুষ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পশুপাখি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,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গাছপালা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এরা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হলো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জীব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।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মাটি,পানি,বায়ু,গাড়ি,চেয়ার,টেবিল</a:t>
            </a:r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ইত্যাদি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হল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/>
                <a:cs typeface="NikoshBAN" panose="02000000000000000000" pitchFamily="2" charset="0"/>
              </a:rPr>
              <a:t>জড়</a:t>
            </a:r>
            <a:r>
              <a:rPr lang="en-US" sz="1600" b="1" dirty="0" smtClean="0">
                <a:latin typeface="NikoshBAN" panose="02000000000000000000"/>
                <a:cs typeface="NikoshBAN" panose="02000000000000000000" pitchFamily="2" charset="0"/>
              </a:rPr>
              <a:t>। </a:t>
            </a:r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BD" sz="1600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600" b="1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প্রশ্নঃ</a:t>
            </a:r>
            <a:r>
              <a:rPr lang="bn-IN" sz="16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1600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জীব কীভাবে জড়ের উপর নির্ভরশীল? </a:t>
            </a:r>
            <a:r>
              <a:rPr lang="en-US" sz="1600" b="1" dirty="0" smtClean="0">
                <a:solidFill>
                  <a:srgbClr val="2B07C5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                                 </a:t>
            </a:r>
            <a:r>
              <a:rPr lang="bn-BD" sz="1600" b="1" dirty="0" smtClean="0">
                <a:latin typeface="NikoshBAN" panose="02000000000000000000"/>
                <a:cs typeface="NikoshBAN" panose="02000000000000000000" pitchFamily="2" charset="0"/>
              </a:rPr>
              <a:t>বেঁচে থাকার জন্য জীবের যা প্রয়োজন 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</a:p>
          <a:p>
            <a:r>
              <a:rPr lang="bn-IN" sz="1600" b="1" dirty="0" smtClean="0">
                <a:solidFill>
                  <a:srgbClr val="07C52B"/>
                </a:solidFill>
                <a:latin typeface="NikoshBAN" panose="02000000000000000000"/>
                <a:cs typeface="NikoshBAN" panose="02000000000000000000" pitchFamily="2" charset="0"/>
              </a:rPr>
              <a:t>কাজঃ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কী করতে হবেঃ </a:t>
            </a: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১</a:t>
            </a:r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নিচের ছকের মত খাতায় একটি ছক তৈরি করি। </a:t>
            </a:r>
            <a:endParaRPr lang="en-US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</a:p>
          <a:p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600" b="1" dirty="0" smtClean="0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</a:p>
          <a:p>
            <a:endParaRPr lang="bn-IN" sz="1600" b="1" dirty="0">
              <a:solidFill>
                <a:srgbClr val="C0000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endParaRPr lang="bn-IN" sz="1600" b="1" dirty="0" smtClean="0">
              <a:solidFill>
                <a:srgbClr val="C0000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endParaRPr lang="bn-IN" b="1" dirty="0">
              <a:solidFill>
                <a:srgbClr val="FF3399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২</a:t>
            </a:r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1600" b="1" dirty="0">
                <a:latin typeface="NikoshBAN" panose="02000000000000000000"/>
                <a:cs typeface="NikoshBAN" panose="02000000000000000000" pitchFamily="2" charset="0"/>
              </a:rPr>
              <a:t> জীবের বেঁচে থাকার জন্য যে সকল জড় বস্তুর প্রয়োজন 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তার একটি</a:t>
            </a:r>
          </a:p>
          <a:p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তালিকা তৈরি</a:t>
            </a:r>
            <a:r>
              <a:rPr lang="bn-BD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করি।</a:t>
            </a:r>
            <a:r>
              <a:rPr lang="bn-BD" sz="1600" b="1" dirty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bn-IN" sz="1600" b="1" dirty="0" smtClean="0">
              <a:latin typeface="NikoshBAN" panose="02000000000000000000"/>
              <a:cs typeface="NikoshBAN" panose="02000000000000000000" pitchFamily="2" charset="0"/>
            </a:endParaRPr>
          </a:p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কাজটি নিয়ে </a:t>
            </a:r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সহপাঠীদের সাথে আলোচনা</a:t>
            </a:r>
            <a:r>
              <a:rPr lang="bn-IN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করি।</a:t>
            </a:r>
            <a:r>
              <a:rPr lang="bn-IN" sz="1600" b="1" dirty="0" smtClean="0">
                <a:latin typeface="NikoshBAN" panose="02000000000000000000"/>
                <a:cs typeface="NikoshBAN" panose="02000000000000000000" pitchFamily="2" charset="0"/>
              </a:rPr>
              <a:t>  </a:t>
            </a:r>
            <a:r>
              <a:rPr lang="bn-BD" sz="16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endParaRPr lang="en-GB" sz="1600" b="1" dirty="0" smtClean="0">
              <a:latin typeface="NikoshBAN" panose="02000000000000000000"/>
              <a:cs typeface="NikoshBAN" panose="02000000000000000000" pitchFamily="2" charset="0"/>
            </a:endParaRP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" y="52744"/>
            <a:ext cx="4896975" cy="675972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886326" y="22408"/>
            <a:ext cx="7305674" cy="6802524"/>
          </a:xfrm>
          <a:prstGeom prst="rect">
            <a:avLst/>
          </a:prstGeom>
          <a:noFill/>
          <a:ln w="76200">
            <a:solidFill>
              <a:srgbClr val="2B0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19" name="Rectangle 18"/>
          <p:cNvSpPr/>
          <p:nvPr/>
        </p:nvSpPr>
        <p:spPr>
          <a:xfrm>
            <a:off x="0" y="22408"/>
            <a:ext cx="12192000" cy="6802524"/>
          </a:xfrm>
          <a:prstGeom prst="rect">
            <a:avLst/>
          </a:prstGeom>
          <a:noFill/>
          <a:ln w="76200">
            <a:solidFill>
              <a:srgbClr val="2B0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grpSp>
        <p:nvGrpSpPr>
          <p:cNvPr id="9" name="Group 8"/>
          <p:cNvGrpSpPr/>
          <p:nvPr/>
        </p:nvGrpSpPr>
        <p:grpSpPr>
          <a:xfrm>
            <a:off x="5144235" y="3657762"/>
            <a:ext cx="6747063" cy="1884513"/>
            <a:chOff x="5144235" y="3576951"/>
            <a:chExt cx="6747063" cy="1884513"/>
          </a:xfrm>
        </p:grpSpPr>
        <p:grpSp>
          <p:nvGrpSpPr>
            <p:cNvPr id="5" name="Group 4"/>
            <p:cNvGrpSpPr/>
            <p:nvPr/>
          </p:nvGrpSpPr>
          <p:grpSpPr>
            <a:xfrm>
              <a:off x="5144235" y="3576951"/>
              <a:ext cx="6747063" cy="1884513"/>
              <a:chOff x="5144235" y="3576951"/>
              <a:chExt cx="6747063" cy="1884513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144235" y="3576951"/>
                <a:ext cx="6747063" cy="1884513"/>
                <a:chOff x="5144235" y="3576951"/>
                <a:chExt cx="6747063" cy="1884513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5144235" y="3576951"/>
                  <a:ext cx="6747063" cy="1409496"/>
                  <a:chOff x="5163750" y="4189705"/>
                  <a:chExt cx="6747063" cy="1409496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5163750" y="4189705"/>
                    <a:ext cx="6747063" cy="1409496"/>
                    <a:chOff x="5374914" y="4131648"/>
                    <a:chExt cx="3530260" cy="1409496"/>
                  </a:xfrm>
                </p:grpSpPr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5377383" y="4131648"/>
                      <a:ext cx="3527791" cy="1409496"/>
                    </a:xfrm>
                    <a:prstGeom prst="rect">
                      <a:avLst/>
                    </a:prstGeom>
                    <a:blipFill>
                      <a:blip r:embed="rId4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6355097" y="4186549"/>
                      <a:ext cx="2550076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বেঁচে থাকার জন্য যে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জড় </a:t>
                      </a:r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বস্তুর প্রয়োজন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  </a:t>
                      </a:r>
                      <a:endParaRPr lang="en-US" dirty="0"/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5374914" y="4610782"/>
                      <a:ext cx="3530260" cy="457387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5493539" y="4638690"/>
                      <a:ext cx="46133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just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 </a:t>
                      </a:r>
                      <a:r>
                        <a:rPr lang="bn-IN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</p:grp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163750" y="5178622"/>
                    <a:ext cx="200114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bn-BD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অন্যান্য </a:t>
                    </a:r>
                    <a:r>
                      <a:rPr lang="bn-IN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প্রাণী  </a:t>
                    </a:r>
                    <a:endParaRPr lang="bn-BD" sz="2000" b="1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  <p:sp>
              <p:nvSpPr>
                <p:cNvPr id="20" name="Rectangle 19"/>
                <p:cNvSpPr/>
                <p:nvPr/>
              </p:nvSpPr>
              <p:spPr>
                <a:xfrm>
                  <a:off x="5144235" y="4986444"/>
                  <a:ext cx="6747063" cy="457387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57150">
                  <a:solidFill>
                    <a:srgbClr val="F9339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4565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370951" y="5061354"/>
                  <a:ext cx="122579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উদ্ভিদ </a:t>
                  </a:r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bn-BD" sz="20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5144237" y="3576951"/>
                <a:ext cx="1873334" cy="1866880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460020" y="3637760"/>
              <a:ext cx="881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জীব </a:t>
              </a:r>
              <a:r>
                <a:rPr lang="bn-IN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1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25F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22" name="TextBox 21"/>
          <p:cNvSpPr txBox="1"/>
          <p:nvPr/>
        </p:nvSpPr>
        <p:spPr>
          <a:xfrm>
            <a:off x="444137" y="863531"/>
            <a:ext cx="11416937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>
                <a:latin typeface="NikoshBAN" panose="02000000000000000000"/>
                <a:cs typeface="NikoshBAN" panose="02000000000000000000" pitchFamily="2" charset="0"/>
              </a:rPr>
              <a:t>জীবের বেঁচে থাকার জন্য যে সকল জড় বস্তুর প্রয়োজন</a:t>
            </a:r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 ছকে 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তার একটি তালিকা </a:t>
            </a:r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তৈরি কর। </a:t>
            </a:r>
            <a:endParaRPr lang="bn-IN" sz="2000" b="1" dirty="0"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23" name="Snip and Round Single Corner Rectangle 22"/>
          <p:cNvSpPr/>
          <p:nvPr/>
        </p:nvSpPr>
        <p:spPr>
          <a:xfrm>
            <a:off x="4941541" y="244111"/>
            <a:ext cx="2393283" cy="457504"/>
          </a:xfrm>
          <a:prstGeom prst="snipRoundRect">
            <a:avLst/>
          </a:prstGeom>
          <a:solidFill>
            <a:schemeClr val="tx1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দলে কাজ</a:t>
            </a:r>
            <a:endParaRPr lang="en-US" sz="2400" b="1" dirty="0">
              <a:solidFill>
                <a:srgbClr val="FF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Snip and Round Single Corner Rectangle 28"/>
          <p:cNvSpPr/>
          <p:nvPr/>
        </p:nvSpPr>
        <p:spPr>
          <a:xfrm>
            <a:off x="4847333" y="3924059"/>
            <a:ext cx="2393283" cy="469471"/>
          </a:xfrm>
          <a:prstGeom prst="snipRoundRect">
            <a:avLst/>
          </a:prstGeom>
          <a:solidFill>
            <a:schemeClr val="tx1"/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FFCC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400" b="1" dirty="0">
              <a:solidFill>
                <a:srgbClr val="FFCC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200714" y="1467617"/>
            <a:ext cx="6747063" cy="2169875"/>
            <a:chOff x="5144235" y="3576951"/>
            <a:chExt cx="6747063" cy="1870983"/>
          </a:xfrm>
        </p:grpSpPr>
        <p:grpSp>
          <p:nvGrpSpPr>
            <p:cNvPr id="39" name="Group 38"/>
            <p:cNvGrpSpPr/>
            <p:nvPr/>
          </p:nvGrpSpPr>
          <p:grpSpPr>
            <a:xfrm>
              <a:off x="5144235" y="3576951"/>
              <a:ext cx="6747063" cy="1870983"/>
              <a:chOff x="5144235" y="3576951"/>
              <a:chExt cx="6747063" cy="1870983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5144235" y="3576951"/>
                <a:ext cx="6747063" cy="1870983"/>
                <a:chOff x="5144235" y="3576951"/>
                <a:chExt cx="6747063" cy="1870983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5144235" y="3576951"/>
                  <a:ext cx="6747063" cy="1409496"/>
                  <a:chOff x="5163750" y="4189705"/>
                  <a:chExt cx="6747063" cy="1409496"/>
                </a:xfrm>
              </p:grpSpPr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5163750" y="4189705"/>
                    <a:ext cx="6747063" cy="1409496"/>
                    <a:chOff x="5374914" y="4131648"/>
                    <a:chExt cx="3530260" cy="1409496"/>
                  </a:xfrm>
                </p:grpSpPr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5377383" y="4131648"/>
                      <a:ext cx="3527791" cy="1409496"/>
                    </a:xfrm>
                    <a:prstGeom prst="rect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49" name="Rectangle 48"/>
                    <p:cNvSpPr/>
                    <p:nvPr/>
                  </p:nvSpPr>
                  <p:spPr>
                    <a:xfrm>
                      <a:off x="6355098" y="4186549"/>
                      <a:ext cx="2400653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বেঁচে থাকার জন্য যে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জড় </a:t>
                      </a:r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বস্তুর প্রয়োজন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  </a:t>
                      </a:r>
                      <a:endParaRPr lang="en-US" dirty="0"/>
                    </a:p>
                  </p:txBody>
                </p:sp>
                <p:sp>
                  <p:nvSpPr>
                    <p:cNvPr id="50" name="Rectangle 49"/>
                    <p:cNvSpPr/>
                    <p:nvPr/>
                  </p:nvSpPr>
                  <p:spPr>
                    <a:xfrm>
                      <a:off x="5374914" y="4610782"/>
                      <a:ext cx="3530260" cy="457387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5493539" y="4638690"/>
                      <a:ext cx="46133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just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 </a:t>
                      </a:r>
                      <a:r>
                        <a:rPr lang="bn-IN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</p:grp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163750" y="5178622"/>
                    <a:ext cx="199830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bn-BD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অন্যান্য </a:t>
                    </a:r>
                    <a:r>
                      <a:rPr lang="bn-IN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প্রাণী  </a:t>
                    </a:r>
                    <a:endParaRPr lang="bn-BD" sz="2000" b="1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  <p:sp>
              <p:nvSpPr>
                <p:cNvPr id="44" name="Rectangle 43"/>
                <p:cNvSpPr/>
                <p:nvPr/>
              </p:nvSpPr>
              <p:spPr>
                <a:xfrm>
                  <a:off x="5144235" y="4986444"/>
                  <a:ext cx="6747063" cy="457387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57150">
                  <a:solidFill>
                    <a:srgbClr val="F9339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4565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370952" y="5047824"/>
                  <a:ext cx="113150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উদ্ভিদ </a:t>
                  </a:r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bn-BD" sz="20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5144237" y="3576951"/>
                <a:ext cx="1873334" cy="1866880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460020" y="3637760"/>
              <a:ext cx="8817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জীব </a:t>
              </a:r>
              <a:r>
                <a:rPr lang="bn-IN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5" name="Snip Diagonal Corner Rectangle 24"/>
          <p:cNvSpPr/>
          <p:nvPr/>
        </p:nvSpPr>
        <p:spPr>
          <a:xfrm>
            <a:off x="3137133" y="5408736"/>
            <a:ext cx="6747063" cy="1162697"/>
          </a:xfrm>
          <a:prstGeom prst="snip2Diag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পরিবেশের উপাদানগুলোকে কীভাবে আমরা বিভিন্ন</a:t>
            </a:r>
            <a:endParaRPr lang="bn-IN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শ্রেণিতে ভাগ করতে পারি? </a:t>
            </a: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জড়ের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শীল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200714" y="4842447"/>
            <a:ext cx="5245368" cy="417136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প্রশ্নগুলোর উত্তর প্রথমে বলি ও পরে লিখি।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que 11"/>
          <p:cNvSpPr/>
          <p:nvPr/>
        </p:nvSpPr>
        <p:spPr>
          <a:xfrm>
            <a:off x="4483081" y="141085"/>
            <a:ext cx="2285999" cy="435523"/>
          </a:xfrm>
          <a:prstGeom prst="plaque">
            <a:avLst>
              <a:gd name="adj" fmla="val 48822"/>
            </a:avLst>
          </a:prstGeom>
          <a:solidFill>
            <a:srgbClr val="FFFFAB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400" b="1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ঃ </a:t>
            </a:r>
          </a:p>
        </p:txBody>
      </p:sp>
      <p:sp>
        <p:nvSpPr>
          <p:cNvPr id="13" name="Snip Diagonal Corner Rectangle 12"/>
          <p:cNvSpPr/>
          <p:nvPr/>
        </p:nvSpPr>
        <p:spPr>
          <a:xfrm>
            <a:off x="37374" y="1234193"/>
            <a:ext cx="6180546" cy="1162697"/>
          </a:xfrm>
          <a:prstGeom prst="snip2Diag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2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জড়ের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শীল</a:t>
            </a:r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32-Point Star 14"/>
          <p:cNvSpPr/>
          <p:nvPr/>
        </p:nvSpPr>
        <p:spPr>
          <a:xfrm>
            <a:off x="1934004" y="6221343"/>
            <a:ext cx="8323999" cy="534720"/>
          </a:xfrm>
          <a:prstGeom prst="star32">
            <a:avLst>
              <a:gd name="adj" fmla="val 24213"/>
            </a:avLst>
          </a:prstGeom>
          <a:solidFill>
            <a:srgbClr val="CC3399"/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65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606321" y="6313549"/>
            <a:ext cx="959372" cy="29711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56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2408"/>
            <a:ext cx="12192000" cy="6835592"/>
          </a:xfrm>
          <a:prstGeom prst="rect">
            <a:avLst/>
          </a:prstGeom>
          <a:noFill/>
          <a:ln w="76200">
            <a:solidFill>
              <a:srgbClr val="25F7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65"/>
          </a:p>
        </p:txBody>
      </p:sp>
      <p:sp>
        <p:nvSpPr>
          <p:cNvPr id="29" name="Rounded Rectangle 28"/>
          <p:cNvSpPr/>
          <p:nvPr/>
        </p:nvSpPr>
        <p:spPr>
          <a:xfrm>
            <a:off x="211669" y="971541"/>
            <a:ext cx="5245368" cy="417136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প্রশ্নগুলোর উত্তর প্রথমে বলি ও পরে লিখি।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11669" y="2958491"/>
            <a:ext cx="6747065" cy="1686791"/>
            <a:chOff x="5144235" y="3559493"/>
            <a:chExt cx="6747065" cy="1888505"/>
          </a:xfrm>
        </p:grpSpPr>
        <p:grpSp>
          <p:nvGrpSpPr>
            <p:cNvPr id="34" name="Group 33"/>
            <p:cNvGrpSpPr/>
            <p:nvPr/>
          </p:nvGrpSpPr>
          <p:grpSpPr>
            <a:xfrm>
              <a:off x="5144235" y="3576951"/>
              <a:ext cx="6747065" cy="1871047"/>
              <a:chOff x="5144235" y="3576951"/>
              <a:chExt cx="6747065" cy="1871047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5144235" y="3576951"/>
                <a:ext cx="6747065" cy="1871047"/>
                <a:chOff x="5144235" y="3576951"/>
                <a:chExt cx="6747065" cy="1871047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5144235" y="3576951"/>
                  <a:ext cx="6747065" cy="1442586"/>
                  <a:chOff x="5163750" y="4189705"/>
                  <a:chExt cx="6747065" cy="1442586"/>
                </a:xfrm>
              </p:grpSpPr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5163750" y="4189705"/>
                    <a:ext cx="6747065" cy="1409496"/>
                    <a:chOff x="5374914" y="4131648"/>
                    <a:chExt cx="3530261" cy="1409496"/>
                  </a:xfrm>
                </p:grpSpPr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5377383" y="4131648"/>
                      <a:ext cx="3527791" cy="1409496"/>
                    </a:xfrm>
                    <a:prstGeom prst="rect">
                      <a:avLst/>
                    </a:prstGeom>
                    <a:blipFill>
                      <a:blip r:embed="rId3"/>
                      <a:tile tx="0" ty="0" sx="100000" sy="100000" flip="none" algn="tl"/>
                    </a:blipFill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6412421" y="4186549"/>
                      <a:ext cx="2492754" cy="4134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বেঁচে থাকার জন্য যে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জড় </a:t>
                      </a:r>
                      <a:r>
                        <a:rPr lang="bn-BD" b="1" dirty="0">
                          <a:latin typeface="NikoshBAN" panose="02000000000000000000"/>
                          <a:cs typeface="NikoshBAN" panose="02000000000000000000" pitchFamily="2" charset="0"/>
                        </a:rPr>
                        <a:t>বস্তুর প্রয়োজন </a:t>
                      </a:r>
                      <a:r>
                        <a:rPr lang="bn-BD" b="1" dirty="0" smtClean="0">
                          <a:latin typeface="NikoshBAN" panose="02000000000000000000"/>
                          <a:cs typeface="NikoshBAN" panose="02000000000000000000" pitchFamily="2" charset="0"/>
                        </a:rPr>
                        <a:t>  </a:t>
                      </a:r>
                      <a:endParaRPr lang="en-US" dirty="0"/>
                    </a:p>
                  </p:txBody>
                </p:sp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5374914" y="4610782"/>
                      <a:ext cx="3530260" cy="457387"/>
                    </a:xfrm>
                    <a:prstGeom prst="rect">
                      <a:avLst/>
                    </a:prstGeom>
                    <a:noFill/>
                    <a:ln w="57150">
                      <a:solidFill>
                        <a:srgbClr val="F9339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4565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5486282" y="4579672"/>
                      <a:ext cx="461338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just"/>
                      <a:r>
                        <a:rPr lang="bn-BD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 </a:t>
                      </a:r>
                      <a:r>
                        <a:rPr lang="bn-IN" sz="2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p:txBody>
                </p:sp>
              </p:grp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163750" y="5098390"/>
                    <a:ext cx="1982891" cy="53390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just"/>
                    <a:r>
                      <a:rPr lang="bn-BD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অন্যান্য </a:t>
                    </a:r>
                    <a:r>
                      <a:rPr lang="bn-IN" sz="2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প্রাণী  </a:t>
                    </a:r>
                    <a:endParaRPr lang="bn-BD" sz="2000" b="1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p:grpSp>
            <p:sp>
              <p:nvSpPr>
                <p:cNvPr id="39" name="Rectangle 38"/>
                <p:cNvSpPr/>
                <p:nvPr/>
              </p:nvSpPr>
              <p:spPr>
                <a:xfrm>
                  <a:off x="5144235" y="4986444"/>
                  <a:ext cx="6747063" cy="457387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57150">
                  <a:solidFill>
                    <a:srgbClr val="F9339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4565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5401861" y="5000041"/>
                  <a:ext cx="1372568" cy="4479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bn-BD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উদ্ভিদ </a:t>
                  </a:r>
                  <a:r>
                    <a:rPr lang="bn-IN" sz="2000" b="1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bn-BD" sz="2000" b="1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5144237" y="3576951"/>
                <a:ext cx="1873334" cy="1866880"/>
              </a:xfrm>
              <a:prstGeom prst="rect">
                <a:avLst/>
              </a:prstGeom>
              <a:noFill/>
              <a:ln w="57150">
                <a:solidFill>
                  <a:srgbClr val="F933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4565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515006" y="3559493"/>
              <a:ext cx="723789" cy="533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জীব </a:t>
              </a:r>
              <a:r>
                <a:rPr lang="bn-IN" sz="2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2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93219" y="2409033"/>
            <a:ext cx="10827708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000" b="1" dirty="0">
                <a:latin typeface="NikoshBAN" panose="02000000000000000000"/>
                <a:cs typeface="NikoshBAN" panose="02000000000000000000" pitchFamily="2" charset="0"/>
              </a:rPr>
              <a:t>জীবের বেঁচে থাকার জন্য যে সকল জড় বস্তুর প্রয়োজন</a:t>
            </a:r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 ছকে </a:t>
            </a:r>
            <a:r>
              <a:rPr lang="bn-IN" sz="2000" b="1" dirty="0">
                <a:latin typeface="NikoshBAN" panose="02000000000000000000"/>
                <a:cs typeface="NikoshBAN" panose="02000000000000000000" pitchFamily="2" charset="0"/>
              </a:rPr>
              <a:t>তার একটি তালিকা </a:t>
            </a:r>
            <a:r>
              <a:rPr lang="bn-IN" sz="2000" b="1" dirty="0" smtClean="0">
                <a:latin typeface="NikoshBAN" panose="02000000000000000000"/>
                <a:cs typeface="NikoshBAN" panose="02000000000000000000" pitchFamily="2" charset="0"/>
              </a:rPr>
              <a:t>তৈরি কর। </a:t>
            </a:r>
            <a:endParaRPr lang="bn-IN" sz="2000" b="1" dirty="0"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25F74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20558017">
            <a:off x="3222321" y="428941"/>
            <a:ext cx="5540392" cy="5519814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bn-BD" sz="96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ধন্যবাদ 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54733">
            <a:off x="1879810" y="1123214"/>
            <a:ext cx="8014435" cy="5633364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/>
            </a:prstTxWarp>
            <a:spAutoFit/>
          </a:bodyPr>
          <a:lstStyle/>
          <a:p>
            <a:r>
              <a:rPr lang="bn-BD" sz="40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আবার দেখা হবে 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0" y="0"/>
            <a:ext cx="12192000" cy="6858000"/>
          </a:xfrm>
          <a:prstGeom prst="star32">
            <a:avLst>
              <a:gd name="adj" fmla="val 217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5628"/>
            <a:ext cx="12192000" cy="6852372"/>
          </a:xfrm>
          <a:prstGeom prst="frame">
            <a:avLst>
              <a:gd name="adj1" fmla="val 2283"/>
            </a:avLst>
          </a:prstGeom>
          <a:solidFill>
            <a:srgbClr val="FFFFCC"/>
          </a:solidFill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un 6"/>
          <p:cNvSpPr/>
          <p:nvPr/>
        </p:nvSpPr>
        <p:spPr>
          <a:xfrm>
            <a:off x="3075709" y="2884085"/>
            <a:ext cx="6040582" cy="1055811"/>
          </a:xfrm>
          <a:prstGeom prst="sun">
            <a:avLst>
              <a:gd name="adj" fmla="val 4687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Donut 1"/>
          <p:cNvSpPr/>
          <p:nvPr/>
        </p:nvSpPr>
        <p:spPr>
          <a:xfrm>
            <a:off x="566928" y="219457"/>
            <a:ext cx="11119103" cy="6430340"/>
          </a:xfrm>
          <a:prstGeom prst="donut">
            <a:avLst>
              <a:gd name="adj" fmla="val 2321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328</Words>
  <Application>Microsoft Office PowerPoint</Application>
  <PresentationFormat>Widescreen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Minhajul Islam</dc:creator>
  <cp:lastModifiedBy>DCL</cp:lastModifiedBy>
  <cp:revision>1674</cp:revision>
  <dcterms:created xsi:type="dcterms:W3CDTF">2018-07-19T12:13:56Z</dcterms:created>
  <dcterms:modified xsi:type="dcterms:W3CDTF">2021-01-06T15:57:35Z</dcterms:modified>
</cp:coreProperties>
</file>