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2" r:id="rId6"/>
    <p:sldId id="283" r:id="rId7"/>
    <p:sldId id="266" r:id="rId8"/>
    <p:sldId id="284" r:id="rId9"/>
    <p:sldId id="265" r:id="rId10"/>
    <p:sldId id="264" r:id="rId11"/>
    <p:sldId id="270" r:id="rId12"/>
    <p:sldId id="271" r:id="rId13"/>
    <p:sldId id="272" r:id="rId14"/>
    <p:sldId id="285" r:id="rId15"/>
    <p:sldId id="273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14CDF8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88C9-E126-41C9-A631-4BA98733A737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119B-CBDB-4317-8C86-C64E50A4E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F9482-871C-49AD-92F0-251F900D3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2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DE19-9B50-4123-A900-93A9C0FDDAC8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D101-37D6-46C7-8664-FCDDDD5B7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audio" Target="../media/audio4.wav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gif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nidari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2362201" cy="176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orifera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04800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orifera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81000"/>
            <a:ext cx="1924050" cy="143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butterfly_1.jpg"/>
          <p:cNvPicPr>
            <a:picLocks noChangeAspect="1"/>
          </p:cNvPicPr>
          <p:nvPr/>
        </p:nvPicPr>
        <p:blipFill>
          <a:blip r:embed="rId7" cstate="print"/>
          <a:srcRect b="10956"/>
          <a:stretch>
            <a:fillRect/>
          </a:stretch>
        </p:blipFill>
        <p:spPr>
          <a:xfrm>
            <a:off x="3810000" y="2057400"/>
            <a:ext cx="2514600" cy="216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deer.jpg"/>
          <p:cNvPicPr>
            <a:picLocks noChangeAspect="1"/>
          </p:cNvPicPr>
          <p:nvPr/>
        </p:nvPicPr>
        <p:blipFill>
          <a:blip r:embed="rId8" cstate="print"/>
          <a:srcRect l="20837" r="11443"/>
          <a:stretch>
            <a:fillRect/>
          </a:stretch>
        </p:blipFill>
        <p:spPr>
          <a:xfrm>
            <a:off x="6477000" y="2209800"/>
            <a:ext cx="2286000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praw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62076" y="304800"/>
            <a:ext cx="252834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iger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2133600"/>
            <a:ext cx="35814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33400" y="4876800"/>
            <a:ext cx="4676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১২শ শ্রেণির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শিক্ষার্থীবৃন্দ,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0"/>
            <a:ext cx="78758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তোমাদেরকে </a:t>
            </a:r>
            <a:r>
              <a:rPr lang="bn-B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23793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81000" y="914400"/>
            <a:ext cx="1447800" cy="1612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838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1219200"/>
            <a:ext cx="5410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নলাকার, দ্বি-পার্শ্বীয় প্রতিসম 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দু’দিক সুঁচালো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2" descr="E:\Animal diversity\nematod\2404034908_037c5e9a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34771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matoda_1.jpg"/>
          <p:cNvPicPr>
            <a:picLocks noChangeAspect="1"/>
          </p:cNvPicPr>
          <p:nvPr/>
        </p:nvPicPr>
        <p:blipFill>
          <a:blip r:embed="rId4" cstate="print"/>
          <a:srcRect l="17500" t="15555" r="44167" b="55556"/>
          <a:stretch>
            <a:fillRect/>
          </a:stretch>
        </p:blipFill>
        <p:spPr>
          <a:xfrm>
            <a:off x="4953000" y="3048000"/>
            <a:ext cx="393397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524000" y="1524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en-US" sz="4000" b="1" dirty="0" err="1" smtClean="0">
                <a:cs typeface="SutonnyMJ" pitchFamily="2" charset="0"/>
              </a:rPr>
              <a:t>Nematoda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48600" y="26670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39000" y="518160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3276600"/>
            <a:ext cx="1524000" cy="2819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9400" y="6096000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সুঁচালো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0" y="2133600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নলাকার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1219200"/>
            <a:ext cx="12192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1524000"/>
            <a:ext cx="7543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পৌষ্টিকনালী সোজা ও শাখাহীন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 থেকে পায়ু পর্যন্ত বিস্তৃত।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24400" y="2895600"/>
            <a:ext cx="3733800" cy="3733800"/>
            <a:chOff x="1676401" y="1486990"/>
            <a:chExt cx="5867400" cy="48228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052" t="2442" r="42399" b="4764"/>
            <a:stretch/>
          </p:blipFill>
          <p:spPr bwMode="auto">
            <a:xfrm>
              <a:off x="1676401" y="1585415"/>
              <a:ext cx="5867400" cy="4724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505200" y="1828800"/>
              <a:ext cx="1104900" cy="38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05150" y="5410200"/>
              <a:ext cx="952500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81600" y="2286000"/>
              <a:ext cx="4572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181600" y="4495800"/>
              <a:ext cx="289731" cy="1028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656051" y="1486990"/>
              <a:ext cx="922460" cy="755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মুখ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51515" y="5128715"/>
              <a:ext cx="1335578" cy="834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পায়ু 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37338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 দেহকে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‘নলের ভেতর নল’ 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 গঠণের মতো দেখায়।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800" y="1524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en-US" sz="4000" b="1" dirty="0" err="1" smtClean="0">
                <a:cs typeface="SutonnyMJ" pitchFamily="2" charset="0"/>
              </a:rPr>
              <a:t>Nematoda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1219200"/>
            <a:ext cx="14478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37160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1447800"/>
            <a:ext cx="6324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 অপ্রকৃত সিলোম বিশিষ্ট প্রাণী অর্থাৎ স্যুডোসিলোমেট সদস্য।</a:t>
            </a:r>
            <a:endParaRPr lang="bn-BD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406" b="6781"/>
          <a:stretch/>
        </p:blipFill>
        <p:spPr bwMode="auto">
          <a:xfrm>
            <a:off x="4161947" y="2831068"/>
            <a:ext cx="4372453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5029200"/>
            <a:ext cx="3657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দেহগহ্বরঃ </a:t>
            </a:r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মেসোডার্ম আবৃত নয় বলে একে </a:t>
            </a:r>
            <a:r>
              <a:rPr lang="en-US" sz="2400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Pseudocoelom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অপ্রকৃত সিলোম বলে</a:t>
            </a:r>
            <a:r>
              <a:rPr lang="bn-BD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1524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en-US" sz="4000" b="1" dirty="0" err="1" smtClean="0">
                <a:cs typeface="SutonnyMJ" pitchFamily="2" charset="0"/>
              </a:rPr>
              <a:t>Nematoda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 বৈশিষ্ট্যঃ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10400" y="5269468"/>
            <a:ext cx="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00800" y="6183868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অপ্রকৃত সিলোম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981200" y="1371600"/>
            <a:ext cx="990600" cy="137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32594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১</a:t>
            </a:r>
          </a:p>
        </p:txBody>
      </p:sp>
      <p:sp>
        <p:nvSpPr>
          <p:cNvPr id="12" name="Oval 11"/>
          <p:cNvSpPr/>
          <p:nvPr/>
        </p:nvSpPr>
        <p:spPr>
          <a:xfrm>
            <a:off x="6400800" y="1447800"/>
            <a:ext cx="9906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1325940"/>
            <a:ext cx="132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২</a:t>
            </a:r>
          </a:p>
        </p:txBody>
      </p:sp>
      <p:pic>
        <p:nvPicPr>
          <p:cNvPr id="18" name="Picture 2" descr="E:\Animal diversity\nematod\urlk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42"/>
          <a:stretch/>
        </p:blipFill>
        <p:spPr bwMode="auto">
          <a:xfrm>
            <a:off x="838200" y="2813798"/>
            <a:ext cx="3631581" cy="302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5867400"/>
            <a:ext cx="38363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sz="32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lumbricoides</a:t>
            </a:r>
            <a:r>
              <a:rPr lang="en-US" sz="32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" name="Picture 4" descr="loa_loa_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3798"/>
            <a:ext cx="3429000" cy="302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6248400" y="5943600"/>
            <a:ext cx="157447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 </a:t>
            </a:r>
            <a:r>
              <a:rPr lang="en-US" sz="3200" b="1" i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3048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3. </a:t>
            </a:r>
            <a:r>
              <a:rPr lang="en-US" sz="4000" b="1" dirty="0" err="1" smtClean="0">
                <a:cs typeface="SutonnyMJ" pitchFamily="2" charset="0"/>
              </a:rPr>
              <a:t>Nematoda</a:t>
            </a:r>
            <a:r>
              <a:rPr lang="bn-BD" sz="4000" b="1" dirty="0" smtClean="0">
                <a:cs typeface="SutonnyMJ" pitchFamily="2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685800" y="1447800"/>
            <a:ext cx="7239000" cy="4191000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গোল কৃমি ও সুতা কৃমি কোন পর্বের প্রাণী?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2098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ln w="11430"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 দেহকে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‘নলের ভেতর নল’  </a:t>
            </a:r>
            <a:r>
              <a:rPr lang="bn-BD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 গঠণের মতো দেখায়?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0" y="304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41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চিত্রের প্রাণিটি যে পর্বের সে পর্বের ৩টি বৈশিষ্ট্য বর্ণনা কর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দাও।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ematod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4572000" cy="297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1187"/>
            <a:ext cx="7239000" cy="30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9633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এতক্ষণ মনোযোগ সহকারে, </a:t>
            </a:r>
          </a:p>
          <a:p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 কৃমি বা গোল কৃমি অর্থাৎ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cs typeface="SutonnyMJ" pitchFamily="2" charset="0"/>
              </a:rPr>
              <a:t>Nematoda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সনাক্তকারি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নিয়ে আলোচিত ক্লাসে উপস্থিত থাকার জন্য তোমাদেরকে-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437605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4800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 দিয়ে উত্তমরূপে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ধৌত করবে।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nd w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590800"/>
            <a:ext cx="2968052" cy="197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করোনা মহামারির </a:t>
            </a:r>
          </a:p>
          <a:p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সময়ে তোমরা---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 গেলে অবশ্যই মাস্ক ব্যবহার করবে।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ce musk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438400"/>
            <a:ext cx="2362200" cy="2362200"/>
          </a:xfrm>
          <a:prstGeom prst="rect">
            <a:avLst/>
          </a:prstGeom>
        </p:spPr>
      </p:pic>
      <p:pic>
        <p:nvPicPr>
          <p:cNvPr id="9" name="Picture 8" descr="social distance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057400"/>
            <a:ext cx="6934200" cy="4322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150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বাইরে গেলে অবশ্যই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4321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40042"/>
          <a:stretch>
            <a:fillRect/>
          </a:stretch>
        </p:blipFill>
        <p:spPr>
          <a:xfrm>
            <a:off x="4953000" y="166251"/>
            <a:ext cx="3962400" cy="52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604175"/>
            <a:ext cx="3200400" cy="533400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মোবাইলঃ ০১৭১১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২০৭৯১৪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213775"/>
            <a:ext cx="4114800" cy="381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cs typeface="SutonnyMJ" pitchFamily="2" charset="0"/>
              </a:rPr>
              <a:t>e-mail: golammostofaap@gmail.com</a:t>
            </a:r>
            <a:endParaRPr lang="en-US" sz="2000" b="1" dirty="0">
              <a:solidFill>
                <a:srgbClr val="FF0000"/>
              </a:solidFill>
              <a:latin typeface="+mj-lt"/>
              <a:cs typeface="SutonnyMJ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1447800"/>
            <a:ext cx="4572000" cy="3352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61" y="3134380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 (জীববিজ্ঞান)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2445605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48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  <a:endParaRPr lang="en-US" sz="32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006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বেগুনহাটি ফাজিল ডিগ্রি মাদ্রাসা</a:t>
            </a:r>
            <a:endParaRPr lang="en-US" sz="2000" b="1" cap="none" spc="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383" y="5486400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কাপাসিয়া,গাজীপুর।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/>
      <p:bldP spid="17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791200" y="4724400"/>
            <a:ext cx="3124200" cy="1828800"/>
            <a:chOff x="367352" y="4572000"/>
            <a:chExt cx="8366646" cy="1981200"/>
          </a:xfrm>
        </p:grpSpPr>
        <p:pic>
          <p:nvPicPr>
            <p:cNvPr id="6" name="Picture 6" descr="E:\Animal diversity\platyhelminthes\800px-Prostheceraeus_giesbrechtii_Schmarda,_1859_4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347" y="4572000"/>
              <a:ext cx="2747749" cy="1946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67352" y="4572000"/>
              <a:ext cx="8366646" cy="1981200"/>
              <a:chOff x="367352" y="4572000"/>
              <a:chExt cx="8366646" cy="1981200"/>
            </a:xfrm>
          </p:grpSpPr>
          <p:pic>
            <p:nvPicPr>
              <p:cNvPr id="8" name="Picture 5" descr="E:\Animal diversity\platyhelminthes\dugesia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52" y="4572000"/>
                <a:ext cx="2743200" cy="1981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E:\Animal diversity\platyhelminthes\110781-004-E88A0AA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0798" y="4572000"/>
                <a:ext cx="2743200" cy="194025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743200" y="23622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304800" y="4648200"/>
            <a:ext cx="2739474" cy="1946897"/>
            <a:chOff x="3276600" y="2407694"/>
            <a:chExt cx="2739474" cy="1946897"/>
          </a:xfrm>
        </p:grpSpPr>
        <p:grpSp>
          <p:nvGrpSpPr>
            <p:cNvPr id="5" name="Group 6"/>
            <p:cNvGrpSpPr/>
            <p:nvPr/>
          </p:nvGrpSpPr>
          <p:grpSpPr>
            <a:xfrm>
              <a:off x="3276600" y="3181182"/>
              <a:ext cx="2739474" cy="1173409"/>
              <a:chOff x="3276600" y="3181182"/>
              <a:chExt cx="2739474" cy="1173409"/>
            </a:xfrm>
          </p:grpSpPr>
          <p:pic>
            <p:nvPicPr>
              <p:cNvPr id="14" name="Picture 12" descr="E:\Animal diversity\Annelida\phylum-annelida-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3181182"/>
                <a:ext cx="1372551" cy="1144611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E:\Animal diversity\Annelida\nereis25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474" y="3245884"/>
                <a:ext cx="1371600" cy="1108707"/>
              </a:xfrm>
              <a:prstGeom prst="ellipse">
                <a:avLst/>
              </a:prstGeom>
              <a:ln w="28575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4" descr="E:\Animal diversity\Annelida\Nerr032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407694"/>
              <a:ext cx="1447801" cy="961765"/>
            </a:xfrm>
            <a:prstGeom prst="ellipse">
              <a:avLst/>
            </a:prstGeom>
            <a:ln w="28575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15"/>
          <p:cNvGrpSpPr/>
          <p:nvPr/>
        </p:nvGrpSpPr>
        <p:grpSpPr>
          <a:xfrm>
            <a:off x="0" y="69553"/>
            <a:ext cx="2895600" cy="2216447"/>
            <a:chOff x="2971800" y="2133601"/>
            <a:chExt cx="2895600" cy="2216447"/>
          </a:xfrm>
        </p:grpSpPr>
        <p:pic>
          <p:nvPicPr>
            <p:cNvPr id="17" name="Picture 3" descr="E:\Animal diversity\spongilla locustri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4495800" y="3067826"/>
              <a:ext cx="1371600" cy="1282222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"/>
            <p:cNvGrpSpPr/>
            <p:nvPr/>
          </p:nvGrpSpPr>
          <p:grpSpPr>
            <a:xfrm>
              <a:off x="2971800" y="2133601"/>
              <a:ext cx="2192740" cy="2130755"/>
              <a:chOff x="2971800" y="2133601"/>
              <a:chExt cx="2192740" cy="2130755"/>
            </a:xfrm>
          </p:grpSpPr>
          <p:pic>
            <p:nvPicPr>
              <p:cNvPr id="19" name="Picture 2" descr="E:\Animal diversity\Iansponge1_jp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2971799"/>
                <a:ext cx="1524000" cy="1292557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E:\Animal diversity\porifera-orang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794" y="2133601"/>
                <a:ext cx="1388746" cy="1221580"/>
              </a:xfrm>
              <a:prstGeom prst="ellipse">
                <a:avLst/>
              </a:prstGeom>
              <a:ln w="28575" cap="rnd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"/>
          <p:cNvGrpSpPr/>
          <p:nvPr/>
        </p:nvGrpSpPr>
        <p:grpSpPr>
          <a:xfrm>
            <a:off x="3047999" y="0"/>
            <a:ext cx="2895601" cy="2190072"/>
            <a:chOff x="3200400" y="2246957"/>
            <a:chExt cx="2895601" cy="2190072"/>
          </a:xfrm>
        </p:grpSpPr>
        <p:pic>
          <p:nvPicPr>
            <p:cNvPr id="22" name="Picture 5" descr="E:\Animal diversity\cnidaria\271-5-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37073"/>
              <a:ext cx="1489794" cy="1188720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Animal diversity\cnidaria\208463image0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1" y="3181183"/>
              <a:ext cx="1371600" cy="1255846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Animal diversity\cnidaria\maxresdefaul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29" y="2246957"/>
              <a:ext cx="1315276" cy="1133231"/>
            </a:xfrm>
            <a:prstGeom prst="ellips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28"/>
          <p:cNvGrpSpPr/>
          <p:nvPr/>
        </p:nvGrpSpPr>
        <p:grpSpPr>
          <a:xfrm>
            <a:off x="152400" y="2743200"/>
            <a:ext cx="2541684" cy="1984531"/>
            <a:chOff x="3264756" y="2332697"/>
            <a:chExt cx="2541684" cy="1984531"/>
          </a:xfrm>
        </p:grpSpPr>
        <p:pic>
          <p:nvPicPr>
            <p:cNvPr id="30" name="Picture 11" descr="E:\Animal diversity\nematod\nematoda2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332697"/>
              <a:ext cx="1463040" cy="1137347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loa_loa_eye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4756" y="3085155"/>
              <a:ext cx="1451824" cy="1232073"/>
            </a:xfrm>
            <a:prstGeom prst="ellipse">
              <a:avLst/>
            </a:prstGeom>
            <a:ln w="28575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2" name="Picture 31" descr="mollusca_1.jpg"/>
          <p:cNvPicPr>
            <a:picLocks noChangeAspect="1"/>
          </p:cNvPicPr>
          <p:nvPr/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6019800" y="152400"/>
            <a:ext cx="236220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arthropoda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05200" y="5410200"/>
            <a:ext cx="1981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echinodermata_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81400" y="3581400"/>
            <a:ext cx="1752600" cy="1666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living things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096000" y="2514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080808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cs typeface="SutonnyMJ" pitchFamily="2" charset="0"/>
              </a:rPr>
              <a:t>Nematoda</a:t>
            </a:r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সনাক্তকারি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নিয়ে আলোচনা করবো, ইনশাআল্লাহ।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19400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পর্ব </a:t>
            </a: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৯টি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0400" y="45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343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2400" b="1" dirty="0" err="1" smtClean="0">
                <a:cs typeface="SutonnyMJ" pitchFamily="2" charset="0"/>
              </a:rPr>
              <a:t>Nematoda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উদাহরণ বা বৈজ্ঞানিক নাম লিখতে পারবে।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 করা যায় যে, আজকের পাঠ শেষে শিক্ষার্থীরা---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67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cs typeface="SutonnyMJ" pitchFamily="2" charset="0"/>
              </a:rPr>
              <a:t>Nematoda</a:t>
            </a:r>
            <a:r>
              <a:rPr lang="en-US" sz="2400" b="1" dirty="0" smtClean="0">
                <a:solidFill>
                  <a:srgbClr val="FF0000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দেহের গঠণকে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‘নলের ভেতর নল’ </a:t>
            </a:r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 কেন বলা হয় তা ব্যাখ্যা করতে পারবে;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57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cs typeface="SutonnyMJ" pitchFamily="2" charset="0"/>
              </a:rPr>
              <a:t>Nematoda</a:t>
            </a:r>
            <a:r>
              <a:rPr lang="en-US" sz="2400" b="1" dirty="0" smtClean="0">
                <a:solidFill>
                  <a:srgbClr val="0000FF"/>
                </a:solidFill>
                <a:cs typeface="SutonnyMJ" pitchFamily="2" charset="0"/>
              </a:rPr>
              <a:t> 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প্রাণীদের সনাক্তকারি বৈশিষ্ট্য বর্ণনা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সুতা কৃমি বা গোল কৃমিরা কোন পর্বের প্রাণী  তা ব্যাখ্যা করতে পারবে;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matod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943600"/>
            <a:ext cx="78595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Gr.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nematos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thread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helminth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worm)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15240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en-US" sz="4400" b="1" dirty="0" err="1" smtClean="0">
                <a:cs typeface="SutonnyMJ" pitchFamily="2" charset="0"/>
              </a:rPr>
              <a:t>Nematoda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811720"/>
            <a:ext cx="6477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cs typeface="SutonnyMJ" pitchFamily="2" charset="0"/>
              </a:rPr>
              <a:t>Nematoda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পর্বের প্রাণীরা </a:t>
            </a: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সুতাকৃমি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গোলকৃমি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 পরিচিত।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572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en-US" sz="4000" b="1" dirty="0" err="1" smtClean="0">
                <a:cs typeface="SutonnyMJ" pitchFamily="2" charset="0"/>
              </a:rPr>
              <a:t>Nematoda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F:\kawsar\Annelidfa\ascaris lumbricoi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133600" cy="155143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kawsar\Annelidfa\Dracone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133600" cy="2325379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:\kawsar\Annelidfa\Trichuristrichiu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939636" cy="2133600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ematoda_1.jpg"/>
          <p:cNvPicPr>
            <a:picLocks noChangeAspect="1"/>
          </p:cNvPicPr>
          <p:nvPr/>
        </p:nvPicPr>
        <p:blipFill>
          <a:blip r:embed="rId6" cstate="print"/>
          <a:srcRect l="17500" t="15555" r="44167" b="55556"/>
          <a:stretch>
            <a:fillRect/>
          </a:stretch>
        </p:blipFill>
        <p:spPr>
          <a:xfrm>
            <a:off x="609600" y="4724400"/>
            <a:ext cx="2291862" cy="1524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F:\kawsar\Annelidfa\loa lo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399"/>
            <a:ext cx="4114800" cy="2261937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590800" y="1371600"/>
            <a:ext cx="388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পর্বে শনাক্তকৃত প্রায় 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২৫,০০০ প্রজাতির অধিকাংশই বিভিন্ন জীবদেহে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পরজীবী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nematoda_1.jpg"/>
          <p:cNvPicPr>
            <a:picLocks noChangeAspect="1"/>
          </p:cNvPicPr>
          <p:nvPr/>
        </p:nvPicPr>
        <p:blipFill>
          <a:blip r:embed="rId4" cstate="print"/>
          <a:srcRect l="70833" t="57778" r="2500" b="12222"/>
          <a:stretch>
            <a:fillRect/>
          </a:stretch>
        </p:blipFill>
        <p:spPr>
          <a:xfrm>
            <a:off x="6477000" y="1219200"/>
            <a:ext cx="2362200" cy="2514600"/>
          </a:xfrm>
          <a:prstGeom prst="rect">
            <a:avLst/>
          </a:prstGeom>
        </p:spPr>
      </p:pic>
      <p:pic>
        <p:nvPicPr>
          <p:cNvPr id="12" name="Picture 11" descr="nematoda_1.jpg"/>
          <p:cNvPicPr>
            <a:picLocks noChangeAspect="1"/>
          </p:cNvPicPr>
          <p:nvPr/>
        </p:nvPicPr>
        <p:blipFill>
          <a:blip r:embed="rId4" cstate="print"/>
          <a:srcRect l="10833" t="48889" r="65000"/>
          <a:stretch>
            <a:fillRect/>
          </a:stretch>
        </p:blipFill>
        <p:spPr>
          <a:xfrm>
            <a:off x="304800" y="1143000"/>
            <a:ext cx="2133600" cy="266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0800" y="3048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tonnyMJ" pitchFamily="2" charset="0"/>
              </a:rPr>
              <a:t>4. </a:t>
            </a:r>
            <a:r>
              <a:rPr lang="en-US" sz="4000" b="1" dirty="0" err="1" smtClean="0">
                <a:cs typeface="SutonnyMJ" pitchFamily="2" charset="0"/>
              </a:rPr>
              <a:t>Nematoda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382</Words>
  <Application>Microsoft Office PowerPoint</Application>
  <PresentationFormat>On-screen Show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138</cp:revision>
  <dcterms:created xsi:type="dcterms:W3CDTF">2020-11-26T01:33:26Z</dcterms:created>
  <dcterms:modified xsi:type="dcterms:W3CDTF">2021-01-06T02:33:00Z</dcterms:modified>
</cp:coreProperties>
</file>