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8" r:id="rId6"/>
    <p:sldId id="260" r:id="rId7"/>
    <p:sldId id="272" r:id="rId8"/>
    <p:sldId id="273" r:id="rId9"/>
    <p:sldId id="274" r:id="rId10"/>
    <p:sldId id="262" r:id="rId11"/>
    <p:sldId id="263" r:id="rId12"/>
    <p:sldId id="267" r:id="rId13"/>
    <p:sldId id="264" r:id="rId14"/>
    <p:sldId id="265" r:id="rId15"/>
    <p:sldId id="277" r:id="rId16"/>
    <p:sldId id="266" r:id="rId17"/>
    <p:sldId id="269" r:id="rId18"/>
    <p:sldId id="276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AD0ADE-F0DE-4F89-B29B-7D42C84BF23A}">
          <p14:sldIdLst>
            <p14:sldId id="256"/>
            <p14:sldId id="257"/>
            <p14:sldId id="258"/>
            <p14:sldId id="259"/>
            <p14:sldId id="278"/>
            <p14:sldId id="260"/>
            <p14:sldId id="272"/>
            <p14:sldId id="273"/>
            <p14:sldId id="274"/>
          </p14:sldIdLst>
        </p14:section>
        <p14:section name="Untitled Section" id="{277E5FE0-EE02-4017-A90A-A798B761C053}">
          <p14:sldIdLst>
            <p14:sldId id="262"/>
            <p14:sldId id="263"/>
            <p14:sldId id="267"/>
            <p14:sldId id="264"/>
            <p14:sldId id="265"/>
            <p14:sldId id="277"/>
            <p14:sldId id="266"/>
            <p14:sldId id="269"/>
            <p14:sldId id="276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2357" autoAdjust="0"/>
  </p:normalViewPr>
  <p:slideViewPr>
    <p:cSldViewPr snapToGrid="0">
      <p:cViewPr varScale="1">
        <p:scale>
          <a:sx n="74" d="100"/>
          <a:sy n="74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03AA7-BA14-4046-A5EA-FA3A2F68CB17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252F-2F48-4FB4-A389-111539D2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4252F-2F48-4FB4-A389-111539D27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1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4252F-2F48-4FB4-A389-111539D27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8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0F5-86BA-4158-AF5B-CD3A2A7FA27E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5EA7-5C0A-49AA-9906-17FD5283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0F5-86BA-4158-AF5B-CD3A2A7FA27E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5EA7-5C0A-49AA-9906-17FD5283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0F5-86BA-4158-AF5B-CD3A2A7FA27E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5EA7-5C0A-49AA-9906-17FD5283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0F5-86BA-4158-AF5B-CD3A2A7FA27E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5EA7-5C0A-49AA-9906-17FD5283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5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0F5-86BA-4158-AF5B-CD3A2A7FA27E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5EA7-5C0A-49AA-9906-17FD5283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0F5-86BA-4158-AF5B-CD3A2A7FA27E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5EA7-5C0A-49AA-9906-17FD5283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0F5-86BA-4158-AF5B-CD3A2A7FA27E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5EA7-5C0A-49AA-9906-17FD5283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6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0F5-86BA-4158-AF5B-CD3A2A7FA27E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5EA7-5C0A-49AA-9906-17FD5283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0F5-86BA-4158-AF5B-CD3A2A7FA27E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5EA7-5C0A-49AA-9906-17FD5283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0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0F5-86BA-4158-AF5B-CD3A2A7FA27E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5EA7-5C0A-49AA-9906-17FD5283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0F5-86BA-4158-AF5B-CD3A2A7FA27E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5EA7-5C0A-49AA-9906-17FD5283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90F5-86BA-4158-AF5B-CD3A2A7FA27E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5EA7-5C0A-49AA-9906-17FD5283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177103">
            <a:off x="3792704" y="1687636"/>
            <a:ext cx="5874563" cy="3631763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/>
              <a:t> </a:t>
            </a:r>
            <a:r>
              <a:rPr lang="en-US" sz="11500" dirty="0" err="1"/>
              <a:t>শুভেচ্ছা</a:t>
            </a:r>
            <a:endParaRPr lang="en-US" sz="1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319939">
            <a:off x="78628" y="1508468"/>
            <a:ext cx="12114152" cy="271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6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66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1906172"/>
            <a:ext cx="10919438" cy="5064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332" y="337625"/>
            <a:ext cx="11704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গাণিতিক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বাক্য</a:t>
            </a:r>
            <a:r>
              <a:rPr lang="bn-IN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গুলো দেখি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0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805" y="604911"/>
            <a:ext cx="10832123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০        ১       ২       ৩       ৪</a:t>
            </a:r>
          </a:p>
          <a:p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৫        ৬      ৭        ৮      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2529" y="4628272"/>
            <a:ext cx="9284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/>
              <a:t>এগুলো সংখ্যা প্রতিক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411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535" y="534572"/>
            <a:ext cx="11015003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চারটি প্রক্রিয়ায় ব্যবহার করা হয়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1266091" y="2039816"/>
                <a:ext cx="9017391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bn-IN" sz="1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bn-IN" sz="1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এবং</m:t>
                      </m:r>
                      <m:r>
                        <a:rPr lang="bn-IN" sz="1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6091" y="2039816"/>
                <a:ext cx="9017391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22695" y="4768948"/>
            <a:ext cx="8060787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dirty="0"/>
              <a:t>এগুলো প্রক্রিয়া প্রতীক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4701">
            <a:off x="270098" y="5227445"/>
            <a:ext cx="1640355" cy="10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2088" y="112713"/>
            <a:ext cx="11999912" cy="1350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7200" dirty="0"/>
              <a:t>সম্পর্ক বুঝাতে ব্যবহার করা হয়</a:t>
            </a:r>
            <a:endParaRPr lang="en-US" sz="72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2264898"/>
            <a:ext cx="11427826" cy="1955409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969477" y="5303519"/>
            <a:ext cx="9650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এগুলো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সম্পর্ক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প্রতীক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2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598613" y="717550"/>
            <a:ext cx="10593387" cy="1673225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সম্পর্ক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প্রতীক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গুলোর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নাম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4738" y="2897944"/>
                <a:ext cx="3151164" cy="769441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সমান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8" y="2897944"/>
                <a:ext cx="3151164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15730" y="2818038"/>
                <a:ext cx="3530991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bn-I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bn-IN" sz="4800" dirty="0"/>
                  <a:t>বৃহত্তর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30" y="2818038"/>
                <a:ext cx="3530991" cy="830997"/>
              </a:xfrm>
              <a:prstGeom prst="rect">
                <a:avLst/>
              </a:prstGeom>
              <a:blipFill>
                <a:blip r:embed="rId4"/>
                <a:stretch>
                  <a:fillRect t="-1081" b="-12973"/>
                </a:stretch>
              </a:blipFill>
              <a:ln>
                <a:solidFill>
                  <a:srgbClr val="7030A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87398" y="2818038"/>
                <a:ext cx="3446584" cy="769441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bn-IN" sz="4400" i="1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bn-IN" sz="4400" dirty="0"/>
                  <a:t>  ক্ষুদ্রতর</a:t>
                </a:r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398" y="2818038"/>
                <a:ext cx="3446584" cy="769441"/>
              </a:xfrm>
              <a:prstGeom prst="rect">
                <a:avLst/>
              </a:prstGeom>
              <a:blipFill>
                <a:blip r:embed="rId5"/>
                <a:stretch>
                  <a:fillRect b="-12069"/>
                </a:stretch>
              </a:blipFill>
              <a:ln>
                <a:solidFill>
                  <a:srgbClr val="7030A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4076297"/>
                <a:ext cx="3615397" cy="769441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bn-I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bn-I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সমান</m:t>
                      </m:r>
                      <m:r>
                        <a:rPr lang="bn-I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I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নয়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76297"/>
                <a:ext cx="361539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0223" y="4076297"/>
                <a:ext cx="4963759" cy="770083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≯</m:t>
                      </m:r>
                      <m:r>
                        <a:rPr lang="bn-I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bn-I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বৃহত্তর</m:t>
                      </m:r>
                      <m:r>
                        <a:rPr lang="bn-I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I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নয়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223" y="4076297"/>
                <a:ext cx="4963759" cy="770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0818" y="5753686"/>
                <a:ext cx="4628271" cy="92333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≮</m:t>
                      </m:r>
                      <m:r>
                        <a:rPr lang="bn-IN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bn-IN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ক্ষুদ্রতর</m:t>
                      </m:r>
                      <m:r>
                        <a:rPr lang="bn-IN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IN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নয়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818" y="5753686"/>
                <a:ext cx="462827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2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857250"/>
            <a:ext cx="10558463" cy="67403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u="sng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প্রক্রিয়াঃ</a:t>
            </a:r>
            <a:endParaRPr lang="bn-IN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সমান নয়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 নয়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বৃহত্তর নয়    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9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3711" y="506437"/>
            <a:ext cx="5472332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8000" dirty="0"/>
              <a:t>দলীয় </a:t>
            </a:r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কাজ</a:t>
            </a:r>
            <a:endParaRPr lang="en-US" sz="8000" dirty="0"/>
          </a:p>
        </p:txBody>
      </p:sp>
      <p:sp>
        <p:nvSpPr>
          <p:cNvPr id="6" name="Oval 5"/>
          <p:cNvSpPr/>
          <p:nvPr/>
        </p:nvSpPr>
        <p:spPr>
          <a:xfrm>
            <a:off x="1484141" y="1969477"/>
            <a:ext cx="3685736" cy="225083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5742" y="2351035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দল ১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82019" y="3101925"/>
            <a:ext cx="2504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সংখ্যা প্রতীক গুলো লিখ</a:t>
            </a:r>
            <a:endParaRPr lang="en-US" sz="3200" dirty="0"/>
          </a:p>
        </p:txBody>
      </p:sp>
      <p:sp>
        <p:nvSpPr>
          <p:cNvPr id="9" name="5-Point Star 8"/>
          <p:cNvSpPr/>
          <p:nvPr/>
        </p:nvSpPr>
        <p:spPr>
          <a:xfrm>
            <a:off x="7114736" y="506437"/>
            <a:ext cx="4375052" cy="417810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78241" y="904485"/>
            <a:ext cx="10480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দল২</a:t>
            </a:r>
            <a:endParaRPr lang="en-US" sz="4000" b="1" dirty="0"/>
          </a:p>
          <a:p>
            <a:endParaRPr lang="bn-IN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73927" y="2227924"/>
            <a:ext cx="430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প্রক্রিয়া প্রতীক </a:t>
            </a:r>
          </a:p>
          <a:p>
            <a:r>
              <a:rPr lang="bn-IN" sz="3600" dirty="0"/>
              <a:t>    গুলো লিখ</a:t>
            </a:r>
            <a:endParaRPr lang="en-US" sz="3600" dirty="0"/>
          </a:p>
        </p:txBody>
      </p:sp>
      <p:sp>
        <p:nvSpPr>
          <p:cNvPr id="14" name="Isosceles Triangle 13"/>
          <p:cNvSpPr/>
          <p:nvPr/>
        </p:nvSpPr>
        <p:spPr>
          <a:xfrm>
            <a:off x="4121834" y="3643531"/>
            <a:ext cx="4529797" cy="2912013"/>
          </a:xfrm>
          <a:prstGeom prst="triangle">
            <a:avLst>
              <a:gd name="adj" fmla="val 4204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86633" y="4038211"/>
            <a:ext cx="1111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দল৩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994031" y="5543746"/>
            <a:ext cx="3193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সম্পর্ক প্রতীক গুলো আলাদা কর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50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1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706688"/>
            <a:ext cx="7869238" cy="3317875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</a:t>
            </a:r>
            <a:b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 প্রতীক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4545" y="426721"/>
            <a:ext cx="8887967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/>
              <a:t>চল</a:t>
            </a:r>
            <a:r>
              <a:rPr lang="en-US" sz="7200" dirty="0"/>
              <a:t> </a:t>
            </a:r>
            <a:r>
              <a:rPr lang="en-US" sz="7200" dirty="0" err="1"/>
              <a:t>বোর্ডে</a:t>
            </a:r>
            <a:r>
              <a:rPr lang="en-US" sz="7200" dirty="0"/>
              <a:t> </a:t>
            </a:r>
            <a:r>
              <a:rPr lang="en-US" sz="7200" dirty="0" err="1"/>
              <a:t>প্রতীক</a:t>
            </a:r>
            <a:r>
              <a:rPr lang="en-US" sz="7200" dirty="0"/>
              <a:t> </a:t>
            </a:r>
            <a:r>
              <a:rPr lang="en-US" sz="7200" dirty="0" err="1"/>
              <a:t>লিখি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287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5471" y="216607"/>
            <a:ext cx="8678504" cy="2387600"/>
          </a:xfrm>
        </p:spPr>
        <p:txBody>
          <a:bodyPr>
            <a:norm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৬৬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5233" y="3670126"/>
            <a:ext cx="10471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গাণিতিক প্রতিক গুলো মিলিয়ে নাও।</a:t>
            </a:r>
            <a:endParaRPr lang="en-US" sz="5400" dirty="0"/>
          </a:p>
        </p:txBody>
      </p:sp>
      <p:sp>
        <p:nvSpPr>
          <p:cNvPr id="5" name="5-Point Star 4"/>
          <p:cNvSpPr/>
          <p:nvPr/>
        </p:nvSpPr>
        <p:spPr>
          <a:xfrm>
            <a:off x="8943975" y="632532"/>
            <a:ext cx="2314575" cy="1971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262813" y="285750"/>
            <a:ext cx="4929187" cy="2185988"/>
          </a:xfr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9600" dirty="0"/>
              <a:t>মূল্যায়ন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1048512" y="2749106"/>
            <a:ext cx="8729472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/>
              <a:t>সংখ্যা প্রতীক কয়টি?</a:t>
            </a:r>
          </a:p>
          <a:p>
            <a:r>
              <a:rPr lang="bn-IN" sz="6000" dirty="0"/>
              <a:t>প্রক্রিয়া প্রতীক কয়টি?</a:t>
            </a:r>
          </a:p>
          <a:p>
            <a:r>
              <a:rPr lang="bn-IN" sz="6000" dirty="0"/>
              <a:t>সম্পর্ক প্রতীক কয়টি?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548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116"/>
            <a:ext cx="9746204" cy="1312922"/>
          </a:xfrm>
        </p:spPr>
        <p:txBody>
          <a:bodyPr>
            <a:normAutofit/>
          </a:bodyPr>
          <a:lstStyle/>
          <a:p>
            <a:r>
              <a:rPr lang="bn-IN" sz="5400" b="1" dirty="0"/>
              <a:t>                  শিক্ষক পরিচিতি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690688"/>
            <a:ext cx="7109138" cy="4735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err="1">
                <a:solidFill>
                  <a:srgbClr val="FF0000"/>
                </a:solidFill>
              </a:rPr>
              <a:t>মোহাম্মদ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গোলাম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মোস্তফা</a:t>
            </a:r>
            <a:r>
              <a:rPr lang="bn-IN" sz="4400" i="1" dirty="0">
                <a:solidFill>
                  <a:srgbClr val="FF0000"/>
                </a:solidFill>
              </a:rPr>
              <a:t> </a:t>
            </a:r>
            <a:endParaRPr lang="bn-IN" sz="6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</a:rPr>
              <a:t>সহ</a:t>
            </a:r>
            <a:r>
              <a:rPr lang="bn-BD" sz="4400" dirty="0">
                <a:solidFill>
                  <a:schemeClr val="accent6">
                    <a:lumMod val="50000"/>
                  </a:schemeClr>
                </a:solidFill>
              </a:rPr>
              <a:t>কারি</a:t>
            </a:r>
            <a:r>
              <a:rPr lang="bn-IN" sz="4400" dirty="0">
                <a:solidFill>
                  <a:schemeClr val="accent6">
                    <a:lumMod val="50000"/>
                  </a:schemeClr>
                </a:solidFill>
              </a:rPr>
              <a:t> শিক্ষক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rgbClr val="0070C0"/>
                </a:solidFill>
              </a:rPr>
              <a:t>মধ্য </a:t>
            </a:r>
            <a:r>
              <a:rPr lang="bn-BD" sz="4400" dirty="0">
                <a:solidFill>
                  <a:srgbClr val="0070C0"/>
                </a:solidFill>
              </a:rPr>
              <a:t>মরিয়মনগর</a:t>
            </a:r>
            <a:r>
              <a:rPr lang="bn-IN" sz="4400" dirty="0">
                <a:solidFill>
                  <a:srgbClr val="0070C0"/>
                </a:solidFill>
              </a:rPr>
              <a:t> সরঃ প্রাথঃ বিদ্যালয়</a:t>
            </a:r>
            <a:r>
              <a:rPr lang="bn-BD" sz="4400" dirty="0">
                <a:solidFill>
                  <a:srgbClr val="0070C0"/>
                </a:solidFill>
              </a:rPr>
              <a:t>।</a:t>
            </a:r>
            <a:endParaRPr lang="bn-IN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n-BD" sz="4400" smtClean="0">
                <a:solidFill>
                  <a:srgbClr val="C00000"/>
                </a:solidFill>
              </a:rPr>
              <a:t>রাঙ্গুনিয়া</a:t>
            </a:r>
            <a:r>
              <a:rPr lang="bn-BD" sz="4400" dirty="0">
                <a:solidFill>
                  <a:srgbClr val="C00000"/>
                </a:solidFill>
              </a:rPr>
              <a:t>, চট্টগ্রাম।</a:t>
            </a:r>
            <a:endParaRPr lang="bn-IN" sz="4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41" y="4190923"/>
            <a:ext cx="4622260" cy="25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9822" y="2489982"/>
            <a:ext cx="103678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rgbClr val="FFFF00"/>
                </a:solidFill>
              </a:rPr>
              <a:t>সবাই ভালো থাক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552" y="1122363"/>
            <a:ext cx="6986016" cy="1413573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696" y="2831846"/>
            <a:ext cx="8436864" cy="2384234"/>
          </a:xfr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25000" lnSpcReduction="20000"/>
          </a:bodyPr>
          <a:lstStyle/>
          <a:p>
            <a:r>
              <a:rPr lang="bn-IN" sz="16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শ্রেণীঃচতুর্থ</a:t>
            </a:r>
          </a:p>
          <a:p>
            <a:r>
              <a:rPr lang="bn-IN" sz="16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গণিত</a:t>
            </a:r>
          </a:p>
          <a:p>
            <a:r>
              <a:rPr lang="bn-IN" sz="1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শিরোনামঃগাণিতিক প্রতীক</a:t>
            </a:r>
          </a:p>
          <a:p>
            <a:r>
              <a:rPr lang="bn-IN" sz="16000" dirty="0">
                <a:latin typeface="NikoshBAN" panose="02000000000000000000" pitchFamily="2" charset="0"/>
                <a:cs typeface="NikoshBAN" panose="02000000000000000000" pitchFamily="2" charset="0"/>
              </a:rPr>
              <a:t>পাঠঃবিভিন্ন ধরনের প্রতীক</a:t>
            </a:r>
          </a:p>
          <a:p>
            <a:endParaRPr lang="bn-IN" dirty="0"/>
          </a:p>
          <a:p>
            <a:endParaRPr lang="bn-I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4491292"/>
            <a:ext cx="2377440" cy="24520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631780"/>
            <a:ext cx="1731264" cy="18625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48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148" y="0"/>
            <a:ext cx="4897677" cy="1348970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Autofit/>
          </a:bodyPr>
          <a:lstStyle/>
          <a:p>
            <a:r>
              <a:rPr lang="bn-IN" sz="7200" dirty="0"/>
              <a:t>শিখনফল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1891" y="1958069"/>
            <a:ext cx="9144000" cy="2426208"/>
          </a:xfrm>
        </p:spPr>
        <p:txBody>
          <a:bodyPr>
            <a:normAutofit/>
          </a:bodyPr>
          <a:lstStyle/>
          <a:p>
            <a:pPr algn="l"/>
            <a:r>
              <a:rPr lang="bn-IN" sz="3200" dirty="0"/>
              <a:t>১৮.১</a:t>
            </a:r>
            <a:r>
              <a:rPr lang="en-US" sz="3200" dirty="0"/>
              <a:t>.১</a:t>
            </a:r>
            <a:r>
              <a:rPr lang="bn-IN" sz="3200" dirty="0"/>
              <a:t> সংখ্যারাশি ও গাণিতিক উক্তি চিনে বলতে                 পারবে</a:t>
            </a:r>
            <a:r>
              <a:rPr lang="en-US" sz="3200" dirty="0"/>
              <a:t>।</a:t>
            </a:r>
          </a:p>
          <a:p>
            <a:pPr algn="l"/>
            <a:r>
              <a:rPr lang="en-US" sz="3200" dirty="0"/>
              <a:t>১৮.</a:t>
            </a:r>
            <a:r>
              <a:rPr lang="bn-IN" sz="3200" dirty="0"/>
              <a:t>১</a:t>
            </a:r>
            <a:r>
              <a:rPr lang="en-US" sz="3200" dirty="0"/>
              <a:t>.</a:t>
            </a:r>
            <a:r>
              <a:rPr lang="bn-IN" sz="3200" dirty="0"/>
              <a:t>২সংখ্যারাশি ও গাণিতিক উক্তি লিখতে পারবে।                                                       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92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45888"/>
              </p:ext>
            </p:extLst>
          </p:nvPr>
        </p:nvGraphicFramePr>
        <p:xfrm>
          <a:off x="5270500" y="3208338"/>
          <a:ext cx="16525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1653120" imgH="437760" progId="Package">
                  <p:embed/>
                </p:oleObj>
              </mc:Choice>
              <mc:Fallback>
                <p:oleObj name="Packager Shell Object" showAsIcon="1" r:id="rId3" imgW="16531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0500" y="3208338"/>
                        <a:ext cx="165258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34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70" y="259195"/>
            <a:ext cx="5036235" cy="63846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5312824"/>
            <a:ext cx="457200" cy="24520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025" y="8374476"/>
            <a:ext cx="2377440" cy="24520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16134" y="12070080"/>
            <a:ext cx="1544703" cy="10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7315" y="801666"/>
            <a:ext cx="730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/>
              <a:t>পূর্বের</a:t>
            </a:r>
            <a:r>
              <a:rPr lang="en-US" sz="7200" dirty="0"/>
              <a:t> </a:t>
            </a:r>
            <a:r>
              <a:rPr lang="en-US" sz="7200" dirty="0" err="1"/>
              <a:t>পাঠ</a:t>
            </a:r>
            <a:r>
              <a:rPr lang="en-US" sz="7200" dirty="0"/>
              <a:t> </a:t>
            </a:r>
            <a:r>
              <a:rPr lang="en-US" sz="7200" dirty="0" err="1"/>
              <a:t>যাচাই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365338" y="2286000"/>
            <a:ext cx="8550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বোর্ডে</a:t>
            </a:r>
            <a:r>
              <a:rPr lang="en-US" sz="6000" dirty="0"/>
              <a:t> </a:t>
            </a:r>
            <a:r>
              <a:rPr lang="en-US" sz="6000" dirty="0" err="1"/>
              <a:t>গাণিতিক</a:t>
            </a:r>
            <a:r>
              <a:rPr lang="en-US" sz="6000" dirty="0"/>
              <a:t> </a:t>
            </a:r>
            <a:r>
              <a:rPr lang="en-US" sz="6000" dirty="0" err="1"/>
              <a:t>বাক্য</a:t>
            </a:r>
            <a:r>
              <a:rPr lang="en-US" sz="6000" dirty="0"/>
              <a:t> </a:t>
            </a:r>
            <a:r>
              <a:rPr lang="en-US" sz="6000" dirty="0" err="1"/>
              <a:t>লিখতে</a:t>
            </a:r>
            <a:r>
              <a:rPr lang="en-US" sz="6000" dirty="0"/>
              <a:t> </a:t>
            </a:r>
            <a:r>
              <a:rPr lang="en-US" sz="6000" dirty="0" err="1"/>
              <a:t>দিব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073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r>
              <a:rPr lang="en-US" dirty="0" err="1"/>
              <a:t>যোগ</a:t>
            </a:r>
            <a:r>
              <a:rPr lang="en-US" dirty="0"/>
              <a:t>, </a:t>
            </a:r>
            <a:r>
              <a:rPr lang="en-US" dirty="0" err="1"/>
              <a:t>বিয়োগ</a:t>
            </a:r>
            <a:r>
              <a:rPr lang="en-US" dirty="0"/>
              <a:t>, </a:t>
            </a:r>
            <a:r>
              <a:rPr lang="en-US" dirty="0" err="1"/>
              <a:t>গুণ</a:t>
            </a:r>
            <a:r>
              <a:rPr lang="en-US" dirty="0"/>
              <a:t>, </a:t>
            </a:r>
            <a:r>
              <a:rPr lang="en-US" dirty="0" err="1"/>
              <a:t>ভাগ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1791" y="3620021"/>
            <a:ext cx="6864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/>
              <a:t>প্রতীক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9830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258" y="752168"/>
            <a:ext cx="7174630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1167" y="2736748"/>
            <a:ext cx="6215063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প্রতীক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201</Words>
  <Application>Microsoft Office PowerPoint</Application>
  <PresentationFormat>Widescreen</PresentationFormat>
  <Paragraphs>64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Packager Shell Object</vt:lpstr>
      <vt:lpstr>PowerPoint Presentation</vt:lpstr>
      <vt:lpstr>                  শিক্ষক পরিচিতি</vt:lpstr>
      <vt:lpstr>পাঠ পরিচিতি</vt:lpstr>
      <vt:lpstr>শিখনফল</vt:lpstr>
      <vt:lpstr>PowerPoint Presentation</vt:lpstr>
      <vt:lpstr>PowerPoint Presentation</vt:lpstr>
      <vt:lpstr>PowerPoint Presentation</vt:lpstr>
      <vt:lpstr>যোগ, বিয়োগ, গুণ, ভাগ কি ?</vt:lpstr>
      <vt:lpstr>PowerPoint Presentation</vt:lpstr>
      <vt:lpstr>PowerPoint Presentation</vt:lpstr>
      <vt:lpstr>PowerPoint Presentation</vt:lpstr>
      <vt:lpstr>PowerPoint Presentation</vt:lpstr>
      <vt:lpstr>সম্পর্ক বুঝাতে ব্যবহার করা হয়</vt:lpstr>
      <vt:lpstr>সম্পর্ক প্রতীক গুলোর নাম</vt:lpstr>
      <vt:lpstr>PowerPoint Presentation</vt:lpstr>
      <vt:lpstr>PowerPoint Presentation</vt:lpstr>
      <vt:lpstr>যেমনঃসংখ্যা প্রতীক সম্পর্ক প্রতীক</vt:lpstr>
      <vt:lpstr>গণিত বই খুলে ৬৬ পৃষ্ঠা খোল</vt:lpstr>
      <vt:lpstr>মূল্যায়ন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159</cp:revision>
  <dcterms:created xsi:type="dcterms:W3CDTF">2018-05-09T13:27:30Z</dcterms:created>
  <dcterms:modified xsi:type="dcterms:W3CDTF">2018-09-22T15:47:33Z</dcterms:modified>
</cp:coreProperties>
</file>