
<file path=[Content_Types].xml><?xml version="1.0" encoding="utf-8"?>
<Types xmlns="http://schemas.openxmlformats.org/package/2006/content-types">
  <Default Extension="jfif" ContentType="image/jpeg"/>
  <Default Extension="png" ContentType="image/png"/>
  <Default Extension="tmp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2" r:id="rId2"/>
    <p:sldId id="258" r:id="rId3"/>
    <p:sldId id="291" r:id="rId4"/>
    <p:sldId id="260" r:id="rId5"/>
    <p:sldId id="261" r:id="rId6"/>
    <p:sldId id="283" r:id="rId7"/>
    <p:sldId id="262" r:id="rId8"/>
    <p:sldId id="259" r:id="rId9"/>
    <p:sldId id="292" r:id="rId10"/>
    <p:sldId id="293" r:id="rId11"/>
    <p:sldId id="294" r:id="rId12"/>
    <p:sldId id="289" r:id="rId13"/>
    <p:sldId id="276" r:id="rId14"/>
    <p:sldId id="273" r:id="rId15"/>
    <p:sldId id="274" r:id="rId16"/>
    <p:sldId id="268" r:id="rId17"/>
    <p:sldId id="269" r:id="rId18"/>
    <p:sldId id="275" r:id="rId19"/>
    <p:sldId id="290" r:id="rId20"/>
    <p:sldId id="264" r:id="rId21"/>
    <p:sldId id="279" r:id="rId22"/>
    <p:sldId id="280" r:id="rId23"/>
    <p:sldId id="265" r:id="rId24"/>
    <p:sldId id="29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3399"/>
    <a:srgbClr val="33CC33"/>
    <a:srgbClr val="CC0066"/>
    <a:srgbClr val="FF33CC"/>
    <a:srgbClr val="3333FF"/>
    <a:srgbClr val="CCCC00"/>
    <a:srgbClr val="CC00CC"/>
    <a:srgbClr val="FFFF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4CD64-EA05-45F5-904E-F189772CEEFB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828DF-34B4-4AA9-8F4D-66AB17B03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9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28DF-34B4-4AA9-8F4D-66AB17B031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14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28DF-34B4-4AA9-8F4D-66AB17B031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7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96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46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05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13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0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38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56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58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0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3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07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f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39623" y="1524900"/>
            <a:ext cx="33612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66256" y="6323526"/>
            <a:ext cx="11859492" cy="368219"/>
            <a:chOff x="166256" y="6179128"/>
            <a:chExt cx="11859492" cy="5126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256" y="6179128"/>
              <a:ext cx="5957454" cy="51261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8294" y="6179128"/>
              <a:ext cx="5957454" cy="512618"/>
            </a:xfrm>
            <a:prstGeom prst="rect">
              <a:avLst/>
            </a:prstGeom>
          </p:spPr>
        </p:pic>
      </p:grpSp>
      <p:sp>
        <p:nvSpPr>
          <p:cNvPr id="12" name="Frame 11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99"/>
            </a:avLst>
          </a:prstGeom>
          <a:blipFill>
            <a:blip r:embed="rId14"/>
            <a:stretch>
              <a:fillRect/>
            </a:stretch>
          </a:blipFill>
          <a:ln w="19050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80963" y="61913"/>
            <a:ext cx="12030075" cy="6710362"/>
          </a:xfrm>
          <a:prstGeom prst="frame">
            <a:avLst>
              <a:gd name="adj1" fmla="val 484"/>
            </a:avLst>
          </a:prstGeom>
          <a:blipFill>
            <a:blip r:embed="rId15"/>
            <a:stretch>
              <a:fillRect/>
            </a:stretch>
          </a:blipFill>
          <a:ln w="22225">
            <a:solidFill>
              <a:srgbClr val="CC00FF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 userDrawn="1"/>
        </p:nvSpPr>
        <p:spPr>
          <a:xfrm>
            <a:off x="137102" y="121921"/>
            <a:ext cx="11916786" cy="6590948"/>
          </a:xfrm>
          <a:prstGeom prst="frame">
            <a:avLst>
              <a:gd name="adj1" fmla="val 693"/>
            </a:avLst>
          </a:prstGeom>
          <a:solidFill>
            <a:srgbClr val="33CC3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4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3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microsoft.com/office/2007/relationships/hdphoto" Target="../media/hdphoto9.wdp"/><Relationship Id="rId7" Type="http://schemas.openxmlformats.org/officeDocument/2006/relationships/image" Target="../media/image46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microsoft.com/office/2007/relationships/hdphoto" Target="../media/hdphoto10.wdp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microsoft.com/office/2007/relationships/hdphoto" Target="../media/hdphoto11.wdp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microsoft.com/office/2007/relationships/hdphoto" Target="../media/hdphoto13.wdp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tm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67.png"/><Relationship Id="rId4" Type="http://schemas.microsoft.com/office/2007/relationships/hdphoto" Target="../media/hdphoto15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72.png"/><Relationship Id="rId7" Type="http://schemas.openxmlformats.org/officeDocument/2006/relationships/image" Target="../media/image15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19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14.jpeg"/><Relationship Id="rId7" Type="http://schemas.openxmlformats.org/officeDocument/2006/relationships/image" Target="../media/image7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5" Type="http://schemas.openxmlformats.org/officeDocument/2006/relationships/image" Target="../media/image69.png"/><Relationship Id="rId4" Type="http://schemas.openxmlformats.org/officeDocument/2006/relationships/image" Target="../media/image15.jpeg"/><Relationship Id="rId9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jpg"/><Relationship Id="rId7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microsoft.com/office/2007/relationships/hdphoto" Target="../media/hdphoto7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6.wdp"/><Relationship Id="rId4" Type="http://schemas.openxmlformats.org/officeDocument/2006/relationships/image" Target="../media/image34.png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870110" y="1591718"/>
            <a:ext cx="4276419" cy="4276419"/>
            <a:chOff x="3824329" y="1613955"/>
            <a:chExt cx="4276419" cy="42764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4329" y="1613955"/>
              <a:ext cx="4276419" cy="427641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926643" y="1814977"/>
              <a:ext cx="1667731" cy="7694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</a:t>
              </a:r>
              <a:r>
                <a:rPr lang="en-US" sz="4400" b="1" dirty="0" smtClean="0">
                  <a:ln w="11430"/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4400" b="1" dirty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92777" y="3379544"/>
              <a:ext cx="1667731" cy="7694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dirty="0">
                  <a:ln w="11430"/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en-US" sz="4400" b="1" dirty="0" smtClean="0">
                  <a:ln w="11430"/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4400" b="1" dirty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59388" y="3241155"/>
              <a:ext cx="1667731" cy="7694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dirty="0">
                  <a:ln w="11430"/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ঙ</a:t>
              </a:r>
              <a:r>
                <a:rPr lang="en-US" sz="4400" b="1" dirty="0" smtClean="0">
                  <a:ln w="11430"/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4400" b="1" dirty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99"/>
            </a:avLst>
          </a:prstGeom>
          <a:blipFill>
            <a:blip r:embed="rId3"/>
            <a:stretch>
              <a:fillRect/>
            </a:stretch>
          </a:blip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80963" y="61913"/>
            <a:ext cx="12030075" cy="6710362"/>
          </a:xfrm>
          <a:prstGeom prst="frame">
            <a:avLst>
              <a:gd name="adj1" fmla="val 484"/>
            </a:avLst>
          </a:prstGeom>
          <a:blipFill>
            <a:blip r:embed="rId4"/>
            <a:stretch>
              <a:fillRect/>
            </a:stretch>
          </a:blipFill>
          <a:ln w="22225">
            <a:solidFill>
              <a:srgbClr val="CC00FF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137102" y="121921"/>
            <a:ext cx="11916786" cy="6590948"/>
          </a:xfrm>
          <a:prstGeom prst="frame">
            <a:avLst>
              <a:gd name="adj1" fmla="val 693"/>
            </a:avLst>
          </a:prstGeom>
          <a:solidFill>
            <a:srgbClr val="33CC3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61629" y="2519317"/>
            <a:ext cx="1667731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02110" y="2519317"/>
            <a:ext cx="1667731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81869" y="2519317"/>
            <a:ext cx="1667731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02109" y="2526596"/>
            <a:ext cx="1667731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92514" y="356722"/>
            <a:ext cx="8205962" cy="16927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r>
              <a:rPr lang="en-US" sz="5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স্বাগত  </a:t>
            </a:r>
            <a:endParaRPr lang="en-US" sz="5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176" y="5500238"/>
            <a:ext cx="1735597" cy="161410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 flipH="1" flipV="1">
            <a:off x="7139033" y="6522018"/>
            <a:ext cx="22841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4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-0.43073 -0.3379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6" y="-16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0.42317 -0.34583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172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43685 0.370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9" y="185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0.42903 0.35625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5" y="178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7" presetClass="path" presetSubtype="0" accel="50000" decel="5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0 0 L 0 -0.125 C 0 -0.181 0.069 -0.25 0.125 -0.25 L 0.25 -0.25 E" pathEditMode="relative" ptsTypes="">
                                      <p:cBhvr>
                                        <p:cTn id="2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35361" y="300416"/>
            <a:ext cx="6712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36914" y="1528347"/>
            <a:ext cx="2460275" cy="638436"/>
          </a:xfrm>
          <a:prstGeom prst="roundRect">
            <a:avLst>
              <a:gd name="adj" fmla="val 29888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17" name="Rounded Rectangle 16"/>
          <p:cNvSpPr/>
          <p:nvPr/>
        </p:nvSpPr>
        <p:spPr>
          <a:xfrm>
            <a:off x="1436914" y="3321504"/>
            <a:ext cx="2460275" cy="638436"/>
          </a:xfrm>
          <a:prstGeom prst="roundRect">
            <a:avLst>
              <a:gd name="adj" fmla="val 29888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endParaRPr lang="en-GB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18" name="Rounded Rectangle 17"/>
          <p:cNvSpPr/>
          <p:nvPr/>
        </p:nvSpPr>
        <p:spPr>
          <a:xfrm>
            <a:off x="1436914" y="5091264"/>
            <a:ext cx="2460275" cy="638436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জ্ঞানী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19" name="Rounded Rectangle 18"/>
          <p:cNvSpPr/>
          <p:nvPr/>
        </p:nvSpPr>
        <p:spPr>
          <a:xfrm>
            <a:off x="7980341" y="1181627"/>
            <a:ext cx="3436596" cy="1123875"/>
          </a:xfrm>
          <a:prstGeom prst="roundRect">
            <a:avLst>
              <a:gd name="adj" fmla="val 29646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 লোহা</a:t>
            </a:r>
            <a:r>
              <a:rPr lang="bn-IN" sz="320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দিয়ে</a:t>
            </a:r>
            <a:r>
              <a:rPr lang="en-US" sz="320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জিনিসপত্র তৈরি</a:t>
            </a:r>
            <a:r>
              <a:rPr lang="bn-IN" sz="3200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980338" y="2725172"/>
            <a:ext cx="3436599" cy="1831100"/>
          </a:xfrm>
          <a:prstGeom prst="roundRect">
            <a:avLst>
              <a:gd name="adj" fmla="val 21566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কুমোর। যারা মাটি দিয়ে হাঁড়ি, সরা ইত্যাদি তৈরি করেন।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21" name="Rounded Rectangle 20"/>
          <p:cNvSpPr/>
          <p:nvPr/>
        </p:nvSpPr>
        <p:spPr>
          <a:xfrm>
            <a:off x="8277169" y="5091264"/>
            <a:ext cx="2842939" cy="638436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যাঁর অনেক জ্ঞান।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594" y="1053700"/>
            <a:ext cx="2620341" cy="162164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593" y="2804349"/>
            <a:ext cx="2620341" cy="165727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7"/>
          <a:stretch/>
        </p:blipFill>
        <p:spPr>
          <a:xfrm>
            <a:off x="4628593" y="4588655"/>
            <a:ext cx="2620341" cy="165727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124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61487" y="365731"/>
            <a:ext cx="6712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54480" y="1576801"/>
            <a:ext cx="2381898" cy="638436"/>
          </a:xfrm>
          <a:prstGeom prst="roundRect">
            <a:avLst>
              <a:gd name="adj" fmla="val 29888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রক্ত-পিছল</a:t>
            </a:r>
            <a:endParaRPr lang="en-US" sz="36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17" name="Rounded Rectangle 16"/>
          <p:cNvSpPr/>
          <p:nvPr/>
        </p:nvSpPr>
        <p:spPr>
          <a:xfrm>
            <a:off x="1554480" y="3321504"/>
            <a:ext cx="2381898" cy="638436"/>
          </a:xfrm>
          <a:prstGeom prst="roundRect">
            <a:avLst>
              <a:gd name="adj" fmla="val 29888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endParaRPr lang="en-GB" sz="36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18" name="Rounded Rectangle 17"/>
          <p:cNvSpPr/>
          <p:nvPr/>
        </p:nvSpPr>
        <p:spPr>
          <a:xfrm>
            <a:off x="1554480" y="5088292"/>
            <a:ext cx="2381898" cy="638436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বেদন</a:t>
            </a:r>
            <a:endParaRPr lang="en-GB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19" name="Rounded Rectangle 18"/>
          <p:cNvSpPr/>
          <p:nvPr/>
        </p:nvSpPr>
        <p:spPr>
          <a:xfrm>
            <a:off x="7982732" y="1576801"/>
            <a:ext cx="3545701" cy="638436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রক্তে যা পিছল হয়েছে।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20" name="Rounded Rectangle 19"/>
          <p:cNvSpPr/>
          <p:nvPr/>
        </p:nvSpPr>
        <p:spPr>
          <a:xfrm>
            <a:off x="8498688" y="3322035"/>
            <a:ext cx="2408797" cy="637374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স্বাধীনতা।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21" name="Rounded Rectangle 20"/>
          <p:cNvSpPr/>
          <p:nvPr/>
        </p:nvSpPr>
        <p:spPr>
          <a:xfrm>
            <a:off x="8498686" y="5088292"/>
            <a:ext cx="2408799" cy="638436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বেদনা, কষ্ট।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105" y="1143804"/>
            <a:ext cx="2546858" cy="150443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105" y="2835749"/>
            <a:ext cx="2546857" cy="160994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104" y="4620147"/>
            <a:ext cx="2546857" cy="161926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558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037">
                        <a14:foregroundMark x1="8342" y1="4745" x2="8451" y2="2920"/>
                        <a14:foregroundMark x1="3684" y1="1825" x2="3467" y2="3832"/>
                        <a14:foregroundMark x1="2059" y1="26277" x2="2384" y2="21898"/>
                        <a14:backgroundMark x1="17551" y1="74088" x2="17876" y2="62044"/>
                        <a14:backgroundMark x1="12351" y1="75182" x2="14735" y2="57664"/>
                        <a14:backgroundMark x1="8017" y1="74453" x2="6826" y2="65511"/>
                        <a14:backgroundMark x1="7042" y1="80109" x2="6501" y2="72628"/>
                        <a14:backgroundMark x1="14626" y1="83759" x2="14410" y2="73175"/>
                        <a14:backgroundMark x1="15926" y1="87591" x2="14735" y2="78467"/>
                        <a14:backgroundMark x1="26436" y1="77737" x2="27519" y2="65146"/>
                        <a14:backgroundMark x1="16576" y1="80292" x2="19068" y2="75182"/>
                        <a14:backgroundMark x1="22535" y1="87226" x2="22535" y2="67518"/>
                        <a14:backgroundMark x1="34886" y1="84124" x2="34886" y2="75547"/>
                        <a14:backgroundMark x1="38570" y1="84489" x2="38570" y2="75182"/>
                        <a14:backgroundMark x1="40412" y1="83759" x2="39437" y2="74453"/>
                        <a14:backgroundMark x1="33586" y1="83029" x2="33911" y2="72445"/>
                        <a14:backgroundMark x1="28711" y1="82299" x2="29036" y2="73358"/>
                        <a14:backgroundMark x1="31636" y1="74635" x2="32936" y2="68248"/>
                        <a14:backgroundMark x1="24377" y1="87409" x2="24919" y2="70438"/>
                        <a14:backgroundMark x1="20910" y1="89416" x2="20260" y2="78102"/>
                        <a14:backgroundMark x1="17660" y1="93796" x2="17768" y2="83759"/>
                        <a14:backgroundMark x1="22752" y1="94526" x2="21993" y2="83577"/>
                        <a14:backgroundMark x1="27844" y1="94526" x2="25352" y2="82664"/>
                        <a14:backgroundMark x1="24160" y1="96168" x2="25677" y2="89599"/>
                        <a14:backgroundMark x1="20152" y1="95073" x2="24160" y2="91058"/>
                        <a14:backgroundMark x1="19935" y1="98723" x2="22969" y2="89416"/>
                        <a14:backgroundMark x1="24269" y1="98358" x2="24485" y2="92336"/>
                        <a14:backgroundMark x1="17226" y1="98540" x2="18202" y2="88686"/>
                        <a14:backgroundMark x1="15168" y1="97628" x2="16035" y2="92336"/>
                        <a14:backgroundMark x1="13543" y1="93796" x2="16251" y2="89599"/>
                        <a14:backgroundMark x1="13976" y1="97445" x2="14626" y2="94708"/>
                        <a14:backgroundMark x1="12784" y1="96715" x2="13218" y2="93431"/>
                        <a14:backgroundMark x1="5309" y1="12409" x2="5309" y2="12774"/>
                        <a14:backgroundMark x1="33153" y1="2372" x2="33153" y2="2372"/>
                        <a14:backgroundMark x1="34453" y1="5109" x2="34670" y2="4380"/>
                        <a14:backgroundMark x1="36403" y1="730" x2="36403" y2="730"/>
                        <a14:backgroundMark x1="33478" y1="730" x2="33478" y2="730"/>
                        <a14:backgroundMark x1="17660" y1="730" x2="20043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7704"/>
          <a:stretch/>
        </p:blipFill>
        <p:spPr>
          <a:xfrm>
            <a:off x="169090" y="174171"/>
            <a:ext cx="3698328" cy="65169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31728" y="405810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31" y="4460375"/>
            <a:ext cx="934352" cy="20729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9762" y="1084467"/>
            <a:ext cx="1319337" cy="18147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3004" y="1343712"/>
            <a:ext cx="1374414" cy="167405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286773" y="3679197"/>
            <a:ext cx="10049099" cy="1120728"/>
            <a:chOff x="191827" y="4077117"/>
            <a:chExt cx="11531013" cy="1837526"/>
          </a:xfrm>
        </p:grpSpPr>
        <p:sp>
          <p:nvSpPr>
            <p:cNvPr id="20" name="Chevron 19"/>
            <p:cNvSpPr/>
            <p:nvPr/>
          </p:nvSpPr>
          <p:spPr>
            <a:xfrm>
              <a:off x="191827" y="4077117"/>
              <a:ext cx="2550512" cy="1837526"/>
            </a:xfrm>
            <a:prstGeom prst="chevron">
              <a:avLst>
                <a:gd name="adj" fmla="val 70610"/>
              </a:avLst>
            </a:prstGeom>
            <a:blipFill>
              <a:blip r:embed="rId8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vron 20"/>
            <p:cNvSpPr/>
            <p:nvPr/>
          </p:nvSpPr>
          <p:spPr>
            <a:xfrm>
              <a:off x="1675612" y="4347002"/>
              <a:ext cx="2550512" cy="1297610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hevron 21"/>
            <p:cNvSpPr/>
            <p:nvPr/>
          </p:nvSpPr>
          <p:spPr>
            <a:xfrm>
              <a:off x="3229268" y="4347002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hevron 22"/>
            <p:cNvSpPr/>
            <p:nvPr/>
          </p:nvSpPr>
          <p:spPr>
            <a:xfrm>
              <a:off x="4779392" y="4341177"/>
              <a:ext cx="2550512" cy="1303435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hevron 23"/>
            <p:cNvSpPr/>
            <p:nvPr/>
          </p:nvSpPr>
          <p:spPr>
            <a:xfrm>
              <a:off x="6284992" y="4356327"/>
              <a:ext cx="2550512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vron 24"/>
            <p:cNvSpPr/>
            <p:nvPr/>
          </p:nvSpPr>
          <p:spPr>
            <a:xfrm>
              <a:off x="7801345" y="4356327"/>
              <a:ext cx="3921495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681517" y="4496908"/>
              <a:ext cx="10676515" cy="1038092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1695526" y="3974805"/>
            <a:ext cx="9554860" cy="553998"/>
          </a:xfrm>
          <a:prstGeom prst="rect">
            <a:avLst/>
          </a:prstGeom>
        </p:spPr>
        <p:txBody>
          <a:bodyPr wrap="square" lIns="91440" tIns="0" rIns="0" bIns="0" anchor="ctr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কামার, কুমোর, জ্ঞানী, মুক্তি দিয়ে একটি করে বাক্য রচনা কর।</a:t>
            </a:r>
            <a:endParaRPr lang="en-GB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313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22096 0.0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5" y="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4.07407E-6 L 0.17812 -0.009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1" y="-4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0942" y="3843729"/>
            <a:ext cx="71659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মোদের দেশের সরল মানুষ</a:t>
            </a:r>
          </a:p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কামার কুমার জেলে চাষা</a:t>
            </a:r>
          </a:p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 তরে সহজ হবে</a:t>
            </a:r>
          </a:p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মোদের বাংলা ভাষা।</a:t>
            </a:r>
            <a:endParaRPr lang="bn-IN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13993" y="339931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8" y="1190258"/>
            <a:ext cx="2785405" cy="2374884"/>
          </a:xfrm>
          <a:prstGeom prst="roundRect">
            <a:avLst>
              <a:gd name="adj" fmla="val 16667"/>
            </a:avLst>
          </a:prstGeom>
          <a:ln w="2222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82" y="1190258"/>
            <a:ext cx="2782389" cy="2374884"/>
          </a:xfrm>
          <a:prstGeom prst="roundRect">
            <a:avLst>
              <a:gd name="adj" fmla="val 16667"/>
            </a:avLst>
          </a:prstGeom>
          <a:ln w="2222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2792" y="1190258"/>
            <a:ext cx="2782388" cy="2343226"/>
          </a:xfrm>
          <a:prstGeom prst="roundRect">
            <a:avLst>
              <a:gd name="adj" fmla="val 16667"/>
            </a:avLst>
          </a:prstGeom>
          <a:ln w="2222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38" y="1221916"/>
            <a:ext cx="2704105" cy="2343226"/>
          </a:xfrm>
          <a:prstGeom prst="roundRect">
            <a:avLst>
              <a:gd name="adj" fmla="val 16667"/>
            </a:avLst>
          </a:prstGeom>
          <a:ln w="2222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44" y="1159976"/>
            <a:ext cx="1885070" cy="22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43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13993" y="283659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9295" y="4131115"/>
            <a:ext cx="67352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বিদেশ হতে বিজাতীয়</a:t>
            </a:r>
          </a:p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নানান কথার ছড়াছড়ি</a:t>
            </a:r>
          </a:p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 কতকাল দেশের মানুষ</a:t>
            </a:r>
          </a:p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থাকবে বল সহ্য করি।</a:t>
            </a:r>
            <a:endParaRPr lang="en-GB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230" y1="33808" x2="16633" y2="39146"/>
                        <a14:foregroundMark x1="15431" y1="21708" x2="16433" y2="27758"/>
                        <a14:foregroundMark x1="27255" y1="67972" x2="27255" y2="77580"/>
                        <a14:foregroundMark x1="31263" y1="78648" x2="31663" y2="82562"/>
                        <a14:foregroundMark x1="38477" y1="68683" x2="41483" y2="68683"/>
                        <a14:foregroundMark x1="39479" y1="41637" x2="40882" y2="42705"/>
                        <a14:foregroundMark x1="45291" y1="23843" x2="45892" y2="32384"/>
                        <a14:foregroundMark x1="50501" y1="13167" x2="50501" y2="20641"/>
                        <a14:foregroundMark x1="41082" y1="7473" x2="44289" y2="9253"/>
                        <a14:foregroundMark x1="36874" y1="18505" x2="38878" y2="20996"/>
                        <a14:foregroundMark x1="28257" y1="15302" x2="29259" y2="15658"/>
                        <a14:foregroundMark x1="28457" y1="14591" x2="33868" y2="13167"/>
                        <a14:foregroundMark x1="70140" y1="7117" x2="75351" y2="6762"/>
                        <a14:foregroundMark x1="84369" y1="72598" x2="85772" y2="83986"/>
                        <a14:foregroundMark x1="93988" y1="79359" x2="94589" y2="82918"/>
                        <a14:foregroundMark x1="89579" y1="64769" x2="89579" y2="64769"/>
                        <a14:foregroundMark x1="89379" y1="36655" x2="90180" y2="37722"/>
                        <a14:foregroundMark x1="38677" y1="69039" x2="41283" y2="69039"/>
                        <a14:foregroundMark x1="13226" y1="52669" x2="14629" y2="52669"/>
                        <a14:foregroundMark x1="55110" y1="34520" x2="55110" y2="39858"/>
                        <a14:foregroundMark x1="50902" y1="39858" x2="52305" y2="4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26" y="965251"/>
            <a:ext cx="5590899" cy="329324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301379" y="792496"/>
            <a:ext cx="3514667" cy="4302018"/>
            <a:chOff x="5643154" y="505268"/>
            <a:chExt cx="4480561" cy="611745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154" y="505268"/>
              <a:ext cx="4480561" cy="611745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5260" y="2056499"/>
              <a:ext cx="2453000" cy="262155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75319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4519" y="4078342"/>
            <a:ext cx="59297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 আছেন সামনে আজও</a:t>
            </a:r>
          </a:p>
          <a:p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গুণী, জ্ঞানী, মনীষীরা</a:t>
            </a:r>
          </a:p>
          <a:p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দেশের সব মানুষের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এই বেদন বুঝুন তারা।</a:t>
            </a:r>
            <a:endParaRPr lang="en-GB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13993" y="283659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" r="731" b="2479"/>
          <a:stretch/>
        </p:blipFill>
        <p:spPr>
          <a:xfrm>
            <a:off x="286158" y="1026695"/>
            <a:ext cx="2827013" cy="2923552"/>
          </a:xfrm>
          <a:prstGeom prst="rect">
            <a:avLst/>
          </a:prstGeom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2" b="4874"/>
          <a:stretch/>
        </p:blipFill>
        <p:spPr>
          <a:xfrm>
            <a:off x="3249615" y="1045022"/>
            <a:ext cx="2798170" cy="2923552"/>
          </a:xfrm>
          <a:prstGeom prst="rect">
            <a:avLst/>
          </a:prstGeom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29" y="1045022"/>
            <a:ext cx="2802763" cy="2923552"/>
          </a:xfrm>
          <a:prstGeom prst="rect">
            <a:avLst/>
          </a:prstGeom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436" y="1039758"/>
            <a:ext cx="2746234" cy="2928816"/>
          </a:xfrm>
          <a:prstGeom prst="rect">
            <a:avLst/>
          </a:prstGeom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969591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5814" y="5067865"/>
            <a:ext cx="5622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 তরে প্রাণ দিল যে কত মায়ের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কোলের ছেলে</a:t>
            </a:r>
            <a:endParaRPr lang="en-GB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3993" y="311795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6" y="1156568"/>
            <a:ext cx="5582427" cy="3654585"/>
          </a:xfrm>
          <a:prstGeom prst="roundRect">
            <a:avLst>
              <a:gd name="adj" fmla="val 12582"/>
            </a:avLst>
          </a:prstGeom>
          <a:ln w="2222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" t="3387" r="900" b="2360"/>
          <a:stretch/>
        </p:blipFill>
        <p:spPr>
          <a:xfrm>
            <a:off x="6188212" y="1156567"/>
            <a:ext cx="5582427" cy="3654585"/>
          </a:xfrm>
          <a:prstGeom prst="roundRect">
            <a:avLst>
              <a:gd name="adj" fmla="val 13696"/>
            </a:avLst>
          </a:prstGeom>
          <a:ln w="2222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5539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88569" y="4146634"/>
            <a:ext cx="64364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 রক্ত-পিছল পথে</a:t>
            </a:r>
          </a:p>
          <a:p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এবার যেন মুক্তি মেলে ।</a:t>
            </a:r>
          </a:p>
          <a:p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 সরল বাংলা ভাষা </a:t>
            </a:r>
          </a:p>
          <a:p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সব মানুষের মিটাক আশা।</a:t>
            </a:r>
            <a:endParaRPr lang="en-GB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3993" y="283659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6" y="1070670"/>
            <a:ext cx="4814668" cy="2949352"/>
          </a:xfrm>
          <a:prstGeom prst="round2DiagRect">
            <a:avLst>
              <a:gd name="adj1" fmla="val 16667"/>
              <a:gd name="adj2" fmla="val 0"/>
            </a:avLst>
          </a:prstGeom>
          <a:ln w="254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23" y="1070670"/>
            <a:ext cx="4814668" cy="2949352"/>
          </a:xfrm>
          <a:prstGeom prst="round2DiagRect">
            <a:avLst>
              <a:gd name="adj1" fmla="val 16667"/>
              <a:gd name="adj2" fmla="val 0"/>
            </a:avLst>
          </a:prstGeom>
          <a:ln w="254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0819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27471" y="1213027"/>
            <a:ext cx="1292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en-US" sz="4000" dirty="0" smtClean="0">
                <a:ln w="0"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ক্তি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1048" y="375712"/>
            <a:ext cx="5412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যুক্তবর্ণ গুলো ভেঙে দেখি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8805" y="2034307"/>
            <a:ext cx="17618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</a:t>
            </a:r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endParaRPr lang="en-GB" sz="4000" dirty="0">
              <a:ln w="0"/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3804" y="2724678"/>
            <a:ext cx="1391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smtClean="0">
                <a:ln w="0"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</a:t>
            </a:r>
            <a:endParaRPr lang="en-GB" sz="4000" dirty="0">
              <a:ln w="0"/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2667" y="4210253"/>
            <a:ext cx="1650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4000" dirty="0" smtClean="0">
                <a:ln w="0"/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স্তা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309" y="3451901"/>
            <a:ext cx="1708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en-US" sz="4000" dirty="0" smtClean="0">
                <a:ln w="0"/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0252" y="5043699"/>
            <a:ext cx="1274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স্নে</a:t>
            </a:r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endParaRPr lang="en-GB" sz="4000" dirty="0">
              <a:ln w="0"/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8976" y="4217570"/>
            <a:ext cx="770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endParaRPr lang="en-GB" sz="4000" dirty="0">
              <a:ln w="0"/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65584" y="2736698"/>
            <a:ext cx="724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</a:t>
            </a:r>
            <a:endParaRPr lang="en-GB" sz="4000" dirty="0">
              <a:ln w="0"/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7172" y="1229681"/>
            <a:ext cx="735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GB" sz="4000" dirty="0">
              <a:ln w="0"/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24549" y="5043699"/>
            <a:ext cx="735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</a:t>
            </a:r>
            <a:endParaRPr lang="en-GB" sz="4000" dirty="0">
              <a:ln w="0"/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4351" y="2043976"/>
            <a:ext cx="770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endParaRPr lang="en-GB" sz="4000" dirty="0">
              <a:ln w="0"/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24549" y="3457575"/>
            <a:ext cx="765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GB" sz="4000" dirty="0">
              <a:ln w="0"/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712441" y="3538600"/>
            <a:ext cx="1426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মন্দ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 flipH="1">
            <a:off x="9445879" y="4277958"/>
            <a:ext cx="1959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সস্তা 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972165" y="1140023"/>
            <a:ext cx="8687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647993" y="1902530"/>
            <a:ext cx="1544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661056" y="2650796"/>
            <a:ext cx="15290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বাহ্য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859164" y="5014671"/>
            <a:ext cx="1123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স্নিদ্ধ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21870" y="1219485"/>
            <a:ext cx="692694" cy="657251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endParaRPr lang="en-GB" sz="4000" dirty="0">
              <a:ln w="0"/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31406" y="1150115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21870" y="1192719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21870" y="1155455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021870" y="2708919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040388" y="1970784"/>
            <a:ext cx="692694" cy="657251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endParaRPr lang="en-GB" sz="4000" dirty="0">
              <a:ln w="0"/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039707" y="1993049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021870" y="1946086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032672" y="1962497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055938" y="2694875"/>
            <a:ext cx="692694" cy="769441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endParaRPr lang="en-GB" sz="4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030858" y="2713718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053660" y="2750015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031129" y="3530242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060157" y="3539304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058216" y="3537264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045788" y="3544377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031129" y="4336344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021870" y="4353074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040388" y="4326094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021870" y="4316777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021870" y="5163174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030175" y="5134805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031129" y="5159826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021870" y="5148075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346" r="897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851" y="2751921"/>
            <a:ext cx="303778" cy="54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7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21094 -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-0.00856 L 0.19297 -0.0023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30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0116 L 0.28854 -0.0004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9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8594 -0.0046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9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24166 -0.008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1" y="-62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0555 L 0.1918 0.0020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8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254 L 0.28842 -0.00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9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486 L 0.38593 -0.0120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97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21732 -0.0034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4" y="41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0.19297 -0.0004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2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625 L 0.28841 -0.0041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9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486 L 0.38594 -0.0120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97" y="-37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22943 0.0108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532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0.19297 -0.0004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2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0255 L 0.28841 -0.0004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9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255 L 0.38594 -0.0046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97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21849 0.0240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93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0.19297 -0.0004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23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0255 L 0.29063 0.0004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139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38594 -0.0046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9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0.22839 0.0169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648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-0.00371 L 0.18985 -0.00348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0254 L 0.28789 -0.0004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88" y="93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0255 L 0.38594 -0.00463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97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6" grpId="0"/>
      <p:bldP spid="26" grpId="0"/>
      <p:bldP spid="30" grpId="0"/>
      <p:bldP spid="31" grpId="0"/>
      <p:bldP spid="32" grpId="0"/>
      <p:bldP spid="33" grpId="0"/>
      <p:bldP spid="34" grpId="0"/>
      <p:bldP spid="36" grpId="0"/>
      <p:bldP spid="35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4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761633" y="464234"/>
            <a:ext cx="4683678" cy="598269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08631" y="464234"/>
            <a:ext cx="5161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কবিতাটির মূলভাব জেনে নিই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964" y="1311383"/>
            <a:ext cx="11380763" cy="3840480"/>
          </a:xfrm>
          <a:prstGeom prst="rect">
            <a:avLst/>
          </a:prstGeom>
          <a:solidFill>
            <a:schemeClr val="bg1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274320" tIns="182880" rIns="274320" bIns="0" rtlCol="0">
            <a:spAutoFit/>
            <a:sp3d extrusionH="57150">
              <a:bevelT h="25400" prst="softRound"/>
            </a:sp3d>
          </a:bodyPr>
          <a:lstStyle/>
          <a:p>
            <a:pPr algn="just"/>
            <a:r>
              <a:rPr lang="as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মাতৃভাষা বাংলা সম্বন্ধে এই কবিতাটি লেখা হয়েছে। আমরা বাংলা ভাষায় </a:t>
            </a:r>
            <a:r>
              <a:rPr lang="as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বলি।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বাবা-মা, দাদা-দাদি, নানা-নানি, ঠাকুরদা-ঠাকুমা সকলেই বাংলায় কথা </a:t>
            </a:r>
            <a:r>
              <a:rPr lang="as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দেশের সব মানুষই বাংলায় কথা বলেন। রাষ্ট্রভাষা বাংলার দাবিতে ১৯৫২ সালে ছাত্র-ছাত্রীরা মিছিল করেছিল, হরতাল করেছিল। তখন তাঁদের ওপর পুলিশ গুলি চালায়। গুলিতে ছাত্রসহ অনেকেই মারা যায়। মাতৃভাষার চেয়ে প্রিয় আর কোন ভাষা হতে পারে না। বাংলাদেশের সব মানুষের ইচ্ছা, আশা ও আকাঙ্খা মাতৃভাষাতেই ভালোভাবে প্রকাশ করা যায়। বাংলায় কথা বলার সময় বিদেশি ভাষা ব্যবহার না করা ভালো।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5127812"/>
            <a:ext cx="3827417" cy="126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5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46219" y="3645124"/>
            <a:ext cx="4349096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চতুর্থ</a:t>
            </a:r>
            <a:endParaRPr lang="bn-IN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বাংলা </a:t>
            </a:r>
          </a:p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 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৩/০১/২০২১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GB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4840927" y="457833"/>
            <a:ext cx="253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92CEBA-9F31-4111-BD7D-27DB35669FAB}"/>
              </a:ext>
            </a:extLst>
          </p:cNvPr>
          <p:cNvSpPr/>
          <p:nvPr/>
        </p:nvSpPr>
        <p:spPr>
          <a:xfrm>
            <a:off x="499291" y="3467953"/>
            <a:ext cx="53833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জেসমিন আক্তার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সহড়াবাড়ীয়া সরকারী প্রাথমিক বিদ্যালয়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গাংনী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মেহেরপুর।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jesminjesmin2020@gmail.com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8" b="100000" l="7744" r="99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38777" y="1329124"/>
            <a:ext cx="702699" cy="425849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078" y="1530239"/>
            <a:ext cx="1561304" cy="20023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pSp>
        <p:nvGrpSpPr>
          <p:cNvPr id="3" name="Group 2"/>
          <p:cNvGrpSpPr/>
          <p:nvPr/>
        </p:nvGrpSpPr>
        <p:grpSpPr>
          <a:xfrm>
            <a:off x="2000340" y="1184908"/>
            <a:ext cx="2381250" cy="2333625"/>
            <a:chOff x="2000340" y="1148396"/>
            <a:chExt cx="2381250" cy="233362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backgroundMark x1="37600" y1="46939" x2="50400" y2="55918"/>
                          <a14:backgroundMark x1="46400" y1="36735" x2="58400" y2="38367"/>
                          <a14:backgroundMark x1="40400" y1="33061" x2="52800" y2="28980"/>
                          <a14:backgroundMark x1="64400" y1="58776" x2="49200" y2="57959"/>
                          <a14:backgroundMark x1="51200" y1="76735" x2="51200" y2="68980"/>
                          <a14:backgroundMark x1="48400" y1="79592" x2="40400" y2="68163"/>
                          <a14:backgroundMark x1="61600" y1="72245" x2="60000" y2="71020"/>
                          <a14:backgroundMark x1="40000" y1="75510" x2="40000" y2="661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340" y="1148396"/>
              <a:ext cx="2381250" cy="23336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59759">
              <a:off x="2369182" y="1573885"/>
              <a:ext cx="1668470" cy="1594759"/>
            </a:xfrm>
            <a:prstGeom prst="ellipse">
              <a:avLst/>
            </a:prstGeom>
            <a:ln w="25400" cap="rnd">
              <a:solidFill>
                <a:srgbClr val="E54B7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1538" b="100000" l="217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602151">
              <a:off x="2673259" y="2551101"/>
              <a:ext cx="384562" cy="538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79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31728" y="414132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75660" y="3720601"/>
            <a:ext cx="10371907" cy="1216052"/>
            <a:chOff x="191828" y="4077117"/>
            <a:chExt cx="11531012" cy="1837526"/>
          </a:xfrm>
        </p:grpSpPr>
        <p:sp>
          <p:nvSpPr>
            <p:cNvPr id="17" name="Chevron 16"/>
            <p:cNvSpPr/>
            <p:nvPr/>
          </p:nvSpPr>
          <p:spPr>
            <a:xfrm>
              <a:off x="191828" y="4077117"/>
              <a:ext cx="2420351" cy="1837526"/>
            </a:xfrm>
            <a:prstGeom prst="chevron">
              <a:avLst>
                <a:gd name="adj" fmla="val 70610"/>
              </a:avLst>
            </a:prstGeom>
            <a:blipFill>
              <a:blip r:embed="rId2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hevron 27"/>
            <p:cNvSpPr/>
            <p:nvPr/>
          </p:nvSpPr>
          <p:spPr>
            <a:xfrm>
              <a:off x="1675612" y="4347002"/>
              <a:ext cx="2550512" cy="1297610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hevron 28"/>
            <p:cNvSpPr/>
            <p:nvPr/>
          </p:nvSpPr>
          <p:spPr>
            <a:xfrm>
              <a:off x="3229268" y="4347002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Chevron 29"/>
            <p:cNvSpPr/>
            <p:nvPr/>
          </p:nvSpPr>
          <p:spPr>
            <a:xfrm>
              <a:off x="4779391" y="4362594"/>
              <a:ext cx="2550513" cy="1282018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hevron 30"/>
            <p:cNvSpPr/>
            <p:nvPr/>
          </p:nvSpPr>
          <p:spPr>
            <a:xfrm>
              <a:off x="6284992" y="4356327"/>
              <a:ext cx="2550512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Chevron 31"/>
            <p:cNvSpPr/>
            <p:nvPr/>
          </p:nvSpPr>
          <p:spPr>
            <a:xfrm>
              <a:off x="7801345" y="4356327"/>
              <a:ext cx="3921495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681519" y="4496909"/>
              <a:ext cx="10579339" cy="1038091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30575">
                        <a14:backgroundMark x1="16207" y1="85854" x2="16667" y2="72520"/>
                        <a14:backgroundMark x1="17241" y1="90081" x2="17471" y2="74797"/>
                        <a14:backgroundMark x1="18621" y1="98049" x2="17816" y2="72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68" r="69619"/>
          <a:stretch/>
        </p:blipFill>
        <p:spPr>
          <a:xfrm>
            <a:off x="159659" y="169817"/>
            <a:ext cx="1838799" cy="65067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1576" y1="66129" x2="69951" y2="60081"/>
                        <a14:foregroundMark x1="61576" y1="64516" x2="81281" y2="69758"/>
                        <a14:foregroundMark x1="27094" y1="84274" x2="27094" y2="70968"/>
                        <a14:foregroundMark x1="17734" y1="76210" x2="18719" y2="68548"/>
                        <a14:foregroundMark x1="23645" y1="64919" x2="29557" y2="70565"/>
                        <a14:foregroundMark x1="29557" y1="64516" x2="34483" y2="70968"/>
                        <a14:foregroundMark x1="15764" y1="45565" x2="40887" y2="38306"/>
                        <a14:foregroundMark x1="18719" y1="45968" x2="21182" y2="45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03" y="4910527"/>
            <a:ext cx="1309869" cy="1711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626" y="1462246"/>
            <a:ext cx="2463431" cy="20597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77707" y="4074915"/>
            <a:ext cx="9554860" cy="553998"/>
          </a:xfrm>
          <a:prstGeom prst="rect">
            <a:avLst/>
          </a:prstGeom>
        </p:spPr>
        <p:txBody>
          <a:bodyPr wrap="none" lIns="91440" tIns="0" rIns="0" bIns="0" anchor="ctr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মোদের বাংলা ভাষা কবিতার মূলভাব দলে আলোচনা করে লেখ। </a:t>
            </a:r>
            <a:endParaRPr lang="en-GB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29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7365" y="1126036"/>
            <a:ext cx="8242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করি </a:t>
            </a:r>
            <a:endParaRPr lang="en-GB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9142" y="3632191"/>
            <a:ext cx="837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মাটি দিয়ে জিনিসপত্র তৈরি করেন -------------- । </a:t>
            </a:r>
            <a:endParaRPr lang="en-GB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9142" y="4491359"/>
            <a:ext cx="837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যাঁর অনেক জ্ঞান আছে তিনি হলেন --------- ।</a:t>
            </a:r>
            <a:endParaRPr lang="en-GB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9142" y="2788481"/>
            <a:ext cx="7654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লোহা দিয়ে জিনিসপত্র তৈরি করেন ------------।</a:t>
            </a:r>
            <a:endParaRPr lang="en-GB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9142" y="5349059"/>
            <a:ext cx="8839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রক্ত দিয়ে পিছল হয়েছে যে পথ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------------ 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12393" y="1858837"/>
            <a:ext cx="177712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94751" y="1854806"/>
            <a:ext cx="177712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30540" y="1857809"/>
            <a:ext cx="177712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91814" y="1854806"/>
            <a:ext cx="177712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93059" y="1833418"/>
            <a:ext cx="1032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কুমোর</a:t>
            </a:r>
            <a:endParaRPr lang="en-GB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67449" y="1821812"/>
            <a:ext cx="1587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রক্ত-পিছল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41588" y="1824847"/>
            <a:ext cx="1002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endParaRPr lang="en-GB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58747" y="1824847"/>
            <a:ext cx="1486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রক্ত-পিছল</a:t>
            </a:r>
            <a:endParaRPr lang="en-GB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77029" y="1850277"/>
            <a:ext cx="813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জ্ঞানী</a:t>
            </a:r>
            <a:endParaRPr lang="en-GB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02772" y="1817710"/>
            <a:ext cx="1032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কুমোর</a:t>
            </a:r>
            <a:endParaRPr lang="en-GB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68327" y="1851850"/>
            <a:ext cx="813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জ্ঞানী</a:t>
            </a:r>
            <a:endParaRPr lang="en-GB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51574" y="1824847"/>
            <a:ext cx="1002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endParaRPr lang="en-GB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623" y="5779530"/>
            <a:ext cx="1484188" cy="94438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1931" y="316946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75769" y="161193"/>
            <a:ext cx="844534" cy="830112"/>
            <a:chOff x="28136" y="0"/>
            <a:chExt cx="924231" cy="1045173"/>
          </a:xfrm>
        </p:grpSpPr>
        <p:sp>
          <p:nvSpPr>
            <p:cNvPr id="31" name="Oval 30"/>
            <p:cNvSpPr/>
            <p:nvPr/>
          </p:nvSpPr>
          <p:spPr>
            <a:xfrm>
              <a:off x="28136" y="0"/>
              <a:ext cx="688258" cy="688258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26459" y="535863"/>
              <a:ext cx="491612" cy="509310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80537" y="149463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60755" y="163220"/>
              <a:ext cx="491612" cy="509310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80537" y="608638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96530" y="242383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301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2526 0.1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0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-0.07279 0.240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40963 0.3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2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05481 0.4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861864" y="1295561"/>
            <a:ext cx="497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 দাও?</a:t>
            </a:r>
            <a:endParaRPr lang="en-GB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3378" y="2114577"/>
            <a:ext cx="9768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বাংলাদেশে ‘কামার কুমার জেলে চাষা’ কোন ভাষাতে কথা বলে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4911" y="2913564"/>
            <a:ext cx="7620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বাংলা ভাষাকে সহজ সরল ভাষা বলা হয়েছে কেন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6896" y="3722988"/>
            <a:ext cx="7655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কী সহ্য করতে মানা করা হচ্ছে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1834" y="4532412"/>
            <a:ext cx="7717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তাদের কোন মুক্তির কথা বলা হয়েছে?</a:t>
            </a:r>
            <a:endParaRPr lang="en-GB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1931" y="316946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5094" y1="50840" x2="65094" y2="37395"/>
                        <a14:foregroundMark x1="68868" y1="50840" x2="60849" y2="59244"/>
                        <a14:foregroundMark x1="69340" y1="49580" x2="62736" y2="56723"/>
                        <a14:foregroundMark x1="40566" y1="63866" x2="48585" y2="65126"/>
                        <a14:foregroundMark x1="37736" y1="59244" x2="46226" y2="61765"/>
                        <a14:foregroundMark x1="48585" y1="54202" x2="51415" y2="59244"/>
                        <a14:foregroundMark x1="23585" y1="66387" x2="32547" y2="71429"/>
                        <a14:foregroundMark x1="34906" y1="84874" x2="47642" y2="85714"/>
                        <a14:foregroundMark x1="83962" y1="8824" x2="81604" y2="18908"/>
                        <a14:foregroundMark x1="70755" y1="12605" x2="78774" y2="14706"/>
                        <a14:foregroundMark x1="25472" y1="21429" x2="21226" y2="27311"/>
                        <a14:foregroundMark x1="12736" y1="28151" x2="21226" y2="29832"/>
                        <a14:backgroundMark x1="43396" y1="24790" x2="41981" y2="6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1418" y="4527490"/>
            <a:ext cx="1705856" cy="196611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5769" y="161193"/>
            <a:ext cx="844534" cy="830112"/>
            <a:chOff x="28136" y="0"/>
            <a:chExt cx="924231" cy="1045173"/>
          </a:xfrm>
        </p:grpSpPr>
        <p:sp>
          <p:nvSpPr>
            <p:cNvPr id="11" name="Oval 10"/>
            <p:cNvSpPr/>
            <p:nvPr/>
          </p:nvSpPr>
          <p:spPr>
            <a:xfrm>
              <a:off x="28136" y="0"/>
              <a:ext cx="688258" cy="688258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26459" y="535863"/>
              <a:ext cx="491612" cy="509310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80537" y="149463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60755" y="163220"/>
              <a:ext cx="491612" cy="509310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80537" y="608638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96530" y="242383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852188" y="5341836"/>
            <a:ext cx="6055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এ দেশের মানুষের বেদন কী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27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185399" y="367478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055" y="1478787"/>
            <a:ext cx="2757053" cy="1786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208" l="18667" r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3764" y="5029200"/>
            <a:ext cx="2446664" cy="15936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5769" y="161193"/>
            <a:ext cx="844534" cy="830112"/>
            <a:chOff x="28136" y="0"/>
            <a:chExt cx="924231" cy="1045173"/>
          </a:xfrm>
        </p:grpSpPr>
        <p:sp>
          <p:nvSpPr>
            <p:cNvPr id="9" name="Oval 8"/>
            <p:cNvSpPr/>
            <p:nvPr/>
          </p:nvSpPr>
          <p:spPr>
            <a:xfrm>
              <a:off x="28136" y="0"/>
              <a:ext cx="688258" cy="688258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6459" y="535863"/>
              <a:ext cx="491612" cy="509310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80537" y="149463"/>
              <a:ext cx="383456" cy="370672"/>
            </a:xfrm>
            <a:prstGeom prst="ellipse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60755" y="163220"/>
              <a:ext cx="491612" cy="509310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80537" y="608638"/>
              <a:ext cx="383456" cy="370672"/>
            </a:xfrm>
            <a:prstGeom prst="ellipse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96530" y="242383"/>
              <a:ext cx="383456" cy="370672"/>
            </a:xfrm>
            <a:prstGeom prst="ellipse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82110" y="3899823"/>
            <a:ext cx="9460056" cy="1190901"/>
            <a:chOff x="191827" y="4077117"/>
            <a:chExt cx="11531013" cy="1837526"/>
          </a:xfrm>
        </p:grpSpPr>
        <p:sp>
          <p:nvSpPr>
            <p:cNvPr id="17" name="Chevron 16"/>
            <p:cNvSpPr/>
            <p:nvPr/>
          </p:nvSpPr>
          <p:spPr>
            <a:xfrm>
              <a:off x="191827" y="4077117"/>
              <a:ext cx="2550512" cy="1837526"/>
            </a:xfrm>
            <a:prstGeom prst="chevron">
              <a:avLst>
                <a:gd name="adj" fmla="val 70610"/>
              </a:avLst>
            </a:prstGeom>
            <a:blipFill>
              <a:blip r:embed="rId8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17"/>
            <p:cNvSpPr/>
            <p:nvPr/>
          </p:nvSpPr>
          <p:spPr>
            <a:xfrm>
              <a:off x="1675612" y="4347002"/>
              <a:ext cx="2550512" cy="1297610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18"/>
            <p:cNvSpPr/>
            <p:nvPr/>
          </p:nvSpPr>
          <p:spPr>
            <a:xfrm>
              <a:off x="3229268" y="4347002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19"/>
            <p:cNvSpPr/>
            <p:nvPr/>
          </p:nvSpPr>
          <p:spPr>
            <a:xfrm>
              <a:off x="4779391" y="4362594"/>
              <a:ext cx="2550513" cy="1282018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vron 20"/>
            <p:cNvSpPr/>
            <p:nvPr/>
          </p:nvSpPr>
          <p:spPr>
            <a:xfrm>
              <a:off x="6284992" y="4356327"/>
              <a:ext cx="2550512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hevron 21"/>
            <p:cNvSpPr/>
            <p:nvPr/>
          </p:nvSpPr>
          <p:spPr>
            <a:xfrm>
              <a:off x="7801345" y="4356327"/>
              <a:ext cx="3921495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681519" y="4496909"/>
              <a:ext cx="10579339" cy="1038091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833094" y="4194383"/>
            <a:ext cx="8617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মাতৃভাষা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</a:t>
            </a:r>
            <a:endParaRPr lang="en-GB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5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5769" y="161193"/>
            <a:ext cx="844534" cy="830112"/>
            <a:chOff x="28136" y="0"/>
            <a:chExt cx="924231" cy="1045173"/>
          </a:xfrm>
        </p:grpSpPr>
        <p:sp>
          <p:nvSpPr>
            <p:cNvPr id="6" name="Oval 5"/>
            <p:cNvSpPr/>
            <p:nvPr/>
          </p:nvSpPr>
          <p:spPr>
            <a:xfrm>
              <a:off x="28136" y="0"/>
              <a:ext cx="688258" cy="688258"/>
            </a:xfrm>
            <a:prstGeom prst="ellipse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26459" y="535863"/>
              <a:ext cx="491612" cy="509310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537" y="149463"/>
              <a:ext cx="383456" cy="370672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60755" y="163220"/>
              <a:ext cx="491612" cy="509310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80537" y="608638"/>
              <a:ext cx="383456" cy="370672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96530" y="242383"/>
              <a:ext cx="383456" cy="370672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623" y="5779530"/>
            <a:ext cx="1484188" cy="94438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8" b="953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194" y="4790659"/>
            <a:ext cx="1101045" cy="19777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80381" y="431557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81541" y="3024683"/>
            <a:ext cx="1667731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  </a:t>
            </a:r>
            <a:endParaRPr lang="en-US" sz="9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4958" y="1914784"/>
            <a:ext cx="1667731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84828" y="2305443"/>
            <a:ext cx="1667731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96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9600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03648" y="4216098"/>
            <a:ext cx="1667731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9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05270" y="3834065"/>
            <a:ext cx="1667731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  </a:t>
            </a:r>
            <a:endParaRPr lang="en-US" sz="96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24342" y="5041047"/>
            <a:ext cx="1667731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9600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9600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84542" y="1273613"/>
            <a:ext cx="1667731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2" b="24065"/>
          <a:stretch/>
        </p:blipFill>
        <p:spPr>
          <a:xfrm>
            <a:off x="223343" y="5041047"/>
            <a:ext cx="1646414" cy="137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42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9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7 5.55112E-17 L 0.13203 0.0900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449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7 1.48148E-6 L 0.02135 0.276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1381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1.25E-6 3.7037E-7 L -0.1306 0.1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36" y="898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1.25E-6 4.44444E-6 L -0.15091 -0.1224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613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-2.29167E-6 3.33333E-6 L -0.01771 -0.2879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1439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-4.16667E-7 -2.96296E-6 L 0.15586 -0.15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-752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3" grpId="0"/>
      <p:bldP spid="23" grpId="1"/>
      <p:bldP spid="24" grpId="0"/>
      <p:bldP spid="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126110" y="336198"/>
            <a:ext cx="5896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6979" y="335321"/>
            <a:ext cx="4339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57523" y="5486297"/>
            <a:ext cx="4711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জন্য আন্দোলন। 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24" y="1116822"/>
            <a:ext cx="7422776" cy="4121384"/>
          </a:xfrm>
          <a:prstGeom prst="rect">
            <a:avLst/>
          </a:prstGeom>
          <a:ln w="63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3956979" y="334130"/>
            <a:ext cx="4339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কী তাদের চিন?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24" y="1173798"/>
            <a:ext cx="7422776" cy="40491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4232416" y="5506557"/>
            <a:ext cx="3788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তাঁরা ভাষা শহিদ।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40164" y="332939"/>
            <a:ext cx="4973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 </a:t>
            </a:r>
            <a:r>
              <a:rPr lang="en-US" sz="36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তাঁরা কারা</a:t>
            </a:r>
            <a:r>
              <a:rPr lang="bn-IN" sz="36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1629" y="5506557"/>
            <a:ext cx="10585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১৯৫২ সালে 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 বাংলা ভাষার দাবীতে জীবন দিয়েছেন।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32490" y="317680"/>
            <a:ext cx="7188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 এই ত্যাগের জন্য আমরা কী পেয়েছি?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33291" y="5496426"/>
            <a:ext cx="7987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ভাষা নিয়ে একটি সুন্দর কবিতা পড়ব।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79781" y="5506556"/>
            <a:ext cx="3788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ভাষা।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4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7" grpId="1"/>
      <p:bldP spid="15" grpId="0"/>
      <p:bldP spid="15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7" grpId="0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5769" y="161193"/>
            <a:ext cx="844534" cy="830112"/>
            <a:chOff x="28136" y="0"/>
            <a:chExt cx="924231" cy="1045173"/>
          </a:xfrm>
        </p:grpSpPr>
        <p:sp>
          <p:nvSpPr>
            <p:cNvPr id="21" name="Oval 20"/>
            <p:cNvSpPr/>
            <p:nvPr/>
          </p:nvSpPr>
          <p:spPr>
            <a:xfrm>
              <a:off x="28136" y="0"/>
              <a:ext cx="688258" cy="688258"/>
            </a:xfrm>
            <a:prstGeom prst="ellipse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26459" y="535863"/>
              <a:ext cx="491612" cy="509310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80537" y="149463"/>
              <a:ext cx="383456" cy="370672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60755" y="163220"/>
              <a:ext cx="491612" cy="509310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80537" y="608638"/>
              <a:ext cx="383456" cy="370672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96530" y="242383"/>
              <a:ext cx="383456" cy="370672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7" y="225607"/>
            <a:ext cx="5839097" cy="61229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6" t="23534" r="40083" b="2706"/>
          <a:stretch/>
        </p:blipFill>
        <p:spPr>
          <a:xfrm>
            <a:off x="954163" y="809897"/>
            <a:ext cx="4819627" cy="527739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953113" y="1095147"/>
            <a:ext cx="4586931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মোদের বাংলা ভাষা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47351" y="434207"/>
            <a:ext cx="3998456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11924" y="1708418"/>
            <a:ext cx="367808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সুফিয়া কামাল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24" y="2474866"/>
            <a:ext cx="1788463" cy="100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3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4873140" y="231468"/>
            <a:ext cx="232704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1895690" y="2225047"/>
            <a:ext cx="8751508" cy="3432069"/>
            <a:chOff x="1895690" y="1767849"/>
            <a:chExt cx="8751508" cy="3432069"/>
          </a:xfrm>
        </p:grpSpPr>
        <p:grpSp>
          <p:nvGrpSpPr>
            <p:cNvPr id="112" name="Group 111"/>
            <p:cNvGrpSpPr/>
            <p:nvPr/>
          </p:nvGrpSpPr>
          <p:grpSpPr>
            <a:xfrm>
              <a:off x="4692894" y="3509417"/>
              <a:ext cx="5947075" cy="866360"/>
              <a:chOff x="4113684" y="2540092"/>
              <a:chExt cx="7049459" cy="1572621"/>
            </a:xfrm>
            <a:solidFill>
              <a:srgbClr val="9900CC"/>
            </a:solidFill>
          </p:grpSpPr>
          <p:sp>
            <p:nvSpPr>
              <p:cNvPr id="151" name="Chevron 150"/>
              <p:cNvSpPr/>
              <p:nvPr/>
            </p:nvSpPr>
            <p:spPr>
              <a:xfrm>
                <a:off x="4113684" y="2540092"/>
                <a:ext cx="2201253" cy="1572621"/>
              </a:xfrm>
              <a:prstGeom prst="chevron">
                <a:avLst>
                  <a:gd name="adj" fmla="val 70610"/>
                </a:avLst>
              </a:prstGeom>
              <a:solidFill>
                <a:srgbClr val="9900CC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2" name="Chevron 151"/>
              <p:cNvSpPr/>
              <p:nvPr/>
            </p:nvSpPr>
            <p:spPr>
              <a:xfrm>
                <a:off x="5419225" y="2636764"/>
                <a:ext cx="2201253" cy="1456367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3" name="Chevron 152"/>
              <p:cNvSpPr/>
              <p:nvPr/>
            </p:nvSpPr>
            <p:spPr>
              <a:xfrm>
                <a:off x="6742485" y="2636765"/>
                <a:ext cx="2201253" cy="1456369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4" name="Chevron 153"/>
              <p:cNvSpPr/>
              <p:nvPr/>
            </p:nvSpPr>
            <p:spPr>
              <a:xfrm>
                <a:off x="8064698" y="2636764"/>
                <a:ext cx="3098445" cy="1456370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113" name="Group 112"/>
            <p:cNvGrpSpPr/>
            <p:nvPr/>
          </p:nvGrpSpPr>
          <p:grpSpPr>
            <a:xfrm>
              <a:off x="3675923" y="2605286"/>
              <a:ext cx="6971275" cy="1028249"/>
              <a:chOff x="2773749" y="2512334"/>
              <a:chExt cx="8263512" cy="1866481"/>
            </a:xfrm>
            <a:solidFill>
              <a:srgbClr val="9900CC"/>
            </a:solidFill>
          </p:grpSpPr>
          <p:sp>
            <p:nvSpPr>
              <p:cNvPr id="145" name="Chevron 144"/>
              <p:cNvSpPr/>
              <p:nvPr/>
            </p:nvSpPr>
            <p:spPr>
              <a:xfrm>
                <a:off x="2773749" y="2636762"/>
                <a:ext cx="2201253" cy="1742046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6" name="Chevron 145"/>
              <p:cNvSpPr/>
              <p:nvPr/>
            </p:nvSpPr>
            <p:spPr>
              <a:xfrm>
                <a:off x="4097009" y="2512334"/>
                <a:ext cx="2201253" cy="1866476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7" name="Chevron 146"/>
              <p:cNvSpPr/>
              <p:nvPr/>
            </p:nvSpPr>
            <p:spPr>
              <a:xfrm>
                <a:off x="5419225" y="2636764"/>
                <a:ext cx="2201253" cy="1742048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8" name="Chevron 147"/>
              <p:cNvSpPr/>
              <p:nvPr/>
            </p:nvSpPr>
            <p:spPr>
              <a:xfrm>
                <a:off x="6742485" y="2636765"/>
                <a:ext cx="2201253" cy="1742049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9" name="Chevron 148"/>
              <p:cNvSpPr/>
              <p:nvPr/>
            </p:nvSpPr>
            <p:spPr>
              <a:xfrm>
                <a:off x="8064702" y="2636768"/>
                <a:ext cx="2972559" cy="1742047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16" name="Chevron 115"/>
            <p:cNvSpPr/>
            <p:nvPr/>
          </p:nvSpPr>
          <p:spPr>
            <a:xfrm>
              <a:off x="4603882" y="1826826"/>
              <a:ext cx="2044954" cy="861896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7" name="Chevron 116"/>
            <p:cNvSpPr/>
            <p:nvPr/>
          </p:nvSpPr>
          <p:spPr>
            <a:xfrm>
              <a:off x="3626871" y="1768455"/>
              <a:ext cx="4067073" cy="1069627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8" name="Chevron 117"/>
            <p:cNvSpPr/>
            <p:nvPr/>
          </p:nvSpPr>
          <p:spPr>
            <a:xfrm>
              <a:off x="6822073" y="1767849"/>
              <a:ext cx="2058542" cy="959701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9" name="Chevron 118"/>
            <p:cNvSpPr/>
            <p:nvPr/>
          </p:nvSpPr>
          <p:spPr>
            <a:xfrm>
              <a:off x="8139041" y="1767850"/>
              <a:ext cx="2500927" cy="959700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0" name="Freeform 119"/>
            <p:cNvSpPr/>
            <p:nvPr/>
          </p:nvSpPr>
          <p:spPr>
            <a:xfrm>
              <a:off x="2215701" y="3515878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2216583" y="2666765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j</a:t>
              </a:r>
              <a:endParaRPr lang="en-US" sz="3600" kern="1200" dirty="0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2215701" y="1823610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1903023" y="1822913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4" name="Oval 123"/>
            <p:cNvSpPr/>
            <p:nvPr/>
          </p:nvSpPr>
          <p:spPr>
            <a:xfrm>
              <a:off x="1930731" y="2666763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5" name="Oval 124"/>
            <p:cNvSpPr/>
            <p:nvPr/>
          </p:nvSpPr>
          <p:spPr>
            <a:xfrm>
              <a:off x="1935718" y="3517488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6" name="Donut 125"/>
            <p:cNvSpPr/>
            <p:nvPr/>
          </p:nvSpPr>
          <p:spPr>
            <a:xfrm>
              <a:off x="1895690" y="1826827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7" name="Donut 126"/>
            <p:cNvSpPr/>
            <p:nvPr/>
          </p:nvSpPr>
          <p:spPr>
            <a:xfrm>
              <a:off x="1930731" y="2679598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8" name="Donut 127"/>
            <p:cNvSpPr/>
            <p:nvPr/>
          </p:nvSpPr>
          <p:spPr>
            <a:xfrm>
              <a:off x="1930731" y="3521144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698814" y="1936818"/>
              <a:ext cx="67848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১.১.২ কবি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 উল্লেখ করতে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পারবে;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740124" y="2764128"/>
              <a:ext cx="73136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১.৪.২ কবিতাটি প্রমিত উচ্চারণে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আবৃত্তি করতে পারবে;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1" name="Chevron 130"/>
            <p:cNvSpPr/>
            <p:nvPr/>
          </p:nvSpPr>
          <p:spPr>
            <a:xfrm>
              <a:off x="3502386" y="4273224"/>
              <a:ext cx="3403983" cy="923412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2" name="Chevron 131"/>
            <p:cNvSpPr/>
            <p:nvPr/>
          </p:nvSpPr>
          <p:spPr>
            <a:xfrm>
              <a:off x="5925639" y="4397601"/>
              <a:ext cx="1857024" cy="802316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3" name="Chevron 132"/>
            <p:cNvSpPr/>
            <p:nvPr/>
          </p:nvSpPr>
          <p:spPr>
            <a:xfrm>
              <a:off x="7041970" y="4397601"/>
              <a:ext cx="1857024" cy="802317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4" name="Chevron 133"/>
            <p:cNvSpPr/>
            <p:nvPr/>
          </p:nvSpPr>
          <p:spPr>
            <a:xfrm>
              <a:off x="8157418" y="4397601"/>
              <a:ext cx="2489780" cy="802317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5" name="Freeform 134"/>
            <p:cNvSpPr/>
            <p:nvPr/>
          </p:nvSpPr>
          <p:spPr>
            <a:xfrm>
              <a:off x="2234520" y="4350805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1954537" y="4352414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7" name="Rectangle 136"/>
            <p:cNvSpPr/>
            <p:nvPr/>
          </p:nvSpPr>
          <p:spPr>
            <a:xfrm>
              <a:off x="2697920" y="4442977"/>
              <a:ext cx="73136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২.৩.২ পাঠ্যবইয়ের কবিতার মূলভাব লিখতে পারবে।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718687" y="3602636"/>
              <a:ext cx="75924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১.৫.১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শব্দগুলোর অর্থসহ বাক্য গঠন করতে পারবে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2038607" y="1953360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0" name="Donut 139"/>
            <p:cNvSpPr/>
            <p:nvPr/>
          </p:nvSpPr>
          <p:spPr>
            <a:xfrm>
              <a:off x="1949616" y="4356933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2077362" y="2809470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2" name="Oval 141"/>
            <p:cNvSpPr/>
            <p:nvPr/>
          </p:nvSpPr>
          <p:spPr>
            <a:xfrm>
              <a:off x="2077362" y="3650210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3" name="Oval 142"/>
            <p:cNvSpPr/>
            <p:nvPr/>
          </p:nvSpPr>
          <p:spPr>
            <a:xfrm>
              <a:off x="2106243" y="4482697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2" name="TextBox 51"/>
          <p:cNvSpPr txBox="1"/>
          <p:nvPr/>
        </p:nvSpPr>
        <p:spPr>
          <a:xfrm>
            <a:off x="2023807" y="1397844"/>
            <a:ext cx="4892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59" y="174811"/>
            <a:ext cx="2568388" cy="625288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05364" y="174810"/>
            <a:ext cx="2702854" cy="625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27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27" y="1588853"/>
            <a:ext cx="2945289" cy="293640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C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7129781" y="1876317"/>
            <a:ext cx="3828445" cy="1619859"/>
            <a:chOff x="7535187" y="942535"/>
            <a:chExt cx="3803373" cy="2545309"/>
          </a:xfrm>
        </p:grpSpPr>
        <p:sp>
          <p:nvSpPr>
            <p:cNvPr id="3" name="Flowchart: Alternate Process 2"/>
            <p:cNvSpPr/>
            <p:nvPr/>
          </p:nvSpPr>
          <p:spPr>
            <a:xfrm>
              <a:off x="7535187" y="942535"/>
              <a:ext cx="3803373" cy="2532185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44450" cap="sq" cmpd="thickThin">
              <a:gradFill flip="none" rotWithShape="1">
                <a:gsLst>
                  <a:gs pos="14000">
                    <a:schemeClr val="accent6">
                      <a:lumMod val="89000"/>
                    </a:schemeClr>
                  </a:gs>
                  <a:gs pos="56000">
                    <a:srgbClr val="CC00FF"/>
                  </a:gs>
                  <a:gs pos="84000">
                    <a:schemeClr val="accent6">
                      <a:lumMod val="70000"/>
                    </a:schemeClr>
                  </a:gs>
                </a:gsLst>
                <a:lin ang="2700000" scaled="1"/>
                <a:tileRect/>
              </a:gradFill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535187" y="1101982"/>
              <a:ext cx="3785957" cy="23858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IN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কবি বেগম সুফিয়া কামাল </a:t>
              </a:r>
              <a:r>
                <a:rPr lang="bn-IN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২০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 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নভেম্বর</a:t>
              </a:r>
              <a:r>
                <a:rPr lang="bn-IN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১৯১১ খ্রিষ্টাব্দে বরিশাল জেলায় জন্মগ্রহণ করেন। 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942" y="492991"/>
            <a:ext cx="709799" cy="448713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077650" y="1848684"/>
            <a:ext cx="3970603" cy="1687209"/>
            <a:chOff x="843859" y="2525921"/>
            <a:chExt cx="3970603" cy="1687209"/>
          </a:xfrm>
        </p:grpSpPr>
        <p:sp>
          <p:nvSpPr>
            <p:cNvPr id="13" name="Flowchart: Alternate Process 12"/>
            <p:cNvSpPr/>
            <p:nvPr/>
          </p:nvSpPr>
          <p:spPr>
            <a:xfrm>
              <a:off x="843859" y="2525921"/>
              <a:ext cx="3970603" cy="1687209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44450" cap="sq" cmpd="thickThin">
              <a:gradFill flip="none" rotWithShape="1">
                <a:gsLst>
                  <a:gs pos="14000">
                    <a:schemeClr val="accent6">
                      <a:lumMod val="89000"/>
                    </a:schemeClr>
                  </a:gs>
                  <a:gs pos="56000">
                    <a:srgbClr val="CC00FF"/>
                  </a:gs>
                  <a:gs pos="84000">
                    <a:schemeClr val="accent6">
                      <a:lumMod val="70000"/>
                    </a:schemeClr>
                  </a:gs>
                </a:gsLst>
                <a:lin ang="2700000" scaled="1"/>
                <a:tileRect/>
              </a:gradFill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21848" y="2862062"/>
              <a:ext cx="380337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০শে নভেম্বর ১৯৯৯ খ্রিষ্টাব্দে তিনি মৃত্যুবরণ করেন</a:t>
              </a:r>
              <a:r>
                <a:rPr lang="bn-IN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72554" y="1588853"/>
            <a:ext cx="4201074" cy="1977502"/>
            <a:chOff x="3429053" y="5004988"/>
            <a:chExt cx="4828692" cy="1668846"/>
          </a:xfrm>
        </p:grpSpPr>
        <p:sp>
          <p:nvSpPr>
            <p:cNvPr id="16" name="Flowchart: Alternate Process 15"/>
            <p:cNvSpPr/>
            <p:nvPr/>
          </p:nvSpPr>
          <p:spPr>
            <a:xfrm>
              <a:off x="3429053" y="5004988"/>
              <a:ext cx="4714380" cy="1668846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44450" cap="sq" cmpd="thickThin">
              <a:gradFill flip="none" rotWithShape="1">
                <a:gsLst>
                  <a:gs pos="14000">
                    <a:schemeClr val="accent6">
                      <a:lumMod val="89000"/>
                    </a:schemeClr>
                  </a:gs>
                  <a:gs pos="56000">
                    <a:srgbClr val="CC00FF"/>
                  </a:gs>
                  <a:gs pos="84000">
                    <a:schemeClr val="accent6">
                      <a:lumMod val="70000"/>
                    </a:schemeClr>
                  </a:gs>
                </a:gsLst>
                <a:lin ang="2700000" scaled="1"/>
                <a:tileRect/>
              </a:gradFill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99848" y="5108943"/>
              <a:ext cx="4757897" cy="15324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তাঁর বিখ্যাত কাব্যগ্র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ন্থের</a:t>
              </a:r>
              <a:r>
                <a:rPr lang="bn-IN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মধ্যে ‘সাঝের মায়া’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bn-IN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‘মায়াকানন’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bn-IN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‘ইতল বিতল’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bn-IN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‘স্বনির্বাচিত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কবিতা সংকলন’ ইত্যাদি উল্লেখযোগ্য। </a:t>
              </a:r>
              <a:endParaRPr lang="en-US" sz="28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03655" y="1956076"/>
            <a:ext cx="3863903" cy="1158794"/>
            <a:chOff x="7535185" y="4447514"/>
            <a:chExt cx="4336935" cy="2492205"/>
          </a:xfrm>
        </p:grpSpPr>
        <p:sp>
          <p:nvSpPr>
            <p:cNvPr id="19" name="Flowchart: Alternate Process 18"/>
            <p:cNvSpPr/>
            <p:nvPr/>
          </p:nvSpPr>
          <p:spPr>
            <a:xfrm>
              <a:off x="7535185" y="4447514"/>
              <a:ext cx="4293791" cy="2492205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44450" cap="sq" cmpd="thickThin">
              <a:gradFill flip="none" rotWithShape="1">
                <a:gsLst>
                  <a:gs pos="14000">
                    <a:schemeClr val="accent6">
                      <a:lumMod val="89000"/>
                    </a:schemeClr>
                  </a:gs>
                  <a:gs pos="56000">
                    <a:srgbClr val="CC00FF"/>
                  </a:gs>
                  <a:gs pos="84000">
                    <a:schemeClr val="accent6">
                      <a:lumMod val="70000"/>
                    </a:schemeClr>
                  </a:gs>
                </a:gsLst>
                <a:lin ang="2700000" scaled="1"/>
                <a:tileRect/>
              </a:gradFill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/>
                <a:t> 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64385" y="4785275"/>
              <a:ext cx="4007735" cy="2051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তিনি কবি ও সমাজসেবী ছিলেন।</a:t>
              </a:r>
              <a:endPara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6952276" y="802023"/>
            <a:ext cx="4221352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5634" y="4702261"/>
            <a:ext cx="422135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সুফিয়া কামাল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5769" y="161193"/>
            <a:ext cx="844534" cy="830112"/>
            <a:chOff x="28136" y="0"/>
            <a:chExt cx="924231" cy="1045173"/>
          </a:xfrm>
        </p:grpSpPr>
        <p:sp>
          <p:nvSpPr>
            <p:cNvPr id="24" name="Oval 23"/>
            <p:cNvSpPr/>
            <p:nvPr/>
          </p:nvSpPr>
          <p:spPr>
            <a:xfrm>
              <a:off x="28136" y="0"/>
              <a:ext cx="688258" cy="688258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26459" y="535863"/>
              <a:ext cx="491612" cy="509310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80537" y="149463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60755" y="163220"/>
              <a:ext cx="491612" cy="509310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80537" y="608638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96530" y="242383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62" y="5292378"/>
            <a:ext cx="1763485" cy="9914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58" y="3405223"/>
            <a:ext cx="1558330" cy="12408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451" y="3265896"/>
            <a:ext cx="1533472" cy="151952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0342" y="788537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কী তাঁকে চিন?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7970" y="763789"/>
            <a:ext cx="4563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কবি, বুদ্ধিজীবী ও সমাজনেত্রী ‍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71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8" grpId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718495" y="441593"/>
            <a:ext cx="2755010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540388" y="3879311"/>
            <a:ext cx="6872551" cy="1065973"/>
            <a:chOff x="198625" y="4096697"/>
            <a:chExt cx="10920159" cy="1746555"/>
          </a:xfrm>
        </p:grpSpPr>
        <p:sp>
          <p:nvSpPr>
            <p:cNvPr id="36" name="Chevron 35"/>
            <p:cNvSpPr/>
            <p:nvPr/>
          </p:nvSpPr>
          <p:spPr>
            <a:xfrm>
              <a:off x="198625" y="4096697"/>
              <a:ext cx="2578097" cy="1746555"/>
            </a:xfrm>
            <a:prstGeom prst="chevron">
              <a:avLst>
                <a:gd name="adj" fmla="val 70610"/>
              </a:avLst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Chevron 36"/>
            <p:cNvSpPr/>
            <p:nvPr/>
          </p:nvSpPr>
          <p:spPr>
            <a:xfrm>
              <a:off x="1533653" y="4368834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Chevron 37"/>
            <p:cNvSpPr/>
            <p:nvPr/>
          </p:nvSpPr>
          <p:spPr>
            <a:xfrm>
              <a:off x="2778861" y="4368834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Chevron 38"/>
            <p:cNvSpPr/>
            <p:nvPr/>
          </p:nvSpPr>
          <p:spPr>
            <a:xfrm>
              <a:off x="3940524" y="4363011"/>
              <a:ext cx="2550512" cy="1290926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Chevron 39"/>
            <p:cNvSpPr/>
            <p:nvPr/>
          </p:nvSpPr>
          <p:spPr>
            <a:xfrm>
              <a:off x="5143810" y="4356326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Chevron 40"/>
            <p:cNvSpPr/>
            <p:nvPr/>
          </p:nvSpPr>
          <p:spPr>
            <a:xfrm>
              <a:off x="6415309" y="4356326"/>
              <a:ext cx="4703475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Freeform 41"/>
            <p:cNvSpPr/>
            <p:nvPr/>
          </p:nvSpPr>
          <p:spPr>
            <a:xfrm>
              <a:off x="681518" y="4496908"/>
              <a:ext cx="9891172" cy="1038092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906753" y="4148742"/>
            <a:ext cx="5911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সুফিয়া কামালের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 পরিচয় লেখ।</a:t>
            </a:r>
            <a:endParaRPr lang="en-GB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156" r="9647" b="6992"/>
          <a:stretch/>
        </p:blipFill>
        <p:spPr>
          <a:xfrm>
            <a:off x="4551713" y="1152326"/>
            <a:ext cx="2743962" cy="22733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902" y1="23351" x2="26994" y2="51693"/>
                        <a14:foregroundMark x1="17791" y1="13725" x2="17791" y2="33512"/>
                        <a14:foregroundMark x1="28834" y1="10517" x2="38650" y2="27451"/>
                        <a14:foregroundMark x1="65644" y1="4278" x2="50920" y2="23351"/>
                        <a14:foregroundMark x1="14724" y1="5169" x2="30061" y2="24777"/>
                        <a14:foregroundMark x1="86503" y1="7843" x2="73006" y2="18004"/>
                        <a14:foregroundMark x1="44172" y1="83957" x2="44172" y2="84848"/>
                        <a14:foregroundMark x1="73620" y1="88235" x2="73620" y2="88235"/>
                        <a14:foregroundMark x1="57669" y1="76649" x2="60736" y2="78075"/>
                        <a14:foregroundMark x1="50920" y1="63815" x2="50920" y2="67914"/>
                        <a14:foregroundMark x1="63804" y1="80749" x2="65031" y2="82353"/>
                        <a14:foregroundMark x1="69939" y1="84135" x2="69939" y2="84135"/>
                        <a14:backgroundMark x1="90798" y1="18895" x2="98773" y2="25490"/>
                        <a14:backgroundMark x1="90798" y1="14795" x2="87730" y2="31373"/>
                        <a14:backgroundMark x1="74847" y1="24955" x2="74847" y2="36364"/>
                        <a14:backgroundMark x1="84663" y1="61319" x2="87730" y2="67023"/>
                        <a14:backgroundMark x1="90798" y1="51159" x2="89571" y2="57398"/>
                        <a14:backgroundMark x1="73006" y1="49198" x2="73006" y2="57219"/>
                        <a14:backgroundMark x1="69939" y1="59002" x2="73620" y2="66667"/>
                        <a14:backgroundMark x1="58896" y1="62389" x2="65644" y2="70588"/>
                        <a14:backgroundMark x1="76074" y1="75936" x2="84049" y2="82709"/>
                        <a14:backgroundMark x1="89571" y1="85383" x2="93865" y2="90909"/>
                        <a14:backgroundMark x1="93865" y1="10517" x2="93865" y2="17647"/>
                        <a14:backgroundMark x1="76687" y1="15686" x2="71779" y2="19608"/>
                        <a14:backgroundMark x1="77914" y1="15330" x2="77914" y2="16578"/>
                        <a14:backgroundMark x1="86503" y1="9804" x2="82822" y2="12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9" y="164650"/>
            <a:ext cx="1271813" cy="64248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902" y1="23351" x2="26994" y2="51693"/>
                        <a14:foregroundMark x1="17791" y1="13725" x2="17791" y2="33512"/>
                        <a14:foregroundMark x1="28834" y1="10517" x2="38650" y2="27451"/>
                        <a14:foregroundMark x1="65644" y1="4278" x2="50920" y2="23351"/>
                        <a14:foregroundMark x1="14724" y1="5169" x2="30061" y2="24777"/>
                        <a14:foregroundMark x1="86503" y1="7843" x2="73006" y2="18004"/>
                        <a14:foregroundMark x1="44172" y1="83957" x2="44172" y2="84848"/>
                        <a14:foregroundMark x1="73620" y1="88235" x2="73620" y2="88235"/>
                        <a14:foregroundMark x1="57669" y1="76649" x2="60736" y2="78075"/>
                        <a14:foregroundMark x1="50920" y1="63815" x2="50920" y2="67914"/>
                        <a14:foregroundMark x1="63804" y1="80749" x2="65031" y2="82353"/>
                        <a14:foregroundMark x1="69939" y1="84135" x2="69939" y2="84135"/>
                        <a14:backgroundMark x1="90798" y1="18895" x2="98773" y2="25490"/>
                        <a14:backgroundMark x1="90798" y1="14795" x2="87730" y2="31373"/>
                        <a14:backgroundMark x1="74847" y1="24955" x2="74847" y2="36364"/>
                        <a14:backgroundMark x1="84663" y1="61319" x2="87730" y2="67023"/>
                        <a14:backgroundMark x1="90798" y1="51159" x2="89571" y2="57398"/>
                        <a14:backgroundMark x1="73006" y1="49198" x2="73006" y2="57219"/>
                        <a14:backgroundMark x1="69939" y1="59002" x2="73620" y2="66667"/>
                        <a14:backgroundMark x1="58896" y1="62389" x2="65644" y2="70588"/>
                        <a14:backgroundMark x1="76074" y1="75936" x2="84049" y2="82709"/>
                        <a14:backgroundMark x1="89571" y1="85383" x2="93865" y2="90909"/>
                        <a14:backgroundMark x1="93865" y1="10517" x2="93865" y2="17647"/>
                        <a14:backgroundMark x1="76687" y1="15686" x2="71779" y2="19608"/>
                        <a14:backgroundMark x1="77914" y1="15330" x2="77914" y2="16578"/>
                        <a14:backgroundMark x1="86503" y1="9804" x2="82822" y2="12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2524" y="164650"/>
            <a:ext cx="1416432" cy="642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12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05679" y="209875"/>
            <a:ext cx="3826413" cy="610957"/>
            <a:chOff x="5076497" y="205648"/>
            <a:chExt cx="2459417" cy="707886"/>
          </a:xfrm>
        </p:grpSpPr>
        <p:sp>
          <p:nvSpPr>
            <p:cNvPr id="6" name="Flowchart: Terminator 5"/>
            <p:cNvSpPr/>
            <p:nvPr/>
          </p:nvSpPr>
          <p:spPr>
            <a:xfrm>
              <a:off x="5076497" y="205648"/>
              <a:ext cx="2459417" cy="692594"/>
            </a:xfrm>
            <a:prstGeom prst="flowChartTerminator">
              <a:avLst/>
            </a:prstGeom>
            <a:gradFill flip="none" rotWithShape="1">
              <a:gsLst>
                <a:gs pos="1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 flip="none" rotWithShape="1">
                <a:gsLst>
                  <a:gs pos="0">
                    <a:schemeClr val="accent6">
                      <a:lumMod val="89000"/>
                    </a:schemeClr>
                  </a:gs>
                  <a:gs pos="23000">
                    <a:schemeClr val="accent6">
                      <a:lumMod val="89000"/>
                    </a:schemeClr>
                  </a:gs>
                  <a:gs pos="69000">
                    <a:schemeClr val="accent6">
                      <a:lumMod val="75000"/>
                    </a:schemeClr>
                  </a:gs>
                  <a:gs pos="97000">
                    <a:schemeClr val="accent6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71457" y="205648"/>
              <a:ext cx="229443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শিক্ষকের আদর্শ </a:t>
              </a:r>
              <a:r>
                <a:rPr lang="en-US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5" y="1364565"/>
            <a:ext cx="4481033" cy="46457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46" y="242626"/>
            <a:ext cx="2684853" cy="8941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811" y="1149804"/>
            <a:ext cx="2885331" cy="31478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22" y="1244852"/>
            <a:ext cx="3464679" cy="51039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082277" y="2723742"/>
            <a:ext cx="1362865" cy="585006"/>
            <a:chOff x="4746695" y="1335499"/>
            <a:chExt cx="1222188" cy="669413"/>
          </a:xfrm>
        </p:grpSpPr>
        <p:sp>
          <p:nvSpPr>
            <p:cNvPr id="13" name="Rounded Rectangular Callout 12"/>
            <p:cNvSpPr/>
            <p:nvPr/>
          </p:nvSpPr>
          <p:spPr>
            <a:xfrm rot="10800000">
              <a:off x="4746695" y="1335499"/>
              <a:ext cx="1222188" cy="669413"/>
            </a:xfrm>
            <a:prstGeom prst="wedgeRoundRectCallout">
              <a:avLst>
                <a:gd name="adj1" fmla="val -18686"/>
                <a:gd name="adj2" fmla="val 18037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52963" y="1377818"/>
              <a:ext cx="11113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অডিও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6 Jan, 6.31 p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96990" y="1064448"/>
            <a:ext cx="745794" cy="670304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4733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9880" y="1336980"/>
            <a:ext cx="4598694" cy="2862471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reflection blurRad="6350" stA="50000" endA="275" endPos="40000" dist="101600" dir="5400000" sy="-100000" algn="bl" rotWithShape="0"/>
          </a:effectLst>
          <a:scene3d>
            <a:camera prst="perspective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935" y="1336980"/>
            <a:ext cx="2714172" cy="26834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28631" y="1685995"/>
            <a:ext cx="4114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</a:t>
            </a:r>
            <a:endParaRPr lang="en-US" sz="4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40" y="163390"/>
            <a:ext cx="1871443" cy="1651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67" l="13478" r="88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764" y="2875273"/>
            <a:ext cx="2136670" cy="20902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03" y="3132545"/>
            <a:ext cx="939554" cy="12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08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19050">
          <a:noFill/>
        </a:ln>
        <a:scene3d>
          <a:camera prst="orthographicFront"/>
          <a:lightRig rig="threePt" dir="t"/>
        </a:scene3d>
        <a:sp3d>
          <a:bevelT w="152400" h="50800" prst="softRound"/>
        </a:sp3d>
      </a:spPr>
      <a:bodyPr wrap="square" lIns="274320" tIns="182880" rIns="274320" bIns="0" rtlCol="0">
        <a:spAutoFit/>
      </a:bodyPr>
      <a:lstStyle>
        <a:defPPr algn="just">
          <a:defRPr sz="3200" b="1" dirty="0" smtClean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7841</TotalTime>
  <Words>714</Words>
  <Application>Microsoft Office PowerPoint</Application>
  <PresentationFormat>Widescreen</PresentationFormat>
  <Paragraphs>183</Paragraphs>
  <Slides>24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jha</cp:lastModifiedBy>
  <cp:revision>582</cp:revision>
  <dcterms:created xsi:type="dcterms:W3CDTF">2020-11-03T15:24:20Z</dcterms:created>
  <dcterms:modified xsi:type="dcterms:W3CDTF">2021-01-06T16:35:13Z</dcterms:modified>
</cp:coreProperties>
</file>