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75" r:id="rId8"/>
    <p:sldId id="281" r:id="rId9"/>
    <p:sldId id="282" r:id="rId10"/>
    <p:sldId id="270" r:id="rId11"/>
    <p:sldId id="271" r:id="rId12"/>
    <p:sldId id="272" r:id="rId13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434" autoAdjust="0"/>
  </p:normalViewPr>
  <p:slideViewPr>
    <p:cSldViewPr snapToGrid="0">
      <p:cViewPr varScale="1">
        <p:scale>
          <a:sx n="74" d="100"/>
          <a:sy n="74" d="100"/>
        </p:scale>
        <p:origin x="46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311CBA-48FE-4602-A384-E6152E0367D3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C31256-63F5-44D7-91A5-B0CDFA421A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879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31256-63F5-44D7-91A5-B0CDFA421AB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1974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DDAB3-0187-41FC-9CE2-4CA724D2C461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90725-530C-4501-AFFD-24EF0E52A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750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DDAB3-0187-41FC-9CE2-4CA724D2C461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90725-530C-4501-AFFD-24EF0E52A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891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DDAB3-0187-41FC-9CE2-4CA724D2C461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90725-530C-4501-AFFD-24EF0E52A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87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DDAB3-0187-41FC-9CE2-4CA724D2C461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90725-530C-4501-AFFD-24EF0E52A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493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DDAB3-0187-41FC-9CE2-4CA724D2C461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90725-530C-4501-AFFD-24EF0E52A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023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DDAB3-0187-41FC-9CE2-4CA724D2C461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90725-530C-4501-AFFD-24EF0E52A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603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DDAB3-0187-41FC-9CE2-4CA724D2C461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90725-530C-4501-AFFD-24EF0E52A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837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DDAB3-0187-41FC-9CE2-4CA724D2C461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90725-530C-4501-AFFD-24EF0E52A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413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DDAB3-0187-41FC-9CE2-4CA724D2C461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90725-530C-4501-AFFD-24EF0E52A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365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DDAB3-0187-41FC-9CE2-4CA724D2C461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90725-530C-4501-AFFD-24EF0E52A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466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DDAB3-0187-41FC-9CE2-4CA724D2C461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90725-530C-4501-AFFD-24EF0E52A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544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DDAB3-0187-41FC-9CE2-4CA724D2C461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190725-530C-4501-AFFD-24EF0E52A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712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7" Type="http://schemas.openxmlformats.org/officeDocument/2006/relationships/image" Target="../media/image15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g"/><Relationship Id="rId5" Type="http://schemas.openxmlformats.org/officeDocument/2006/relationships/image" Target="../media/image7.jp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97789" y="0"/>
            <a:ext cx="4066648" cy="156966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bn-IN" sz="9600" dirty="0" smtClean="0"/>
              <a:t>স্বাগতম </a:t>
            </a:r>
            <a:endParaRPr lang="en-US" sz="96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2797788" cy="156965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4437" y="1"/>
            <a:ext cx="3041563" cy="156965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569658"/>
            <a:ext cx="9905999" cy="5288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484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9906000" cy="156966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bn-IN" sz="9600" dirty="0" smtClean="0"/>
              <a:t>        মূল্যায়ন </a:t>
            </a:r>
            <a:endParaRPr lang="en-US" sz="96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1569660"/>
            <a:ext cx="9906000" cy="483209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IN" sz="4400" dirty="0" smtClean="0"/>
              <a:t>১</a:t>
            </a:r>
            <a:r>
              <a:rPr lang="bn-IN" sz="4400" dirty="0" smtClean="0"/>
              <a:t>।ট্রাপিজিয়ামের ক্ষেত্রফল=কত ?  </a:t>
            </a:r>
            <a:endParaRPr lang="bn-IN" sz="4400" dirty="0" smtClean="0"/>
          </a:p>
          <a:p>
            <a:r>
              <a:rPr lang="bn-IN" sz="4400" dirty="0" smtClean="0"/>
              <a:t>২। দুই বাহু এবং অন্তর্ভুক্ত কোণের ক্ষেত্রে,</a:t>
            </a:r>
          </a:p>
          <a:p>
            <a:r>
              <a:rPr lang="bn-IN" sz="4400" dirty="0"/>
              <a:t> </a:t>
            </a:r>
            <a:r>
              <a:rPr lang="bn-IN" sz="4400" dirty="0" smtClean="0"/>
              <a:t>            ত্রিভুজের ক্ষেত্রফল = কত ? </a:t>
            </a:r>
          </a:p>
          <a:p>
            <a:r>
              <a:rPr lang="bn-IN" sz="4400" dirty="0"/>
              <a:t> </a:t>
            </a:r>
            <a:endParaRPr lang="bn-IN" sz="4400" dirty="0" smtClean="0"/>
          </a:p>
          <a:p>
            <a:r>
              <a:rPr lang="bn-IN" sz="4400" dirty="0" smtClean="0"/>
              <a:t>৩। ত্রিভুজের অর্ধ-পরিসীমা, </a:t>
            </a:r>
            <a:r>
              <a:rPr lang="en-US" sz="4400" dirty="0" smtClean="0"/>
              <a:t>s= </a:t>
            </a:r>
            <a:r>
              <a:rPr lang="bn-IN" sz="4400" dirty="0" smtClean="0"/>
              <a:t>কত ?  </a:t>
            </a:r>
          </a:p>
          <a:p>
            <a:r>
              <a:rPr lang="bn-IN" sz="4400" dirty="0" smtClean="0"/>
              <a:t>৪। সমবাহু ত্রিভুজের ক্ষেত্রফল =কত ?</a:t>
            </a:r>
          </a:p>
          <a:p>
            <a:r>
              <a:rPr lang="bn-IN" sz="4400" dirty="0" smtClean="0"/>
              <a:t>৫। সমদ্বিবাহু ত্রিভুজের ক্ষেত্রফল =কত ?   </a:t>
            </a:r>
            <a:endParaRPr lang="bn-IN" sz="4400" dirty="0"/>
          </a:p>
        </p:txBody>
      </p:sp>
    </p:spTree>
    <p:extLst>
      <p:ext uri="{BB962C8B-B14F-4D97-AF65-F5344CB8AC3E}">
        <p14:creationId xmlns:p14="http://schemas.microsoft.com/office/powerpoint/2010/main" val="2421962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97337" y="0"/>
            <a:ext cx="2208662" cy="193899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bn-IN" sz="6000" dirty="0" smtClean="0"/>
              <a:t>বাড়ির কাজ </a:t>
            </a:r>
            <a:endParaRPr lang="en-US" sz="60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7336" y="1938993"/>
            <a:ext cx="2208662" cy="20574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5333" y="0"/>
            <a:ext cx="2483891" cy="399639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9227" y="1"/>
            <a:ext cx="2088107" cy="399639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0" y="3996390"/>
            <a:ext cx="9905997" cy="156966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  </a:t>
            </a:r>
            <a:r>
              <a:rPr lang="bn-IN" sz="3200" dirty="0" smtClean="0"/>
              <a:t>একটি ট্রাপিজিয়ামের সমান্তরাল বাহুদ্বয়ের দৈর্ঘ্য যথাক্রমে</a:t>
            </a:r>
          </a:p>
          <a:p>
            <a:r>
              <a:rPr lang="bn-IN" sz="3200" dirty="0"/>
              <a:t> </a:t>
            </a:r>
            <a:r>
              <a:rPr lang="en-US" sz="3200" dirty="0" smtClean="0"/>
              <a:t>31 </a:t>
            </a:r>
            <a:r>
              <a:rPr lang="bn-IN" sz="3200" dirty="0" smtClean="0"/>
              <a:t>সে</a:t>
            </a:r>
            <a:r>
              <a:rPr lang="en-US" sz="3200" dirty="0" smtClean="0"/>
              <a:t>.</a:t>
            </a:r>
            <a:r>
              <a:rPr lang="bn-IN" sz="3200" dirty="0" smtClean="0"/>
              <a:t>মি</a:t>
            </a:r>
            <a:r>
              <a:rPr lang="en-US" sz="3200" dirty="0" smtClean="0"/>
              <a:t>. </a:t>
            </a:r>
            <a:r>
              <a:rPr lang="bn-IN" sz="3200" dirty="0" smtClean="0"/>
              <a:t>ও </a:t>
            </a:r>
            <a:r>
              <a:rPr lang="en-US" sz="3200" dirty="0" smtClean="0"/>
              <a:t>11 </a:t>
            </a:r>
            <a:r>
              <a:rPr lang="bn-IN" sz="3200" dirty="0" smtClean="0"/>
              <a:t>সে</a:t>
            </a:r>
            <a:r>
              <a:rPr lang="en-US" sz="3200" dirty="0" smtClean="0"/>
              <a:t>.</a:t>
            </a:r>
            <a:r>
              <a:rPr lang="bn-IN" sz="3200" dirty="0" smtClean="0"/>
              <a:t>মি</a:t>
            </a:r>
            <a:r>
              <a:rPr lang="en-US" sz="3200" dirty="0" smtClean="0"/>
              <a:t>. </a:t>
            </a:r>
            <a:r>
              <a:rPr lang="bn-IN" sz="3200" dirty="0" smtClean="0"/>
              <a:t>এবং অপর বাহু দুইটির দৈর্ঘ্য যথা-</a:t>
            </a:r>
          </a:p>
          <a:p>
            <a:r>
              <a:rPr lang="bn-IN" sz="3200" dirty="0"/>
              <a:t> </a:t>
            </a:r>
            <a:r>
              <a:rPr lang="bn-IN" sz="3200" dirty="0" smtClean="0"/>
              <a:t> ক্রমে </a:t>
            </a:r>
            <a:r>
              <a:rPr lang="en-US" sz="3200" dirty="0" smtClean="0"/>
              <a:t>10 </a:t>
            </a:r>
            <a:r>
              <a:rPr lang="bn-IN" sz="3200" dirty="0" smtClean="0"/>
              <a:t>সে</a:t>
            </a:r>
            <a:r>
              <a:rPr lang="en-US" sz="3200" dirty="0" smtClean="0"/>
              <a:t>. </a:t>
            </a:r>
            <a:r>
              <a:rPr lang="bn-IN" sz="3200" dirty="0" smtClean="0"/>
              <a:t>মি</a:t>
            </a:r>
            <a:r>
              <a:rPr lang="en-US" sz="3200" dirty="0" smtClean="0"/>
              <a:t>. </a:t>
            </a:r>
            <a:r>
              <a:rPr lang="bn-IN" sz="3200" dirty="0" smtClean="0"/>
              <a:t>ও </a:t>
            </a:r>
            <a:r>
              <a:rPr lang="en-US" sz="3200" dirty="0" smtClean="0"/>
              <a:t>12 </a:t>
            </a:r>
            <a:r>
              <a:rPr lang="bn-IN" sz="3200" dirty="0" smtClean="0"/>
              <a:t>সে</a:t>
            </a:r>
            <a:r>
              <a:rPr lang="en-US" sz="3200" dirty="0" smtClean="0"/>
              <a:t>.</a:t>
            </a:r>
            <a:r>
              <a:rPr lang="bn-IN" sz="3200" dirty="0" smtClean="0"/>
              <a:t>মি</a:t>
            </a:r>
            <a:r>
              <a:rPr lang="en-US" sz="3200" dirty="0" smtClean="0"/>
              <a:t>. </a:t>
            </a:r>
            <a:r>
              <a:rPr lang="bn-IN" sz="3200" dirty="0" smtClean="0"/>
              <a:t>। এর ক্ষেত্রফল নির্ণয় কর । </a:t>
            </a:r>
            <a:endParaRPr lang="bn-IN" sz="3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125330" cy="3996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700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93432" y="0"/>
            <a:ext cx="2823410" cy="10156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IN" sz="6000" dirty="0" smtClean="0"/>
              <a:t>ধন্যবাদ </a:t>
            </a:r>
            <a:endParaRPr lang="en-US" sz="6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593432" cy="248652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6842" y="0"/>
            <a:ext cx="3489157" cy="248652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3433" y="1015663"/>
            <a:ext cx="2823410" cy="147086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86526"/>
            <a:ext cx="3593432" cy="437147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3432" y="2486526"/>
            <a:ext cx="2823409" cy="437147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6841" y="2486526"/>
            <a:ext cx="3489159" cy="437147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031957" y="0"/>
            <a:ext cx="4042611" cy="83099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bn-IN" sz="4800" dirty="0" smtClean="0"/>
              <a:t>আল্লাহ হাফেজ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37546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75775" y="0"/>
            <a:ext cx="4533362" cy="156966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IN" sz="9600" dirty="0" smtClean="0"/>
              <a:t>পরিচিতি </a:t>
            </a:r>
            <a:endParaRPr lang="en-US" sz="9600" dirty="0"/>
          </a:p>
        </p:txBody>
      </p:sp>
      <p:sp>
        <p:nvSpPr>
          <p:cNvPr id="3" name="TextBox 2"/>
          <p:cNvSpPr txBox="1"/>
          <p:nvPr/>
        </p:nvSpPr>
        <p:spPr>
          <a:xfrm>
            <a:off x="2562896" y="1569658"/>
            <a:ext cx="7343104" cy="2308324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bn-IN" sz="3600" dirty="0" smtClean="0"/>
              <a:t>মোঃ নূরুল আমিন </a:t>
            </a:r>
          </a:p>
          <a:p>
            <a:r>
              <a:rPr lang="bn-IN" sz="3600" dirty="0" smtClean="0"/>
              <a:t>সিনিয়র শিক্ষক</a:t>
            </a:r>
          </a:p>
          <a:p>
            <a:r>
              <a:rPr lang="bn-IN" sz="3600" dirty="0" smtClean="0"/>
              <a:t>হাসানপুর শাহ আলম চৌধুরী</a:t>
            </a:r>
          </a:p>
          <a:p>
            <a:r>
              <a:rPr lang="bn-IN" sz="3600" dirty="0" smtClean="0"/>
              <a:t>হাই স্কুল এন্ড কলেজ,ফুলগাজী,ফেনী।  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569661"/>
            <a:ext cx="2575774" cy="230832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575775" cy="156965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9137" y="1"/>
            <a:ext cx="2796863" cy="156965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77982"/>
            <a:ext cx="9906000" cy="310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1021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906000" cy="156966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bn-IN" sz="9600" dirty="0" smtClean="0"/>
              <a:t>পাঠ পরিচিতি </a:t>
            </a:r>
            <a:endParaRPr lang="en-US" sz="96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1569660"/>
            <a:ext cx="9906000" cy="550920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bn-IN" sz="8800" dirty="0" smtClean="0"/>
              <a:t>শ্রেণিঃনবম-দশম</a:t>
            </a:r>
          </a:p>
          <a:p>
            <a:r>
              <a:rPr lang="bn-IN" sz="8800" dirty="0" smtClean="0"/>
              <a:t>বিষয়ঃগণিত</a:t>
            </a:r>
          </a:p>
          <a:p>
            <a:r>
              <a:rPr lang="bn-IN" sz="8800" dirty="0" smtClean="0"/>
              <a:t>অধ্যায়ঃষোল   </a:t>
            </a:r>
          </a:p>
          <a:p>
            <a:r>
              <a:rPr lang="bn-IN" sz="8800" dirty="0" smtClean="0"/>
              <a:t>সময়ঃ৪৫মিনিট 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1715689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2" name="Straight Connector 71"/>
          <p:cNvCxnSpPr/>
          <p:nvPr/>
        </p:nvCxnSpPr>
        <p:spPr>
          <a:xfrm>
            <a:off x="2965714" y="2468031"/>
            <a:ext cx="3867665" cy="0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0" y="0"/>
            <a:ext cx="9906000" cy="698652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IN" sz="3200" dirty="0"/>
              <a:t> </a:t>
            </a:r>
            <a:r>
              <a:rPr lang="bn-IN" sz="3200" dirty="0" smtClean="0"/>
              <a:t>                               প্রয়োজনীয় সূত্র</a:t>
            </a:r>
          </a:p>
          <a:p>
            <a:r>
              <a:rPr lang="bn-IN" sz="3200" dirty="0" smtClean="0"/>
              <a:t> ১) ত্রিভুজের ক্ষেত্রফল=  </a:t>
            </a:r>
            <a:r>
              <a:rPr lang="en-US" sz="3200" dirty="0" smtClean="0"/>
              <a:t>1   × </a:t>
            </a:r>
            <a:r>
              <a:rPr lang="bn-IN" sz="3200" dirty="0" smtClean="0"/>
              <a:t>ভূমি </a:t>
            </a:r>
            <a:r>
              <a:rPr lang="en-US" sz="3200" dirty="0" smtClean="0"/>
              <a:t>×</a:t>
            </a:r>
            <a:r>
              <a:rPr lang="bn-IN" sz="3200" dirty="0" smtClean="0"/>
              <a:t> উচ্চতা </a:t>
            </a:r>
          </a:p>
          <a:p>
            <a:r>
              <a:rPr lang="bn-IN" sz="3200" dirty="0"/>
              <a:t> </a:t>
            </a:r>
            <a:r>
              <a:rPr lang="bn-IN" sz="3200" dirty="0" smtClean="0"/>
              <a:t>                                     </a:t>
            </a:r>
            <a:r>
              <a:rPr lang="en-US" sz="3200" dirty="0" smtClean="0"/>
              <a:t>2</a:t>
            </a:r>
          </a:p>
          <a:p>
            <a:r>
              <a:rPr lang="en-US" sz="3200" dirty="0" smtClean="0"/>
              <a:t> </a:t>
            </a:r>
            <a:r>
              <a:rPr lang="bn-IN" sz="3200" dirty="0" smtClean="0"/>
              <a:t>২) সমকোণী ত্রিভুজের ক্ষেত্রে,</a:t>
            </a:r>
          </a:p>
          <a:p>
            <a:r>
              <a:rPr lang="bn-IN" sz="3200" dirty="0"/>
              <a:t> </a:t>
            </a:r>
            <a:r>
              <a:rPr lang="bn-IN" sz="3200" dirty="0" smtClean="0"/>
              <a:t>       ত্রিভুজের ক্ষেত্রফল =  </a:t>
            </a:r>
            <a:r>
              <a:rPr lang="en-US" sz="3200" dirty="0" smtClean="0"/>
              <a:t>1  ab </a:t>
            </a:r>
            <a:r>
              <a:rPr lang="bn-IN" sz="3200" dirty="0" smtClean="0"/>
              <a:t>বর্গ একক </a:t>
            </a:r>
          </a:p>
          <a:p>
            <a:r>
              <a:rPr lang="bn-IN" sz="3200" dirty="0"/>
              <a:t> </a:t>
            </a:r>
            <a:r>
              <a:rPr lang="bn-IN" sz="3200" dirty="0" smtClean="0"/>
              <a:t>                                         </a:t>
            </a:r>
            <a:r>
              <a:rPr lang="en-US" sz="3200" dirty="0" smtClean="0"/>
              <a:t>2 </a:t>
            </a:r>
          </a:p>
          <a:p>
            <a:r>
              <a:rPr lang="en-US" sz="3200" dirty="0"/>
              <a:t> </a:t>
            </a:r>
            <a:r>
              <a:rPr lang="bn-IN" sz="3200" dirty="0" smtClean="0"/>
              <a:t>৩)  দুই বাহু এবং অন্তর্ভুক্ত কোণের ক্ষেত্রে, </a:t>
            </a:r>
          </a:p>
          <a:p>
            <a:r>
              <a:rPr lang="bn-IN" sz="3200" dirty="0"/>
              <a:t> </a:t>
            </a:r>
            <a:r>
              <a:rPr lang="bn-IN" sz="3200" dirty="0" smtClean="0"/>
              <a:t>      ত্রিভুজের ক্ষেত্রফল =  </a:t>
            </a:r>
            <a:r>
              <a:rPr lang="en-US" sz="3200" dirty="0" smtClean="0"/>
              <a:t>1   ab sin</a:t>
            </a:r>
            <a:r>
              <a:rPr lang="el-GR" sz="3200" dirty="0" smtClean="0"/>
              <a:t>θ</a:t>
            </a:r>
            <a:r>
              <a:rPr lang="en-US" sz="3200" dirty="0" smtClean="0"/>
              <a:t> </a:t>
            </a:r>
            <a:r>
              <a:rPr lang="bn-IN" sz="3200" dirty="0" smtClean="0"/>
              <a:t>বর্গ একক </a:t>
            </a:r>
          </a:p>
          <a:p>
            <a:r>
              <a:rPr lang="bn-IN" sz="3200" dirty="0"/>
              <a:t> </a:t>
            </a:r>
            <a:r>
              <a:rPr lang="bn-IN" sz="3200" dirty="0" smtClean="0"/>
              <a:t>                                        </a:t>
            </a:r>
            <a:r>
              <a:rPr lang="en-US" sz="3200" dirty="0" smtClean="0"/>
              <a:t>2</a:t>
            </a:r>
          </a:p>
          <a:p>
            <a:r>
              <a:rPr lang="en-US" sz="3200" dirty="0"/>
              <a:t> </a:t>
            </a:r>
            <a:r>
              <a:rPr lang="bn-IN" sz="3200" dirty="0" smtClean="0"/>
              <a:t>৪) তিন বাহু দেওয়া থাকলে সেই ক্ষেত্রে,</a:t>
            </a:r>
          </a:p>
          <a:p>
            <a:r>
              <a:rPr lang="bn-IN" sz="3200" dirty="0"/>
              <a:t> </a:t>
            </a:r>
            <a:r>
              <a:rPr lang="bn-IN" sz="3200" dirty="0" smtClean="0"/>
              <a:t>    ত্রিভুজের ক্ষেত্রফল =</a:t>
            </a:r>
            <a:r>
              <a:rPr lang="en-US" sz="3200" dirty="0" smtClean="0"/>
              <a:t>√</a:t>
            </a:r>
            <a:r>
              <a:rPr lang="bn-IN" sz="3200" dirty="0" smtClean="0"/>
              <a:t> </a:t>
            </a:r>
            <a:r>
              <a:rPr lang="en-US" sz="3200" dirty="0" smtClean="0"/>
              <a:t>s(s-a)(s-b)(s-c) </a:t>
            </a:r>
            <a:r>
              <a:rPr lang="bn-IN" sz="3200" dirty="0" smtClean="0"/>
              <a:t>বর্গ একক</a:t>
            </a:r>
          </a:p>
          <a:p>
            <a:r>
              <a:rPr lang="bn-IN" sz="3200" dirty="0"/>
              <a:t> </a:t>
            </a:r>
            <a:r>
              <a:rPr lang="bn-IN" sz="3200" dirty="0" smtClean="0"/>
              <a:t>৫) ত্রিভুজের অর্ধ-পরিসীমা,</a:t>
            </a:r>
            <a:r>
              <a:rPr lang="en-US" sz="3200" dirty="0" smtClean="0"/>
              <a:t>s= (</a:t>
            </a:r>
            <a:r>
              <a:rPr lang="en-US" sz="3200" dirty="0" err="1" smtClean="0"/>
              <a:t>a+b+c</a:t>
            </a:r>
            <a:r>
              <a:rPr lang="en-US" sz="3200" dirty="0" smtClean="0"/>
              <a:t>)/2</a:t>
            </a:r>
          </a:p>
          <a:p>
            <a:r>
              <a:rPr lang="en-US" sz="3200" dirty="0"/>
              <a:t> </a:t>
            </a:r>
            <a:r>
              <a:rPr lang="bn-IN" sz="3200" dirty="0" smtClean="0"/>
              <a:t>৬) সমবাহু ত্রিভুজের ক্ষেত্রে,</a:t>
            </a:r>
          </a:p>
          <a:p>
            <a:r>
              <a:rPr lang="bn-IN" sz="3200" dirty="0"/>
              <a:t> </a:t>
            </a:r>
            <a:r>
              <a:rPr lang="bn-IN" sz="3200" dirty="0" smtClean="0"/>
              <a:t>     ত্রিভুজের ক্ষেত্রফল = </a:t>
            </a:r>
            <a:r>
              <a:rPr lang="en-US" sz="3200" dirty="0" smtClean="0"/>
              <a:t>√3/4   × a</a:t>
            </a:r>
            <a:r>
              <a:rPr lang="en-US" sz="3200" baseline="30000" dirty="0" smtClean="0"/>
              <a:t>2</a:t>
            </a:r>
            <a:r>
              <a:rPr lang="en-US" sz="3200" dirty="0" smtClean="0"/>
              <a:t> </a:t>
            </a:r>
            <a:r>
              <a:rPr lang="bn-IN" sz="3200" dirty="0" smtClean="0"/>
              <a:t>বর্গ একক 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3554569" y="515155"/>
            <a:ext cx="285911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288665" y="1043189"/>
            <a:ext cx="38636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675031" y="2468031"/>
            <a:ext cx="4378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546242" y="3966693"/>
            <a:ext cx="38636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4510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905999" cy="156966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IN" sz="9600" dirty="0" smtClean="0"/>
              <a:t>পাঠ শিরোনাম </a:t>
            </a:r>
            <a:endParaRPr lang="en-US" sz="9600" dirty="0"/>
          </a:p>
        </p:txBody>
      </p:sp>
      <p:sp>
        <p:nvSpPr>
          <p:cNvPr id="3" name="TextBox 2"/>
          <p:cNvSpPr txBox="1"/>
          <p:nvPr/>
        </p:nvSpPr>
        <p:spPr>
          <a:xfrm>
            <a:off x="1" y="1569660"/>
            <a:ext cx="9905999" cy="156966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bn-IN" sz="9600" dirty="0"/>
              <a:t> </a:t>
            </a:r>
            <a:r>
              <a:rPr lang="bn-IN" sz="9600" dirty="0" smtClean="0"/>
              <a:t>      পরিমিতি   </a:t>
            </a:r>
            <a:endParaRPr lang="en-US" sz="96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3139320"/>
            <a:ext cx="9905999" cy="156966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bn-IN" sz="9600" dirty="0" smtClean="0"/>
              <a:t>অনুশীলনীঃ১৬</a:t>
            </a:r>
            <a:r>
              <a:rPr lang="en-US" sz="9600" dirty="0" smtClean="0"/>
              <a:t>.</a:t>
            </a:r>
            <a:r>
              <a:rPr lang="bn-IN" sz="9600" dirty="0" smtClean="0"/>
              <a:t>২   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344227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906000" cy="156966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IN" sz="9600" dirty="0" smtClean="0"/>
              <a:t>শিখনফল </a:t>
            </a:r>
            <a:endParaRPr lang="en-US" sz="9600" dirty="0"/>
          </a:p>
        </p:txBody>
      </p:sp>
      <p:sp>
        <p:nvSpPr>
          <p:cNvPr id="3" name="TextBox 2"/>
          <p:cNvSpPr txBox="1"/>
          <p:nvPr/>
        </p:nvSpPr>
        <p:spPr>
          <a:xfrm>
            <a:off x="0" y="1569660"/>
            <a:ext cx="9905999" cy="4031873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bn-IN" sz="3200" dirty="0" smtClean="0"/>
              <a:t>এই পাঠ শেষে শিক্ষার্থীরা-</a:t>
            </a:r>
          </a:p>
          <a:p>
            <a:r>
              <a:rPr lang="bn-IN" sz="3200" dirty="0"/>
              <a:t> </a:t>
            </a:r>
            <a:r>
              <a:rPr lang="bn-IN" sz="3200" dirty="0" smtClean="0"/>
              <a:t>   ১। ত্রিভুজক্ষেত্রের ক্ষেত্রফলের সূত্র প্রয়োগ করে সকল</a:t>
            </a:r>
          </a:p>
          <a:p>
            <a:r>
              <a:rPr lang="bn-IN" sz="3200" dirty="0" smtClean="0">
                <a:latin typeface="SimSun" panose="02010600030101010101" pitchFamily="2" charset="-122"/>
                <a:ea typeface="SimSun" panose="02010600030101010101" pitchFamily="2" charset="-122"/>
              </a:rPr>
              <a:t>ত্রিভুজের ক্ষেত্রফল নির্ণয় করতে পারবে এবং এতদসম্প-</a:t>
            </a:r>
          </a:p>
          <a:p>
            <a:r>
              <a:rPr lang="bn-IN" sz="3200" dirty="0">
                <a:latin typeface="SimSun" panose="02010600030101010101" pitchFamily="2" charset="-122"/>
                <a:ea typeface="SimSun" panose="02010600030101010101" pitchFamily="2" charset="-122"/>
              </a:rPr>
              <a:t> </a:t>
            </a:r>
            <a:r>
              <a:rPr lang="bn-IN" sz="3200" dirty="0" smtClean="0">
                <a:latin typeface="SimSun" panose="02010600030101010101" pitchFamily="2" charset="-122"/>
                <a:ea typeface="SimSun" panose="02010600030101010101" pitchFamily="2" charset="-122"/>
              </a:rPr>
              <a:t>র্কিত গাণিতিক সমস্যা সমাধান করতে পারবে।  </a:t>
            </a:r>
          </a:p>
          <a:p>
            <a:r>
              <a:rPr lang="bn-IN" sz="3200" dirty="0" smtClean="0">
                <a:latin typeface="SimSun" panose="02010600030101010101" pitchFamily="2" charset="-122"/>
                <a:ea typeface="SimSun" panose="02010600030101010101" pitchFamily="2" charset="-122"/>
              </a:rPr>
              <a:t>২। চতুর্ভুজক্ষেত্রের ক্ষেত্রফলের সূত্র প্রয়োগ করে সকল</a:t>
            </a:r>
          </a:p>
          <a:p>
            <a:r>
              <a:rPr lang="bn-IN" sz="3200" dirty="0">
                <a:latin typeface="SimSun" panose="02010600030101010101" pitchFamily="2" charset="-122"/>
                <a:ea typeface="SimSun" panose="02010600030101010101" pitchFamily="2" charset="-122"/>
              </a:rPr>
              <a:t> </a:t>
            </a:r>
            <a:r>
              <a:rPr lang="bn-IN" sz="3200" dirty="0" smtClean="0">
                <a:latin typeface="SimSun" panose="02010600030101010101" pitchFamily="2" charset="-122"/>
                <a:ea typeface="SimSun" panose="02010600030101010101" pitchFamily="2" charset="-122"/>
              </a:rPr>
              <a:t>   চতুর্ভুজের ক্ষেত্রফল নির্ণয় করতে পারবে এবং এতদ-</a:t>
            </a:r>
          </a:p>
          <a:p>
            <a:r>
              <a:rPr lang="bn-IN" sz="3200" dirty="0">
                <a:latin typeface="SimSun" panose="02010600030101010101" pitchFamily="2" charset="-122"/>
                <a:ea typeface="SimSun" panose="02010600030101010101" pitchFamily="2" charset="-122"/>
              </a:rPr>
              <a:t> </a:t>
            </a:r>
            <a:r>
              <a:rPr lang="bn-IN" sz="3200" dirty="0" smtClean="0">
                <a:latin typeface="SimSun" panose="02010600030101010101" pitchFamily="2" charset="-122"/>
                <a:ea typeface="SimSun" panose="02010600030101010101" pitchFamily="2" charset="-122"/>
              </a:rPr>
              <a:t>  সম্পর্কিত গাণিতিক সমস্যা সমাধান করতে পারবে।  </a:t>
            </a:r>
            <a:endParaRPr lang="bn-IN" sz="3200" dirty="0" smtClean="0"/>
          </a:p>
          <a:p>
            <a:endParaRPr lang="bn-IN" sz="3200" dirty="0" smtClean="0"/>
          </a:p>
        </p:txBody>
      </p:sp>
    </p:spTree>
    <p:extLst>
      <p:ext uri="{BB962C8B-B14F-4D97-AF65-F5344CB8AC3E}">
        <p14:creationId xmlns:p14="http://schemas.microsoft.com/office/powerpoint/2010/main" val="2698526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906000" cy="1077218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bn-IN" sz="3200" dirty="0" smtClean="0"/>
              <a:t>   ট্রাপিজিয়ামের ক্ষেত্রফল= </a:t>
            </a:r>
            <a:r>
              <a:rPr lang="en-US" sz="3200" dirty="0" smtClean="0"/>
              <a:t>1/2 ×(</a:t>
            </a:r>
            <a:r>
              <a:rPr lang="bn-IN" sz="3200" dirty="0" smtClean="0"/>
              <a:t>সমান্তরাল বাহুদ্বয়ের</a:t>
            </a:r>
          </a:p>
          <a:p>
            <a:r>
              <a:rPr lang="bn-IN" sz="3200" dirty="0"/>
              <a:t> </a:t>
            </a:r>
            <a:r>
              <a:rPr lang="bn-IN" sz="3200" dirty="0" smtClean="0"/>
              <a:t>         সমষ্টি) </a:t>
            </a:r>
            <a:r>
              <a:rPr lang="en-US" sz="3200" dirty="0" smtClean="0"/>
              <a:t>×</a:t>
            </a:r>
            <a:r>
              <a:rPr lang="bn-IN" sz="3200" dirty="0" smtClean="0"/>
              <a:t> তাদের মধ্যে লম্ব দূরত্ব।     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1569660"/>
            <a:ext cx="9906000" cy="255454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bn-IN" sz="3200" dirty="0" smtClean="0"/>
              <a:t>সমস্যাঃ      </a:t>
            </a:r>
          </a:p>
          <a:p>
            <a:r>
              <a:rPr lang="bn-IN" sz="3200" dirty="0"/>
              <a:t> </a:t>
            </a:r>
            <a:r>
              <a:rPr lang="bn-IN" sz="3200" dirty="0" smtClean="0"/>
              <a:t>  একটি ট্রাপিজিয়ামের সমান্তরাল বাহুদ্বয়ের দৈর্ঘ্য যথা-</a:t>
            </a:r>
          </a:p>
          <a:p>
            <a:r>
              <a:rPr lang="bn-IN" sz="3200" dirty="0"/>
              <a:t> </a:t>
            </a:r>
            <a:r>
              <a:rPr lang="bn-IN" sz="3200" dirty="0" smtClean="0"/>
              <a:t> ক্রমে </a:t>
            </a:r>
            <a:r>
              <a:rPr lang="en-US" sz="3200" dirty="0" smtClean="0"/>
              <a:t>91 </a:t>
            </a:r>
            <a:r>
              <a:rPr lang="bn-IN" sz="3200" dirty="0" smtClean="0"/>
              <a:t>সে</a:t>
            </a:r>
            <a:r>
              <a:rPr lang="en-US" sz="3200" dirty="0" smtClean="0"/>
              <a:t>.</a:t>
            </a:r>
            <a:r>
              <a:rPr lang="bn-IN" sz="3200" dirty="0" smtClean="0"/>
              <a:t>মি</a:t>
            </a:r>
            <a:r>
              <a:rPr lang="en-US" sz="3200" dirty="0" smtClean="0"/>
              <a:t>. </a:t>
            </a:r>
            <a:r>
              <a:rPr lang="bn-IN" sz="3200" dirty="0" smtClean="0"/>
              <a:t>এবং </a:t>
            </a:r>
            <a:r>
              <a:rPr lang="en-US" sz="3200" dirty="0" smtClean="0"/>
              <a:t>51 </a:t>
            </a:r>
            <a:r>
              <a:rPr lang="bn-IN" sz="3200" dirty="0" smtClean="0"/>
              <a:t>সে</a:t>
            </a:r>
            <a:r>
              <a:rPr lang="en-US" sz="3200" dirty="0" smtClean="0"/>
              <a:t>.</a:t>
            </a:r>
            <a:r>
              <a:rPr lang="bn-IN" sz="3200" dirty="0" smtClean="0"/>
              <a:t>মি</a:t>
            </a:r>
            <a:r>
              <a:rPr lang="en-US" sz="3200" dirty="0" smtClean="0"/>
              <a:t>. </a:t>
            </a:r>
            <a:r>
              <a:rPr lang="bn-IN" sz="3200" dirty="0" smtClean="0"/>
              <a:t>এবং অপর বাহু দুইটির</a:t>
            </a:r>
          </a:p>
          <a:p>
            <a:r>
              <a:rPr lang="bn-IN" sz="3200" dirty="0"/>
              <a:t> </a:t>
            </a:r>
            <a:r>
              <a:rPr lang="bn-IN" sz="3200" dirty="0" smtClean="0"/>
              <a:t> দৈর্ঘ্য যথাক্রমে </a:t>
            </a:r>
            <a:r>
              <a:rPr lang="en-US" sz="3200" dirty="0" smtClean="0"/>
              <a:t>37 </a:t>
            </a:r>
            <a:r>
              <a:rPr lang="bn-IN" sz="3200" dirty="0" smtClean="0"/>
              <a:t>সে</a:t>
            </a:r>
            <a:r>
              <a:rPr lang="en-US" sz="3200" dirty="0" smtClean="0"/>
              <a:t>.</a:t>
            </a:r>
            <a:r>
              <a:rPr lang="bn-IN" sz="3200" dirty="0" smtClean="0"/>
              <a:t>মি</a:t>
            </a:r>
            <a:r>
              <a:rPr lang="en-US" sz="3200" dirty="0" smtClean="0"/>
              <a:t>. </a:t>
            </a:r>
            <a:r>
              <a:rPr lang="bn-IN" sz="3200" dirty="0" smtClean="0"/>
              <a:t>ও </a:t>
            </a:r>
            <a:r>
              <a:rPr lang="en-US" sz="3200" dirty="0" smtClean="0"/>
              <a:t>13 </a:t>
            </a:r>
            <a:r>
              <a:rPr lang="bn-IN" sz="3200" dirty="0" smtClean="0"/>
              <a:t>সে</a:t>
            </a:r>
            <a:r>
              <a:rPr lang="en-US" sz="3200" dirty="0" smtClean="0"/>
              <a:t>.</a:t>
            </a:r>
            <a:r>
              <a:rPr lang="bn-IN" sz="3200" dirty="0" smtClean="0"/>
              <a:t>মি</a:t>
            </a:r>
            <a:r>
              <a:rPr lang="en-US" sz="3200" dirty="0" smtClean="0"/>
              <a:t>. </a:t>
            </a:r>
            <a:r>
              <a:rPr lang="bn-IN" sz="3200" dirty="0" smtClean="0"/>
              <a:t>। ট্রাপিজিয়ামটির</a:t>
            </a:r>
          </a:p>
          <a:p>
            <a:r>
              <a:rPr lang="bn-IN" sz="3200" dirty="0"/>
              <a:t> </a:t>
            </a:r>
            <a:r>
              <a:rPr lang="bn-IN" sz="3200" dirty="0" smtClean="0"/>
              <a:t>  ক্ষেত্রফল নির্ণয় কর ।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4124205"/>
            <a:ext cx="9906000" cy="255454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IN" sz="3200" dirty="0"/>
              <a:t> </a:t>
            </a:r>
            <a:r>
              <a:rPr lang="bn-IN" sz="3200" dirty="0" smtClean="0"/>
              <a:t>সমাধানঃ</a:t>
            </a:r>
          </a:p>
          <a:p>
            <a:r>
              <a:rPr lang="bn-IN" sz="3200" dirty="0"/>
              <a:t> </a:t>
            </a:r>
            <a:r>
              <a:rPr lang="bn-IN" sz="3200" dirty="0" smtClean="0"/>
              <a:t> মনে করি , </a:t>
            </a:r>
            <a:r>
              <a:rPr lang="en-US" sz="3200" dirty="0" smtClean="0"/>
              <a:t>ABCD</a:t>
            </a:r>
            <a:r>
              <a:rPr lang="bn-IN" sz="3200" dirty="0"/>
              <a:t> </a:t>
            </a:r>
            <a:r>
              <a:rPr lang="bn-IN" sz="3200" dirty="0" smtClean="0"/>
              <a:t>ট্রাপিজিয়ামের সমান্তরাল বাহুদ্বয়</a:t>
            </a:r>
          </a:p>
          <a:p>
            <a:r>
              <a:rPr lang="bn-IN" sz="3200" dirty="0"/>
              <a:t> </a:t>
            </a:r>
            <a:r>
              <a:rPr lang="bn-IN" sz="3200" dirty="0" smtClean="0"/>
              <a:t>  </a:t>
            </a:r>
            <a:r>
              <a:rPr lang="en-US" sz="3200" dirty="0" smtClean="0"/>
              <a:t>AB= 91 </a:t>
            </a:r>
            <a:r>
              <a:rPr lang="bn-IN" sz="3200" dirty="0" smtClean="0"/>
              <a:t>সে</a:t>
            </a:r>
            <a:r>
              <a:rPr lang="en-US" sz="3200" dirty="0" smtClean="0"/>
              <a:t>.</a:t>
            </a:r>
            <a:r>
              <a:rPr lang="bn-IN" sz="3200" dirty="0" smtClean="0"/>
              <a:t>মি</a:t>
            </a:r>
            <a:r>
              <a:rPr lang="en-US" sz="3200" dirty="0" smtClean="0"/>
              <a:t>. </a:t>
            </a:r>
            <a:r>
              <a:rPr lang="bn-IN" sz="3200" dirty="0" smtClean="0"/>
              <a:t>এবং </a:t>
            </a:r>
            <a:r>
              <a:rPr lang="en-US" sz="3200" dirty="0" smtClean="0"/>
              <a:t>CD= 51 </a:t>
            </a:r>
            <a:r>
              <a:rPr lang="bn-IN" sz="3200" dirty="0" smtClean="0"/>
              <a:t>সে</a:t>
            </a:r>
            <a:r>
              <a:rPr lang="en-US" sz="3200" dirty="0" smtClean="0"/>
              <a:t>.</a:t>
            </a:r>
            <a:r>
              <a:rPr lang="bn-IN" sz="3200" dirty="0" smtClean="0"/>
              <a:t>মি</a:t>
            </a:r>
            <a:r>
              <a:rPr lang="en-US" sz="3200" dirty="0" smtClean="0"/>
              <a:t>. </a:t>
            </a:r>
            <a:r>
              <a:rPr lang="bn-IN" sz="3200" dirty="0" smtClean="0"/>
              <a:t>। অপর বাহু </a:t>
            </a:r>
            <a:r>
              <a:rPr lang="en-US" sz="3200" dirty="0" smtClean="0"/>
              <a:t>BC=37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</a:t>
            </a:r>
            <a:r>
              <a:rPr lang="bn-IN" sz="3200" dirty="0" smtClean="0"/>
              <a:t>সে</a:t>
            </a:r>
            <a:r>
              <a:rPr lang="en-US" sz="3200" dirty="0" smtClean="0"/>
              <a:t>.</a:t>
            </a:r>
            <a:r>
              <a:rPr lang="bn-IN" sz="3200" dirty="0" smtClean="0"/>
              <a:t>মি</a:t>
            </a:r>
            <a:r>
              <a:rPr lang="en-US" sz="3200" dirty="0" smtClean="0"/>
              <a:t>. </a:t>
            </a:r>
            <a:r>
              <a:rPr lang="bn-IN" sz="3200" dirty="0" smtClean="0"/>
              <a:t>এবং </a:t>
            </a:r>
            <a:r>
              <a:rPr lang="en-US" sz="3200" dirty="0" smtClean="0"/>
              <a:t>AD=13 </a:t>
            </a:r>
            <a:r>
              <a:rPr lang="bn-IN" sz="3200" dirty="0" smtClean="0"/>
              <a:t>সে</a:t>
            </a:r>
            <a:r>
              <a:rPr lang="en-US" sz="3200" dirty="0" smtClean="0"/>
              <a:t>.</a:t>
            </a:r>
            <a:r>
              <a:rPr lang="bn-IN" sz="3200" dirty="0" smtClean="0"/>
              <a:t>মি</a:t>
            </a:r>
            <a:r>
              <a:rPr lang="en-US" sz="3200" dirty="0" smtClean="0"/>
              <a:t>. </a:t>
            </a:r>
            <a:r>
              <a:rPr lang="bn-IN" sz="3200" dirty="0" smtClean="0"/>
              <a:t>। </a:t>
            </a:r>
            <a:r>
              <a:rPr lang="en-US" sz="3200" dirty="0" smtClean="0"/>
              <a:t>D </a:t>
            </a:r>
            <a:r>
              <a:rPr lang="bn-IN" sz="3200" dirty="0" smtClean="0"/>
              <a:t>ও </a:t>
            </a:r>
            <a:r>
              <a:rPr lang="en-US" sz="3200" dirty="0" smtClean="0"/>
              <a:t>C </a:t>
            </a:r>
            <a:r>
              <a:rPr lang="bn-IN" sz="3200" dirty="0" smtClean="0"/>
              <a:t>বিন্দু থেকে </a:t>
            </a:r>
            <a:r>
              <a:rPr lang="en-US" sz="3200" dirty="0" smtClean="0"/>
              <a:t>AB </a:t>
            </a:r>
            <a:r>
              <a:rPr lang="bn-IN" sz="3200" dirty="0" smtClean="0"/>
              <a:t>এর </a:t>
            </a:r>
          </a:p>
          <a:p>
            <a:r>
              <a:rPr lang="bn-IN" sz="3200" dirty="0"/>
              <a:t> </a:t>
            </a:r>
            <a:r>
              <a:rPr lang="bn-IN" sz="3200" dirty="0" smtClean="0"/>
              <a:t> উপর যথাক্রমে </a:t>
            </a:r>
            <a:r>
              <a:rPr lang="en-US" sz="3200" dirty="0" smtClean="0"/>
              <a:t>DE </a:t>
            </a:r>
            <a:r>
              <a:rPr lang="bn-IN" sz="3200" dirty="0" smtClean="0"/>
              <a:t>ও </a:t>
            </a:r>
            <a:r>
              <a:rPr lang="en-US" sz="3200" dirty="0" smtClean="0"/>
              <a:t>CF </a:t>
            </a:r>
            <a:r>
              <a:rPr lang="bn-IN" sz="3200" dirty="0" smtClean="0"/>
              <a:t>লম্ব রেখা টানি। 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19524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9905999" cy="698652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CDEF </a:t>
            </a:r>
            <a:r>
              <a:rPr lang="bn-IN" sz="3200" dirty="0" smtClean="0"/>
              <a:t>একটি আয়তক্ষেত্র। </a:t>
            </a:r>
          </a:p>
          <a:p>
            <a:r>
              <a:rPr lang="bn-IN" sz="3200" dirty="0"/>
              <a:t> </a:t>
            </a:r>
            <a:r>
              <a:rPr lang="en-US" sz="3200" dirty="0" smtClean="0"/>
              <a:t>EF=CD=51 </a:t>
            </a:r>
            <a:r>
              <a:rPr lang="bn-IN" sz="3200" dirty="0" smtClean="0"/>
              <a:t>সে</a:t>
            </a:r>
            <a:r>
              <a:rPr lang="en-US" sz="3200" dirty="0" smtClean="0"/>
              <a:t>.</a:t>
            </a:r>
            <a:r>
              <a:rPr lang="bn-IN" sz="3200" dirty="0" smtClean="0"/>
              <a:t>মি</a:t>
            </a:r>
            <a:r>
              <a:rPr lang="en-US" sz="3200" dirty="0" smtClean="0"/>
              <a:t>.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</a:t>
            </a:r>
            <a:r>
              <a:rPr lang="bn-IN" sz="3200" dirty="0" smtClean="0"/>
              <a:t>ধরি,  </a:t>
            </a:r>
            <a:r>
              <a:rPr lang="en-US" sz="3200" dirty="0" smtClean="0"/>
              <a:t>AE=x </a:t>
            </a:r>
            <a:r>
              <a:rPr lang="bn-IN" sz="3200" dirty="0" smtClean="0"/>
              <a:t>এবং </a:t>
            </a:r>
            <a:r>
              <a:rPr lang="en-US" sz="3200" dirty="0" smtClean="0"/>
              <a:t>DE=CF=h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BF=AB-AF=AB-(AE+EF) =91-(x+51)=91-x-51=(40-x)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</a:t>
            </a:r>
            <a:r>
              <a:rPr lang="el-GR" sz="3200" dirty="0" smtClean="0"/>
              <a:t>Δ</a:t>
            </a:r>
            <a:r>
              <a:rPr lang="en-US" sz="3200" dirty="0" smtClean="0"/>
              <a:t>ADE </a:t>
            </a:r>
            <a:r>
              <a:rPr lang="bn-IN" sz="3200" dirty="0" smtClean="0"/>
              <a:t>সমকোণী ত্রিভুজ হতে পাই, </a:t>
            </a:r>
          </a:p>
          <a:p>
            <a:r>
              <a:rPr lang="bn-IN" sz="3200" dirty="0"/>
              <a:t> </a:t>
            </a:r>
            <a:r>
              <a:rPr lang="bn-IN" sz="3200" dirty="0" smtClean="0"/>
              <a:t>       </a:t>
            </a:r>
            <a:r>
              <a:rPr lang="en-US" sz="3200" dirty="0" smtClean="0"/>
              <a:t>AE</a:t>
            </a:r>
            <a:r>
              <a:rPr lang="en-US" sz="3200" baseline="30000" dirty="0" smtClean="0"/>
              <a:t>2</a:t>
            </a:r>
            <a:r>
              <a:rPr lang="en-US" sz="3200" dirty="0" smtClean="0"/>
              <a:t>+DE</a:t>
            </a:r>
            <a:r>
              <a:rPr lang="en-US" sz="3200" baseline="30000" dirty="0" smtClean="0"/>
              <a:t>2</a:t>
            </a:r>
            <a:r>
              <a:rPr lang="en-US" sz="3200" dirty="0" smtClean="0"/>
              <a:t>= AD</a:t>
            </a:r>
            <a:r>
              <a:rPr lang="en-US" sz="3200" baseline="30000" dirty="0" smtClean="0"/>
              <a:t>2</a:t>
            </a:r>
            <a:r>
              <a:rPr lang="en-US" sz="3200" dirty="0" smtClean="0"/>
              <a:t> 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  </a:t>
            </a:r>
            <a:r>
              <a:rPr lang="bn-IN" sz="3200" dirty="0" smtClean="0"/>
              <a:t>বা, </a:t>
            </a:r>
            <a:r>
              <a:rPr lang="en-US" sz="3200" dirty="0"/>
              <a:t> </a:t>
            </a:r>
            <a:r>
              <a:rPr lang="en-US" sz="3200" dirty="0" smtClean="0"/>
              <a:t>x</a:t>
            </a:r>
            <a:r>
              <a:rPr lang="en-US" sz="3200" baseline="30000" dirty="0" smtClean="0"/>
              <a:t>2</a:t>
            </a:r>
            <a:r>
              <a:rPr lang="en-US" sz="3200" dirty="0" smtClean="0"/>
              <a:t>+h</a:t>
            </a:r>
            <a:r>
              <a:rPr lang="en-US" sz="3200" baseline="30000" dirty="0" smtClean="0"/>
              <a:t>2</a:t>
            </a:r>
            <a:r>
              <a:rPr lang="en-US" sz="3200" dirty="0" smtClean="0"/>
              <a:t>=(13)</a:t>
            </a:r>
            <a:r>
              <a:rPr lang="en-US" sz="3200" baseline="30000" dirty="0" smtClean="0"/>
              <a:t>2</a:t>
            </a:r>
            <a:r>
              <a:rPr lang="en-US" sz="3200" dirty="0" smtClean="0"/>
              <a:t>  </a:t>
            </a:r>
            <a:r>
              <a:rPr lang="bn-IN" sz="3200" dirty="0" smtClean="0"/>
              <a:t>বা, </a:t>
            </a:r>
            <a:r>
              <a:rPr lang="en-US" sz="3200" dirty="0" smtClean="0"/>
              <a:t>x</a:t>
            </a:r>
            <a:r>
              <a:rPr lang="en-US" sz="3200" baseline="30000" dirty="0" smtClean="0"/>
              <a:t>2</a:t>
            </a:r>
            <a:r>
              <a:rPr lang="en-US" sz="3200" dirty="0" smtClean="0"/>
              <a:t>+h</a:t>
            </a:r>
            <a:r>
              <a:rPr lang="en-US" sz="3200" baseline="30000" dirty="0" smtClean="0"/>
              <a:t>2</a:t>
            </a:r>
            <a:r>
              <a:rPr lang="en-US" sz="3200" dirty="0" smtClean="0"/>
              <a:t>=169……..(</a:t>
            </a:r>
            <a:r>
              <a:rPr lang="az-Cyrl-AZ" sz="3200" dirty="0" smtClean="0"/>
              <a:t>і</a:t>
            </a:r>
            <a:r>
              <a:rPr lang="en-US" sz="3200" dirty="0" smtClean="0"/>
              <a:t>)</a:t>
            </a:r>
          </a:p>
          <a:p>
            <a:r>
              <a:rPr lang="bn-IN" sz="3200" dirty="0" smtClean="0"/>
              <a:t>আবার,</a:t>
            </a:r>
          </a:p>
          <a:p>
            <a:r>
              <a:rPr lang="bn-IN" sz="3200" dirty="0"/>
              <a:t> </a:t>
            </a:r>
            <a:r>
              <a:rPr lang="bn-IN" sz="3200" dirty="0" smtClean="0"/>
              <a:t>   </a:t>
            </a:r>
            <a:r>
              <a:rPr lang="en-US" sz="3200" dirty="0" smtClean="0"/>
              <a:t>ΔBCF </a:t>
            </a:r>
            <a:r>
              <a:rPr lang="bn-IN" sz="3200" dirty="0" smtClean="0"/>
              <a:t>সমকোণী ত্রিভুজ হতে পাই,</a:t>
            </a:r>
          </a:p>
          <a:p>
            <a:r>
              <a:rPr lang="bn-IN" sz="3200" dirty="0"/>
              <a:t> </a:t>
            </a:r>
            <a:r>
              <a:rPr lang="bn-IN" sz="3200" dirty="0" smtClean="0"/>
              <a:t>          </a:t>
            </a:r>
            <a:r>
              <a:rPr lang="en-US" sz="3200" dirty="0" smtClean="0"/>
              <a:t>BF</a:t>
            </a:r>
            <a:r>
              <a:rPr lang="en-US" sz="3200" baseline="30000" dirty="0" smtClean="0"/>
              <a:t>2</a:t>
            </a:r>
            <a:r>
              <a:rPr lang="en-US" sz="3200" dirty="0" smtClean="0"/>
              <a:t>+CF</a:t>
            </a:r>
            <a:r>
              <a:rPr lang="en-US" sz="3200" baseline="30000" dirty="0" smtClean="0"/>
              <a:t>2</a:t>
            </a:r>
            <a:r>
              <a:rPr lang="en-US" sz="3200" dirty="0" smtClean="0"/>
              <a:t>=BC</a:t>
            </a:r>
            <a:r>
              <a:rPr lang="en-US" sz="3200" baseline="30000" dirty="0" smtClean="0"/>
              <a:t>2                                                            D</a:t>
            </a:r>
            <a:r>
              <a:rPr lang="en-US" sz="3200" dirty="0" smtClean="0"/>
              <a:t>  51  C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    </a:t>
            </a:r>
            <a:r>
              <a:rPr lang="bn-IN" sz="3200" dirty="0" smtClean="0"/>
              <a:t>বা, (</a:t>
            </a:r>
            <a:r>
              <a:rPr lang="en-US" sz="3200" dirty="0" smtClean="0"/>
              <a:t>40-x)</a:t>
            </a:r>
            <a:r>
              <a:rPr lang="en-US" sz="3200" baseline="30000" dirty="0" smtClean="0"/>
              <a:t>2</a:t>
            </a:r>
            <a:r>
              <a:rPr lang="en-US" sz="3200" dirty="0" smtClean="0"/>
              <a:t>+ h</a:t>
            </a:r>
            <a:r>
              <a:rPr lang="en-US" sz="3200" baseline="30000" dirty="0" smtClean="0"/>
              <a:t>2</a:t>
            </a:r>
            <a:r>
              <a:rPr lang="en-US" sz="3200" dirty="0" smtClean="0"/>
              <a:t>=(37)</a:t>
            </a:r>
            <a:r>
              <a:rPr lang="en-US" sz="3200" baseline="30000" dirty="0" smtClean="0"/>
              <a:t>2</a:t>
            </a:r>
            <a:r>
              <a:rPr lang="en-US" sz="3200" dirty="0" smtClean="0"/>
              <a:t>                           13          h    37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    </a:t>
            </a:r>
            <a:r>
              <a:rPr lang="bn-IN" sz="3200" dirty="0" smtClean="0"/>
              <a:t>বা, </a:t>
            </a:r>
            <a:r>
              <a:rPr lang="en-US" sz="3200" dirty="0" smtClean="0"/>
              <a:t>1600-80x+x</a:t>
            </a:r>
            <a:r>
              <a:rPr lang="en-US" sz="3200" baseline="30000" dirty="0" smtClean="0"/>
              <a:t>2</a:t>
            </a:r>
            <a:r>
              <a:rPr lang="en-US" sz="3200" dirty="0" smtClean="0"/>
              <a:t>+h</a:t>
            </a:r>
            <a:r>
              <a:rPr lang="en-US" sz="3200" baseline="30000" dirty="0" smtClean="0"/>
              <a:t>2</a:t>
            </a:r>
            <a:r>
              <a:rPr lang="en-US" sz="3200" dirty="0" smtClean="0"/>
              <a:t>=1369               A   x   E       F      B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    </a:t>
            </a:r>
            <a:r>
              <a:rPr lang="bn-IN" sz="3200" dirty="0" smtClean="0"/>
              <a:t>বা, </a:t>
            </a:r>
            <a:r>
              <a:rPr lang="en-US" sz="3200" dirty="0" smtClean="0"/>
              <a:t>1600-80x+169-1369=0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     </a:t>
            </a:r>
            <a:r>
              <a:rPr lang="bn-IN" sz="3200" dirty="0" smtClean="0"/>
              <a:t>বা, </a:t>
            </a:r>
            <a:r>
              <a:rPr lang="en-US" sz="3200" dirty="0" smtClean="0"/>
              <a:t>x=5                                                        91</a:t>
            </a:r>
            <a:endParaRPr lang="bn-IN" sz="3200" dirty="0" smtClean="0"/>
          </a:p>
        </p:txBody>
      </p:sp>
      <p:cxnSp>
        <p:nvCxnSpPr>
          <p:cNvPr id="4" name="Straight Connector 3"/>
          <p:cNvCxnSpPr/>
          <p:nvPr/>
        </p:nvCxnSpPr>
        <p:spPr>
          <a:xfrm>
            <a:off x="6529589" y="6400800"/>
            <a:ext cx="247274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503831" y="5847008"/>
            <a:ext cx="24083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250806" y="4765183"/>
            <a:ext cx="85000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6529589" y="4752304"/>
            <a:ext cx="721217" cy="10947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100811" y="4765183"/>
            <a:ext cx="811369" cy="10818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276564" y="4752304"/>
            <a:ext cx="0" cy="10947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8100811" y="4765183"/>
            <a:ext cx="0" cy="10818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503831" y="6297769"/>
            <a:ext cx="0" cy="25757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9002332" y="6297769"/>
            <a:ext cx="0" cy="29621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0880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9905999" cy="403187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IN" sz="3200" dirty="0" smtClean="0"/>
              <a:t>এখন,</a:t>
            </a:r>
            <a:r>
              <a:rPr lang="en-US" sz="3200" dirty="0" smtClean="0"/>
              <a:t>x=5, (</a:t>
            </a:r>
            <a:r>
              <a:rPr lang="az-Cyrl-AZ" sz="3200" dirty="0" smtClean="0"/>
              <a:t>і</a:t>
            </a:r>
            <a:r>
              <a:rPr lang="en-US" sz="3200" dirty="0" smtClean="0"/>
              <a:t>) </a:t>
            </a:r>
            <a:r>
              <a:rPr lang="bn-IN" sz="3200" dirty="0" smtClean="0"/>
              <a:t>নং সমীকরণে বসিয়ে পাই,</a:t>
            </a:r>
          </a:p>
          <a:p>
            <a:r>
              <a:rPr lang="bn-IN" sz="3200" dirty="0"/>
              <a:t> </a:t>
            </a:r>
            <a:r>
              <a:rPr lang="bn-IN" sz="3200" dirty="0" smtClean="0"/>
              <a:t>    </a:t>
            </a:r>
            <a:r>
              <a:rPr lang="en-US" sz="3200" dirty="0" smtClean="0"/>
              <a:t>25+h</a:t>
            </a:r>
            <a:r>
              <a:rPr lang="en-US" sz="3200" baseline="30000" dirty="0" smtClean="0"/>
              <a:t>2</a:t>
            </a:r>
            <a:r>
              <a:rPr lang="en-US" sz="3200" dirty="0" smtClean="0"/>
              <a:t>= 169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</a:t>
            </a:r>
            <a:r>
              <a:rPr lang="bn-IN" sz="3200" dirty="0" smtClean="0"/>
              <a:t>বা, </a:t>
            </a:r>
            <a:r>
              <a:rPr lang="en-US" sz="3200" dirty="0" smtClean="0"/>
              <a:t>h</a:t>
            </a:r>
            <a:r>
              <a:rPr lang="en-US" sz="3200" baseline="30000" dirty="0" smtClean="0"/>
              <a:t>2</a:t>
            </a:r>
            <a:r>
              <a:rPr lang="en-US" sz="3200" dirty="0" smtClean="0"/>
              <a:t>=144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</a:t>
            </a:r>
            <a:r>
              <a:rPr lang="bn-IN" sz="3200" dirty="0" smtClean="0"/>
              <a:t>বা, </a:t>
            </a:r>
            <a:r>
              <a:rPr lang="en-US" sz="3200" dirty="0" smtClean="0"/>
              <a:t>h=12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ABCD </a:t>
            </a:r>
            <a:r>
              <a:rPr lang="bn-IN" sz="3200" dirty="0" smtClean="0"/>
              <a:t>ট্রাপিজিয়ামের ক্ষেত্রফল=  </a:t>
            </a:r>
            <a:r>
              <a:rPr lang="en-US" sz="3200" dirty="0" smtClean="0"/>
              <a:t>1/2 × (AB+CD)×h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                                                     = 1/2  ×(91+51)×12 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                                                     =1/2 ×142×12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                                                      = 852 </a:t>
            </a:r>
            <a:r>
              <a:rPr lang="bn-IN" sz="3200" dirty="0" smtClean="0"/>
              <a:t>বর্গ সে</a:t>
            </a:r>
            <a:r>
              <a:rPr lang="en-US" sz="3200" dirty="0" smtClean="0"/>
              <a:t>.</a:t>
            </a:r>
            <a:r>
              <a:rPr lang="bn-IN" sz="3200" dirty="0" smtClean="0"/>
              <a:t>মি</a:t>
            </a:r>
            <a:r>
              <a:rPr lang="en-US" sz="3200" dirty="0" smtClean="0"/>
              <a:t>.  </a:t>
            </a:r>
            <a:r>
              <a:rPr lang="en-US" sz="3200" dirty="0" smtClean="0"/>
              <a:t>Ans.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24676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1959</TotalTime>
  <Words>562</Words>
  <Application>Microsoft Office PowerPoint</Application>
  <PresentationFormat>A4 Paper (210x297 mm)</PresentationFormat>
  <Paragraphs>85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SimSun</vt:lpstr>
      <vt:lpstr>Arial</vt:lpstr>
      <vt:lpstr>Calibri</vt:lpstr>
      <vt:lpstr>Calibri Light</vt:lpstr>
      <vt:lpstr>Vrinda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ahadahad121@outlook.com</dc:creator>
  <cp:lastModifiedBy>ahadahad121@outlook.com</cp:lastModifiedBy>
  <cp:revision>398</cp:revision>
  <dcterms:created xsi:type="dcterms:W3CDTF">2019-08-21T14:07:02Z</dcterms:created>
  <dcterms:modified xsi:type="dcterms:W3CDTF">2021-01-06T16:29:59Z</dcterms:modified>
</cp:coreProperties>
</file>