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FCD2B-5B4B-C249-88F5-C8F30B09BC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4A202-A8AC-D748-AF4F-3EB5EF04A7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36C4E-F0DB-3A49-8A61-A76780761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DD0C-1A51-8742-A6F6-49D1F305316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03475-4C05-7644-94FA-B58545E8B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34D20-0E45-F74B-A82D-13AD931AA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1D13A-0FBC-9544-9EED-9ADEBD432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948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B34BE-8613-524F-B8E7-79E2DBD18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AF70C9-1BBB-E443-8A9B-020B9FDBB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9B278-340E-DE46-B2D1-AB73891A9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DD0C-1A51-8742-A6F6-49D1F305316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D624D-0555-AE4A-B0EE-1E74FB8ED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A0E73-E34F-BA4A-B17F-BDE74F8D8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1D13A-0FBC-9544-9EED-9ADEBD432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9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4CDB49-6651-4E4D-8A52-9437EFFBE1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0659FF-E171-824C-861D-54B97D022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96DCE-E1EE-E44E-B951-2425AFAFE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DD0C-1A51-8742-A6F6-49D1F305316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4F918-CF4A-0B4E-9D2C-89D148B19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E15A3-2E4E-0646-875E-20AEA31B9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1D13A-0FBC-9544-9EED-9ADEBD432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0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9F956-53CE-204A-A269-DA6514F38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5C498-4383-AD49-96F8-7B5C4D0B4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29342-08BA-7C41-90E9-E6D9D2E38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DD0C-1A51-8742-A6F6-49D1F305316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4165A-571B-3742-AD4F-6B4BD94D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16D45-D5BE-C34D-8EE0-2342AD1C5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1D13A-0FBC-9544-9EED-9ADEBD432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2E931-6C98-6C44-9DFB-A72FE6185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7DB29-7A96-A04D-B5F2-A7D986919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587E1-DF45-8F45-856B-9007F01EF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DD0C-1A51-8742-A6F6-49D1F305316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167B4-9C75-E74B-A74F-F55F25596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21678-DDFD-1243-888D-8A170D3C5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1D13A-0FBC-9544-9EED-9ADEBD432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85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0B434-F7AB-A247-BE1B-BBC6B6767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1C90C-7DB6-A14F-A86F-7C4822EE8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A0965D-F69C-C043-A257-FB480E107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13D74E-C68C-EF46-9BC5-0C206A05B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DD0C-1A51-8742-A6F6-49D1F305316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2AA660-8C01-9B4C-8EF5-62894B8C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C3A5C3-3C8D-DF47-93D2-FB6D14972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1D13A-0FBC-9544-9EED-9ADEBD432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0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08EBC-6225-E74A-8EC1-7B8A998DB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1D1C27-3875-8946-B1EC-53F774A68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240891-CD16-314F-82B8-5CA871A47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E59F89-9795-FE4D-AA75-8045BC0DAC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382E9E-B164-2841-BB7E-50E199EFF4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C1D297-B7FF-014D-9B98-5D79F6BC7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DD0C-1A51-8742-A6F6-49D1F305316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66A1CA-BDEF-664B-AD3F-B07B48386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508FA9-3C67-7345-8675-5CD05DF28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1D13A-0FBC-9544-9EED-9ADEBD432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9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C407A-C99D-F342-AA01-9B1FA313C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1B2537-992C-6849-AE77-ACBC58FD5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DD0C-1A51-8742-A6F6-49D1F305316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F64237-1803-CF4E-AAB3-730E19425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326796-FC26-B047-979E-D53416E6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1D13A-0FBC-9544-9EED-9ADEBD432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25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E4647B-4C0E-B748-A2E3-B6DDF64B8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DD0C-1A51-8742-A6F6-49D1F305316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252973-0A16-D94C-BD5D-0F4611A53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645B52-8A4D-A843-85C9-C240B3D85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1D13A-0FBC-9544-9EED-9ADEBD432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5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6B563-0B5C-1A42-9CB0-B4DDB9AAF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1A940-E588-074E-93DB-FFC105398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6D8FA0-8AB9-8D4C-9D71-985AA91930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F6B46A-0A35-6742-91B6-D7562425B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DD0C-1A51-8742-A6F6-49D1F305316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F7EAD-8713-4A4D-8687-212CADCE3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8C60CB-ECD2-8641-8299-FE0E065F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1D13A-0FBC-9544-9EED-9ADEBD432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90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6180A-0472-1A4B-BA9C-56D1190C8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05CBAB-2D61-8346-9E52-4E7F7F0AD0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A1F5A6-778B-284A-BB16-3AFC20A43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5BE2B9-630B-B743-B1B5-61CCC3F86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DD0C-1A51-8742-A6F6-49D1F305316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166012-62B0-0B49-A370-FABEF452C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E53903-CA1D-D847-A004-B2D6F89F7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1D13A-0FBC-9544-9EED-9ADEBD432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44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3EBB6E-377C-F344-A927-DE50EA9B3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837C74-6B02-244F-8E1A-E0B9F7684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3B961-F80D-DC48-B394-F8C9EB8A90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FDD0C-1A51-8742-A6F6-49D1F305316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B13E1-E7BC-484B-8B29-EA769AB9F2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3BA06-3B74-F24B-A279-707F1C1769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1D13A-0FBC-9544-9EED-9ADEBD432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4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4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4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4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4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5.jpeg" /><Relationship Id="rId4" Type="http://schemas.openxmlformats.org/officeDocument/2006/relationships/image" Target="../media/image4.jpe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hyperlink" Target="mailto:rabiul.agc.sw@gmail" TargetMode="External" /><Relationship Id="rId1" Type="http://schemas.openxmlformats.org/officeDocument/2006/relationships/slideLayout" Target="../slideLayouts/slideLayout4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0.jpeg" /><Relationship Id="rId4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FFAB0-5954-394B-BA54-78C4273E0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109" y="3247629"/>
            <a:ext cx="9144000" cy="2387600"/>
          </a:xfrm>
        </p:spPr>
        <p:txBody>
          <a:bodyPr/>
          <a:lstStyle/>
          <a:p>
            <a:r>
              <a:rPr lang="en-US"/>
              <a:t>স্বাগত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F38480-3978-5548-B1B8-07D486121A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A381281-7466-174A-8AAE-344AB78F6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469" y="285750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136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E8C1B-2CE2-E04D-9905-B467C1AA6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কনটেন্ট দেখার জন্য আন্তরিক ধন্যবাদ    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EFAFA35-1837-594F-9E5D-81A26F9B05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523" y="1825625"/>
            <a:ext cx="5173196" cy="4351338"/>
          </a:xfrm>
        </p:spPr>
      </p:pic>
    </p:spTree>
    <p:extLst>
      <p:ext uri="{BB962C8B-B14F-4D97-AF65-F5344CB8AC3E}">
        <p14:creationId xmlns:p14="http://schemas.microsoft.com/office/powerpoint/2010/main" val="85148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E982B-A026-AE4D-B85C-36FC3F4E4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দরিদ্র আইন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CEB80-3EF4-7A41-8762-94E55992C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30503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দারিদ্র্য দূরীকরণ এবং ভিক্ষাবৃত্তি রোধে চতুর্দশ শতাব্দী থেকে বিংশ শতাব্দীর প্রথমার্ধ পর্যন্ত ইংল্যান্ডে যে সকল আইন প্রণয়ন ও বাস্তবায়ন করা হয় সেগুলোকে দরিদ্র আইন বলা হয়।          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E6F4DFA-1378-0245-9097-7531630449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950" y="365125"/>
            <a:ext cx="346710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526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62A5F-6C63-A14D-8951-BEDB4BA16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BDAE1170-778A-0446-AB5F-69C1DAAE6B0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00250" y="2620169"/>
            <a:ext cx="2536031" cy="276225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AD258D-5ED1-0844-83F4-96176654D5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রাজা তৃতীয় এডওয়ার্ড কতৃক ১৩৪৯ সালের শ্রম আাইন প্রণয়নের মাধ্যমে ইংল্যান্ডের দারিদ্র দূরীকরণের প্রথম পদক্ষেপ নেওয়া হয়।   </a:t>
            </a:r>
          </a:p>
          <a:p>
            <a:pPr marL="0" indent="0">
              <a:buNone/>
            </a:pPr>
            <a:r>
              <a:rPr lang="en-US"/>
              <a:t>এরপর থেকে ১৫৯৭ সালের দারিদ্র্য সম্পর্কিত আাইন প্রণয়ন পর্যন্ত বহু আইন প্রণীত হয়।      </a:t>
            </a:r>
          </a:p>
        </p:txBody>
      </p:sp>
    </p:spTree>
    <p:extLst>
      <p:ext uri="{BB962C8B-B14F-4D97-AF65-F5344CB8AC3E}">
        <p14:creationId xmlns:p14="http://schemas.microsoft.com/office/powerpoint/2010/main" val="2207111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5427E-D60B-8A4D-9D2E-29897E161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দরিদ্র আইন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0F1DB-EDDF-8E41-9492-AA88BF648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428999"/>
            <a:ext cx="5181600" cy="2747963"/>
          </a:xfrm>
        </p:spPr>
        <p:txBody>
          <a:bodyPr/>
          <a:lstStyle/>
          <a:p>
            <a:r>
              <a:rPr lang="en-US"/>
              <a:t>ইংল্যান্ডের দরিদ্র আইন সমূহ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8131B6-8BEA-684E-A63E-1C8985C7F2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দরিদ্র আইন ১৫৩১,</a:t>
            </a:r>
          </a:p>
          <a:p>
            <a:pPr marL="0" indent="0">
              <a:buNone/>
            </a:pPr>
            <a:r>
              <a:rPr lang="en-US"/>
              <a:t>১৫৩৬ সালের দরিদ্র আইন,</a:t>
            </a:r>
          </a:p>
          <a:p>
            <a:pPr marL="0" indent="0">
              <a:buNone/>
            </a:pPr>
            <a:r>
              <a:rPr lang="en-US"/>
              <a:t>আর্টিফিসার্স আইন ১৫৬২,</a:t>
            </a:r>
          </a:p>
          <a:p>
            <a:pPr marL="0" indent="0">
              <a:buNone/>
            </a:pPr>
            <a:r>
              <a:rPr lang="en-US"/>
              <a:t>১৫৭২ সালের দরিদ্র আইন, </a:t>
            </a:r>
          </a:p>
          <a:p>
            <a:pPr marL="0" indent="0">
              <a:buNone/>
            </a:pPr>
            <a:r>
              <a:rPr lang="en-US"/>
              <a:t>১৫৭৬ সালের সংশোধনাগার আইন,</a:t>
            </a:r>
          </a:p>
          <a:p>
            <a:pPr marL="0" indent="0">
              <a:buNone/>
            </a:pPr>
            <a:r>
              <a:rPr lang="en-US"/>
              <a:t>১৫৯৭ সালের দরিদ্র আইন উল্লেখযোগ্।       </a:t>
            </a:r>
          </a:p>
          <a:p>
            <a:pPr marL="0" indent="0">
              <a:buNone/>
            </a:pPr>
            <a:r>
              <a:rPr lang="en-US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009918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0BEC3-5A9D-E54B-862B-7B9B59B72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কালের বিবর্তনে এই আইনগুলো ব্যর্থতায় পর্যবসিত হয়।  এবং ইউরোপের কিছু বিচ্ছিন্ন ঘটনা। যেনম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E85A5-7C38-0A44-A976-D3EEBD3D39B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সামন্তবাদের অবসান</a:t>
            </a:r>
          </a:p>
          <a:p>
            <a:pPr marL="0" indent="0">
              <a:buNone/>
            </a:pPr>
            <a:r>
              <a:rPr lang="en-US"/>
              <a:t>ভিক্ষাবৃত্তির প্রচলন</a:t>
            </a:r>
          </a:p>
          <a:p>
            <a:pPr marL="0" indent="0">
              <a:buNone/>
            </a:pPr>
            <a:r>
              <a:rPr lang="en-US"/>
              <a:t>কর্মসংস্থানের অভাব</a:t>
            </a:r>
          </a:p>
          <a:p>
            <a:pPr marL="0" indent="0">
              <a:buNone/>
            </a:pPr>
            <a:r>
              <a:rPr lang="en-US"/>
              <a:t>শ্রমিক স্থানান্তর সমস্যা</a:t>
            </a:r>
          </a:p>
          <a:p>
            <a:pPr marL="0" indent="0">
              <a:buNone/>
            </a:pPr>
            <a:r>
              <a:rPr lang="en-US"/>
              <a:t>শহুরে জীবনের আসক্তি</a:t>
            </a:r>
          </a:p>
          <a:p>
            <a:pPr marL="0" indent="0">
              <a:buNone/>
            </a:pPr>
            <a:r>
              <a:rPr lang="en-US"/>
              <a:t>ব্লাক ডেথ ( প্লেগ রোগ) </a:t>
            </a:r>
          </a:p>
          <a:p>
            <a:pPr marL="0" indent="0">
              <a:buNone/>
            </a:pPr>
            <a:r>
              <a:rPr lang="en-US"/>
              <a:t>জাতীয়তাবাদীর উদ্ভব ইত্যাদি কারণে  ইংল্যান্ডের সমাজজীবন বিপর্যয় নামে এবং ভিক্ষাবৃত্তি বেড়ে যায়।      </a:t>
            </a:r>
          </a:p>
          <a:p>
            <a:pPr marL="0" indent="0">
              <a:buNone/>
            </a:pPr>
            <a:r>
              <a:rPr lang="en-US"/>
              <a:t>       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B16307EF-7A44-3343-9910-AC82F6B5D35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331" y="1825625"/>
            <a:ext cx="4351338" cy="3639344"/>
          </a:xfrm>
        </p:spPr>
      </p:pic>
    </p:spTree>
    <p:extLst>
      <p:ext uri="{BB962C8B-B14F-4D97-AF65-F5344CB8AC3E}">
        <p14:creationId xmlns:p14="http://schemas.microsoft.com/office/powerpoint/2010/main" val="2639572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B0EFF-F33C-514C-A0DC-F53AD6E8B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১৩৪৯ সাল থেকে ১৫৯৭ সালের আইনের সমন্বয়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04523-99AA-DF4A-A0F8-CC3A2AAC7C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দরিদ্র মোকাবেলা ও ভিক্ষাবৃত্তি রোধে সপ্তদশ শতাব্দীতে রানী প্রথম এলিজাবেথের সময় ১৩৪৯ -১৫৯৭ সালের আইনের সমন্বয়ে নতুন আর একটি  আইন প্রণয়ন করেন।  এটি ১৬০১ সালের এলিজাবেথীয় দরিদ্র আইন হিসেবে পরিচিত। এই  আইনটি  দরিদ্রদের কল্যাণে প্রণীত হয়।            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0A145660-50AB-1A46-B38A-5C8B83DFB57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289" y="1690688"/>
            <a:ext cx="3062883" cy="3265289"/>
          </a:xfrm>
        </p:spPr>
      </p:pic>
    </p:spTree>
    <p:extLst>
      <p:ext uri="{BB962C8B-B14F-4D97-AF65-F5344CB8AC3E}">
        <p14:creationId xmlns:p14="http://schemas.microsoft.com/office/powerpoint/2010/main" val="784083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1F8DB-2F7E-B54C-8701-8480DAA9D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ইংল্যান্ডের আারও কতিপয়  দরিদ্র আইন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3E508-6EAD-E64D-9559-DF916A8C092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১৬৬২ সালের বসতি আইন, </a:t>
            </a:r>
          </a:p>
          <a:p>
            <a:pPr marL="0" indent="0">
              <a:buNone/>
            </a:pPr>
            <a:r>
              <a:rPr lang="en-US"/>
              <a:t>The Health and Morals Act of 1802,</a:t>
            </a:r>
          </a:p>
          <a:p>
            <a:pPr marL="0" indent="0">
              <a:buNone/>
            </a:pPr>
            <a:r>
              <a:rPr lang="en-US"/>
              <a:t>১৮৩৩ সালের ফ্যাক্টরি আইন,</a:t>
            </a:r>
          </a:p>
          <a:p>
            <a:pPr marL="0" indent="0">
              <a:buNone/>
            </a:pPr>
            <a:r>
              <a:rPr lang="en-US"/>
              <a:t>১৮৩৪ সালের দরিদ্র সংস্কার আইন,</a:t>
            </a:r>
          </a:p>
          <a:p>
            <a:pPr marL="0" indent="0">
              <a:buNone/>
            </a:pPr>
            <a:r>
              <a:rPr lang="en-US"/>
              <a:t>১৯০৫ সালের দরিদ্র কমিশন।    </a:t>
            </a:r>
          </a:p>
          <a:p>
            <a:pPr marL="0" indent="0">
              <a:buNone/>
            </a:pPr>
            <a:r>
              <a:rPr lang="en-US"/>
              <a:t>  </a:t>
            </a:r>
          </a:p>
          <a:p>
            <a:pPr marL="0" indent="0">
              <a:buNone/>
            </a:pPr>
            <a:r>
              <a:rPr lang="en-US"/>
              <a:t>     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FC21FF3A-7752-C64A-B852-BEEB24E9FCF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33" y="1825625"/>
            <a:ext cx="3341533" cy="4351338"/>
          </a:xfrm>
        </p:spPr>
      </p:pic>
    </p:spTree>
    <p:extLst>
      <p:ext uri="{BB962C8B-B14F-4D97-AF65-F5344CB8AC3E}">
        <p14:creationId xmlns:p14="http://schemas.microsoft.com/office/powerpoint/2010/main" val="3911218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3275D-00A9-6846-B5DB-B8DB1556A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                         মূল্যায়ন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581F1-04FA-CA4D-A2D0-52733A053E6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দরিদ্র আইন বলতে কী বোঝ?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A2EFBD-0B85-9948-AD85-EF52E12A16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কোনটি এলিজাবেথীয় দরিদ্র  আইন হিসেবে পরিচিত? </a:t>
            </a:r>
          </a:p>
          <a:p>
            <a:pPr marL="0" indent="0">
              <a:buNone/>
            </a:pPr>
            <a:r>
              <a:rPr lang="en-US"/>
              <a:t>ক) ১৬০১ সালের দরিদ্রআইন</a:t>
            </a:r>
          </a:p>
          <a:p>
            <a:pPr marL="0" indent="0">
              <a:buNone/>
            </a:pPr>
            <a:r>
              <a:rPr lang="en-US"/>
              <a:t>খ) ১৬৬২ সালের বসতি আইন</a:t>
            </a:r>
          </a:p>
          <a:p>
            <a:pPr marL="0" indent="0">
              <a:buNone/>
            </a:pPr>
            <a:r>
              <a:rPr lang="en-US"/>
              <a:t>গ) ১৮৩৪ সালের দরিদ্র সংস্কার আইন।       </a:t>
            </a:r>
          </a:p>
        </p:txBody>
      </p:sp>
    </p:spTree>
    <p:extLst>
      <p:ext uri="{BB962C8B-B14F-4D97-AF65-F5344CB8AC3E}">
        <p14:creationId xmlns:p14="http://schemas.microsoft.com/office/powerpoint/2010/main" val="1630748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826B8-598E-4947-8A68-67D9B87B3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দলীয় কাজ- দারিদ্র দূরীকরণের জন্য যেসব আইন প্রণয়ন করা হয়েছে তার একটি তালিকা তৈরি কর।       </a:t>
            </a:r>
          </a:p>
        </p:txBody>
      </p:sp>
    </p:spTree>
    <p:extLst>
      <p:ext uri="{BB962C8B-B14F-4D97-AF65-F5344CB8AC3E}">
        <p14:creationId xmlns:p14="http://schemas.microsoft.com/office/powerpoint/2010/main" val="3615013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BCDFC-242C-5349-90C8-DE976FF6C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কনটেন্ট দেখার জন্য  ধন্যবাদ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DC815-62F6-A14B-AECF-0A6604543A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আন্তরিক ধন্যবাদ 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EF331783-82FA-8A4F-BE4B-31B3BC0EAC5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6522" y="1825625"/>
            <a:ext cx="3537277" cy="4351338"/>
          </a:xfrm>
        </p:spPr>
      </p:pic>
    </p:spTree>
    <p:extLst>
      <p:ext uri="{BB962C8B-B14F-4D97-AF65-F5344CB8AC3E}">
        <p14:creationId xmlns:p14="http://schemas.microsoft.com/office/powerpoint/2010/main" val="2537921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82F05-C174-9243-A980-2F6DF850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425B82F-DD94-164E-8B6B-72859086AD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9237"/>
            <a:ext cx="4195761" cy="2422127"/>
          </a:xfr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6D8DACF1-BD1A-1641-A09E-DB8744CB53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080" y="1989139"/>
            <a:ext cx="2422920" cy="2562225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378810C9-34C2-C243-A881-FDF1A9F9C8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375" y="2012554"/>
            <a:ext cx="2232422" cy="2520951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5C971D69-7EF5-C34C-B2FC-A6C05386A6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471" y="1971280"/>
            <a:ext cx="253305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08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03EA2-99A2-C942-B900-8B8D90C6D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7263" y="257969"/>
            <a:ext cx="10515600" cy="1325563"/>
          </a:xfrm>
        </p:spPr>
        <p:txBody>
          <a:bodyPr/>
          <a:lstStyle/>
          <a:p>
            <a:r>
              <a:rPr lang="en-US">
                <a:solidFill>
                  <a:srgbClr val="FFC000"/>
                </a:solidFill>
              </a:rPr>
              <a:t>পরিচিতি</a:t>
            </a:r>
            <a:r>
              <a:rPr lang="en-US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10D5E-D11B-5044-9345-6291A989DF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 শিক্ষক পরিচিতি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এ এস এম রবিউল ইসলাম</a:t>
            </a:r>
          </a:p>
          <a:p>
            <a:pPr marL="0" indent="0">
              <a:buNone/>
            </a:pPr>
            <a:r>
              <a:rPr lang="en-US"/>
              <a:t>প্রভাষক (সমাজকর্ম) </a:t>
            </a:r>
          </a:p>
          <a:p>
            <a:pPr marL="0" indent="0">
              <a:buNone/>
            </a:pPr>
            <a:r>
              <a:rPr lang="en-US"/>
              <a:t> আদিতমারী সরকারি কলেজ</a:t>
            </a:r>
          </a:p>
          <a:p>
            <a:pPr marL="0" indent="0">
              <a:buNone/>
            </a:pPr>
            <a:r>
              <a:rPr lang="en-US"/>
              <a:t>আদিতমারী, লালমনিরহাট। </a:t>
            </a:r>
          </a:p>
          <a:p>
            <a:pPr marL="0" indent="0">
              <a:buNone/>
            </a:pPr>
            <a:r>
              <a:rPr lang="en-US"/>
              <a:t>ইমেইল- </a:t>
            </a:r>
            <a:r>
              <a:rPr lang="en-US">
                <a:hlinkClick r:id="rId2"/>
              </a:rPr>
              <a:t>rabiul.agc.sw@gmail</a:t>
            </a:r>
            <a:r>
              <a:rPr lang="en-US"/>
              <a:t>.com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17B2BDF-4813-C54D-8DDA-A59C8B944A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38"/>
          <a:stretch/>
        </p:blipFill>
        <p:spPr>
          <a:xfrm>
            <a:off x="6590349" y="1825625"/>
            <a:ext cx="4345302" cy="3139281"/>
          </a:xfrm>
        </p:spPr>
      </p:pic>
    </p:spTree>
    <p:extLst>
      <p:ext uri="{BB962C8B-B14F-4D97-AF65-F5344CB8AC3E}">
        <p14:creationId xmlns:p14="http://schemas.microsoft.com/office/powerpoint/2010/main" val="3058848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E109F-F6C6-3545-A059-15015D7190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0972" y="-271468"/>
            <a:ext cx="9144000" cy="1495426"/>
          </a:xfrm>
        </p:spPr>
        <p:txBody>
          <a:bodyPr/>
          <a:lstStyle/>
          <a:p>
            <a:r>
              <a:rPr lang="en-US"/>
              <a:t>পাঠ পরিচিতি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E84F6-6B02-E54B-98B0-4E73ED1BD7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-928688" y="1857376"/>
            <a:ext cx="9144000" cy="36020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শ্রেণি – একাদশ ও দ্বাদশ</a:t>
            </a:r>
          </a:p>
          <a:p>
            <a:pPr marL="0" indent="0">
              <a:buNone/>
            </a:pPr>
            <a:r>
              <a:rPr lang="en-US"/>
              <a:t>বিষয়- সমাজকর্ম</a:t>
            </a:r>
          </a:p>
          <a:p>
            <a:pPr marL="0" indent="0">
              <a:buNone/>
            </a:pPr>
            <a:r>
              <a:rPr lang="en-US"/>
              <a:t>অধ্যায় – দ্বিতীয় </a:t>
            </a:r>
          </a:p>
          <a:p>
            <a:pPr marL="0" indent="0">
              <a:buNone/>
            </a:pPr>
            <a:r>
              <a:rPr lang="en-US"/>
              <a:t>সমাজকর্ম পেশার ঐতিহাসিক প্রেক্ষাপট  </a:t>
            </a:r>
          </a:p>
          <a:p>
            <a:pPr marL="0" indent="0">
              <a:buNone/>
            </a:pPr>
            <a:r>
              <a:rPr lang="en-US"/>
              <a:t>Historical Background of Social Work Profession   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51667262-C28B-CD4D-B8AC-7A21BC6D4605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184" y="1398585"/>
            <a:ext cx="5181600" cy="3886200"/>
          </a:xfrm>
        </p:spPr>
      </p:pic>
    </p:spTree>
    <p:extLst>
      <p:ext uri="{BB962C8B-B14F-4D97-AF65-F5344CB8AC3E}">
        <p14:creationId xmlns:p14="http://schemas.microsoft.com/office/powerpoint/2010/main" val="1585881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1AED1-F157-CC4C-AD3B-33E94B182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063" y="543719"/>
            <a:ext cx="6710362" cy="1325563"/>
          </a:xfrm>
        </p:spPr>
        <p:txBody>
          <a:bodyPr/>
          <a:lstStyle/>
          <a:p>
            <a:r>
              <a:rPr lang="en-US"/>
              <a:t>আজকের পাঠ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93528-0ABB-2542-A605-33B6D7346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6465" y="259595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দরিদ্র আইনের ধারণা   </a:t>
            </a:r>
          </a:p>
          <a:p>
            <a:pPr marL="0" indent="0">
              <a:buNone/>
            </a:pPr>
            <a:r>
              <a:rPr lang="en-US"/>
              <a:t>Concept of poor law</a:t>
            </a:r>
          </a:p>
        </p:txBody>
      </p:sp>
    </p:spTree>
    <p:extLst>
      <p:ext uri="{BB962C8B-B14F-4D97-AF65-F5344CB8AC3E}">
        <p14:creationId xmlns:p14="http://schemas.microsoft.com/office/powerpoint/2010/main" val="3139836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6C867-92AB-724F-AFBB-588D55ED9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841" y="400844"/>
            <a:ext cx="10515600" cy="1325563"/>
          </a:xfrm>
        </p:spPr>
        <p:txBody>
          <a:bodyPr/>
          <a:lstStyle/>
          <a:p>
            <a:r>
              <a:rPr lang="en-US"/>
              <a:t>                   শিখনফল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AF094-C1DC-B44B-84D2-B80B78C7E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794" y="191492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দরিদ্র আইনের ধারণা জানতে   পারবে। </a:t>
            </a:r>
          </a:p>
        </p:txBody>
      </p:sp>
    </p:spTree>
    <p:extLst>
      <p:ext uri="{BB962C8B-B14F-4D97-AF65-F5344CB8AC3E}">
        <p14:creationId xmlns:p14="http://schemas.microsoft.com/office/powerpoint/2010/main" val="2067466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4E442-37B0-4F4A-865A-0BC2DE0F5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25115-C7FD-C04C-AABB-F1830280F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146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আধুনিক সমাজকর্ম উদ্ভব বেশিদিনের নয়। তবে মানব সভ্যতার সূচনালগ্ন থেকে সমস্যাগ্রস্ত  মানুষের সেবা বা কল্যাণমূলক কাজের সাথে সম্পৃক্ততা ছিল। </a:t>
            </a:r>
          </a:p>
          <a:p>
            <a:pPr marL="0" indent="0">
              <a:buNone/>
            </a:pPr>
            <a:r>
              <a:rPr lang="en-US"/>
              <a:t>ধর্মীয় অনুপ্রেরণা ও মূল্যবোধেই ছিল  প্রাচীনকালের সমাজকল্যাণমূলক কাজের অন্যতম প্রেরণা। </a:t>
            </a:r>
          </a:p>
          <a:p>
            <a:pPr marL="0" indent="0">
              <a:buNone/>
            </a:pPr>
            <a:r>
              <a:rPr lang="en-US"/>
              <a:t>পৃথীবির সর্বত্র এই এ ধরনের সমাজসেবার প্রচলন থাকলেও ইংল্যান্ডে  আধুনিক সমাজসেবার সূত্রপাত হয় এবং আমেরিকায় তা পূর্ণতা পায়।</a:t>
            </a:r>
          </a:p>
          <a:p>
            <a:pPr marL="0" indent="0">
              <a:buNone/>
            </a:pPr>
            <a:r>
              <a:rPr lang="en-US"/>
              <a:t>চৌদ্দ শতকের শুরুতে আর্থ-সামাজিক অবস্থার পরিবর্তনজনিত কারণে ধর্মভিত্তিক রাষ্ট্রীয় ব্যবস্থার পরিবর্তে ধর্ম নিরপেক্ষ জাতীয়তাবাদী রাষ্ট্রের উদ্ভব ঘটে। এবং সমাজসেবার ক্ষেত্রে রাষ্ট্রের হস্তক্ষেপ প্রয়োজন হয়।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140847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1B845-E9F0-5A48-85C6-DC841CE0E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B0EB8-EA14-2440-A1F6-D57ABB683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এভাবে সমাজসেবার কার্যক্রমে বৈজ্ঞানিক পদ্ধতিতে সমস্যার সমাধানের প্রয়োজন হয়। এবং তা পেশার মর্যাদা লাভ করে। </a:t>
            </a:r>
          </a:p>
          <a:p>
            <a:pPr marL="0" indent="0">
              <a:buNone/>
            </a:pPr>
            <a:r>
              <a:rPr lang="en-US"/>
              <a:t>প্রাক শিল্প যুগে জ্ঞান বিজ্ঞান ও প্রযুক্তির প্রয়োগে আর্থ-সামাজিক অবস্থার আমূল পরিবর্তন হয় । এর ফলে সমাজে সমস্যা জটিল থেকে জটলতর হয়ে উঠে। এবং বহুমুখী সমস্যার সৃষ্টি হয়।    </a:t>
            </a:r>
          </a:p>
          <a:p>
            <a:pPr marL="0" indent="0">
              <a:buNone/>
            </a:pPr>
            <a:r>
              <a:rPr lang="en-US"/>
              <a:t>এই  জটিল ও বহুমূখী সমস্যার সমাধানে  সমাজকর্ম পেশার উত্পত্তি  ও ক্রমবিকাশ ঘটে। </a:t>
            </a:r>
          </a:p>
          <a:p>
            <a:pPr marL="0" indent="0">
              <a:buNone/>
            </a:pPr>
            <a:r>
              <a:rPr lang="en-US"/>
              <a:t>সমাজকর্ম পেশার বিকাশে দান সংগঠন সমিতি (COS), জাতীয় সমাজকর্মী সমিতি( NASW) এবং CSWE এর ভূমিকা অত্যধিক।      </a:t>
            </a:r>
          </a:p>
          <a:p>
            <a:pPr marL="0" indent="0">
              <a:buNone/>
            </a:pPr>
            <a:r>
              <a:rPr lang="en-US"/>
              <a:t>     </a:t>
            </a:r>
          </a:p>
          <a:p>
            <a:pPr marL="0" indent="0">
              <a:buNone/>
            </a:pPr>
            <a:r>
              <a:rPr lang="en-US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742021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769EE-8AA7-6740-9A52-146CF6D59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100E388-F42B-4343-A4BE-8544E4362F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47875"/>
            <a:ext cx="2095500" cy="2762250"/>
          </a:xfr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233D9791-9BE0-F44D-81CA-7FB00D4F71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295" y="2047875"/>
            <a:ext cx="2983705" cy="2762250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CEB6D459-6C3F-CD4A-90D6-0A79297E93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220" y="2053828"/>
            <a:ext cx="2983705" cy="2756297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D70189E0-05B5-9048-92BE-544EEE099B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145" y="2053829"/>
            <a:ext cx="2045217" cy="275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033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স্বাগত </vt:lpstr>
      <vt:lpstr>PowerPoint Presentation</vt:lpstr>
      <vt:lpstr>পরিচিতি </vt:lpstr>
      <vt:lpstr>পাঠ পরিচিতি </vt:lpstr>
      <vt:lpstr>আজকের পাঠ  </vt:lpstr>
      <vt:lpstr>                   শিখনফল</vt:lpstr>
      <vt:lpstr>PowerPoint Presentation</vt:lpstr>
      <vt:lpstr>PowerPoint Presentation</vt:lpstr>
      <vt:lpstr>PowerPoint Presentation</vt:lpstr>
      <vt:lpstr>কনটেন্ট দেখার জন্য আন্তরিক ধন্যবাদ     </vt:lpstr>
      <vt:lpstr>দরিদ্র আইন  </vt:lpstr>
      <vt:lpstr>PowerPoint Presentation</vt:lpstr>
      <vt:lpstr>দরিদ্র আইন  </vt:lpstr>
      <vt:lpstr>কালের বিবর্তনে এই আইনগুলো ব্যর্থতায় পর্যবসিত হয়।  এবং ইউরোপের কিছু বিচ্ছিন্ন ঘটনা। যেনম     </vt:lpstr>
      <vt:lpstr>১৩৪৯ সাল থেকে ১৫৯৭ সালের আইনের সমন্বয় </vt:lpstr>
      <vt:lpstr>ইংল্যান্ডের আারও কতিপয়  দরিদ্র আইন    </vt:lpstr>
      <vt:lpstr>                                মূল্যায়ন </vt:lpstr>
      <vt:lpstr>দলীয় কাজ- দারিদ্র দূরীকরণের জন্য যেসব আইন প্রণয়ন করা হয়েছে তার একটি তালিকা তৈরি কর।       </vt:lpstr>
      <vt:lpstr>কনটেন্ট দেখার জন্য  ধন্যবাদ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 </dc:title>
  <dc:creator>asm_rabiul@yahoo.com</dc:creator>
  <cp:lastModifiedBy>asm_rabiul@yahoo.com</cp:lastModifiedBy>
  <cp:revision>5</cp:revision>
  <dcterms:created xsi:type="dcterms:W3CDTF">2021-01-06T12:06:28Z</dcterms:created>
  <dcterms:modified xsi:type="dcterms:W3CDTF">2021-01-06T16:21:52Z</dcterms:modified>
</cp:coreProperties>
</file>