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94" r:id="rId2"/>
    <p:sldId id="295" r:id="rId3"/>
    <p:sldId id="296" r:id="rId4"/>
    <p:sldId id="297" r:id="rId5"/>
    <p:sldId id="279" r:id="rId6"/>
    <p:sldId id="298" r:id="rId7"/>
    <p:sldId id="299" r:id="rId8"/>
    <p:sldId id="300" r:id="rId9"/>
    <p:sldId id="301" r:id="rId10"/>
    <p:sldId id="302" r:id="rId11"/>
    <p:sldId id="269" r:id="rId12"/>
    <p:sldId id="270" r:id="rId13"/>
    <p:sldId id="304" r:id="rId14"/>
    <p:sldId id="305" r:id="rId15"/>
    <p:sldId id="289" r:id="rId16"/>
    <p:sldId id="290" r:id="rId17"/>
    <p:sldId id="288" r:id="rId18"/>
    <p:sldId id="306" r:id="rId19"/>
    <p:sldId id="307" r:id="rId20"/>
    <p:sldId id="308" r:id="rId21"/>
    <p:sldId id="310" r:id="rId22"/>
    <p:sldId id="309" r:id="rId23"/>
    <p:sldId id="272" r:id="rId24"/>
    <p:sldId id="278" r:id="rId25"/>
    <p:sldId id="30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2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0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5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0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4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4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2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5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6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4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F4F8-645E-44CE-AADA-6365B20F15D5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4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2746"/>
            <a:ext cx="12192001" cy="32858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93142"/>
            <a:ext cx="12192000" cy="36648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277" y="230457"/>
            <a:ext cx="10947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 প্রথম </a:t>
            </a:r>
            <a:r>
              <a:rPr lang="as-IN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পত্র</a:t>
            </a:r>
            <a:r>
              <a:rPr lang="en-US" sz="9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ের</a:t>
            </a:r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প্রথম </a:t>
            </a:r>
            <a:r>
              <a:rPr lang="as-IN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ক্লাসে </a:t>
            </a:r>
            <a:r>
              <a:rPr lang="as-IN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তোমাদের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1582" y="3534685"/>
            <a:ext cx="692883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199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স্বাগতম</a:t>
            </a:r>
            <a:endParaRPr lang="en-US" sz="2800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94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3438"/>
            <a:ext cx="12192001" cy="5534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3234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7303" y="148866"/>
            <a:ext cx="10891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7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এই অধ্যায়ের পাঠ শেষে </a:t>
            </a:r>
            <a:r>
              <a:rPr lang="as-IN" sz="7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আমরা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…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7303" y="1864350"/>
            <a:ext cx="115332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 </a:t>
            </a:r>
            <a:r>
              <a:rPr lang="as-IN" sz="36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উৎপত্তি ও </a:t>
            </a:r>
            <a:r>
              <a:rPr lang="as-IN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বিকাশ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ের</a:t>
            </a:r>
            <a:r>
              <a:rPr lang="as-IN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ইতিহাস বর্ণনা করতে পারব </a:t>
            </a:r>
            <a:endParaRPr lang="en-US" sz="3600" b="1" dirty="0" smtClean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as-IN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 </a:t>
            </a:r>
            <a:r>
              <a:rPr lang="as-IN" sz="36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ধারণা বর্ণনা করতে পারব </a:t>
            </a:r>
            <a:endParaRPr lang="en-US" sz="3600" b="1" dirty="0" smtClean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as-IN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বিভিন্ন যুক্তিবিদ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দের</a:t>
            </a:r>
            <a:r>
              <a:rPr lang="as-IN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প্রদত্ত ধারণার বিশ্লেষণ ও তুলনা করতে পারব </a:t>
            </a:r>
            <a:endParaRPr lang="en-US" sz="3600" b="1" dirty="0" smtClean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as-IN" sz="36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as-IN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স্বরূপ ও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বৈশিষ্ট্য </a:t>
            </a:r>
            <a:r>
              <a:rPr lang="as-IN" sz="36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বিশ্লেষণ করতে </a:t>
            </a:r>
            <a:r>
              <a:rPr lang="as-IN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পারব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as-IN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আদর্শনিষ্ঠ না বস্তুনিষ্ঠ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বিজ্ঞান </a:t>
            </a:r>
            <a:r>
              <a:rPr lang="as-IN" sz="36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তা মূল্যায়ন করতে পারব </a:t>
            </a:r>
            <a:endParaRPr lang="en-US" sz="3600" b="1" dirty="0" smtClean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as-IN" sz="36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 </a:t>
            </a:r>
            <a:r>
              <a:rPr lang="as-IN" sz="36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পরিসর বর্ণনা করতে পারব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0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253" y="0"/>
            <a:ext cx="1036749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as-IN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পাঠ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-০১</a:t>
            </a:r>
            <a:r>
              <a:rPr lang="en-US" sz="4800" dirty="0" smtClean="0">
                <a:latin typeface="SutonnyMJ" pitchFamily="2" charset="0"/>
              </a:rPr>
              <a:t/>
            </a:r>
            <a:br>
              <a:rPr lang="en-US" sz="4800" dirty="0" smtClean="0">
                <a:latin typeface="SutonnyMJ" pitchFamily="2" charset="0"/>
              </a:rPr>
            </a:br>
            <a:r>
              <a:rPr lang="as-IN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 উৎপত্তি ও ক্রমবিকাশ 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as-IN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প্রাচীন ও মধ্যযুগ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452315" y="1519707"/>
            <a:ext cx="927279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362940" y="1558344"/>
            <a:ext cx="927279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0" y="1312684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	</a:t>
            </a:r>
            <a:r>
              <a:rPr lang="en-US" sz="30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মানুষ</a:t>
            </a:r>
            <a:r>
              <a:rPr lang="en-US" sz="3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অন্যান্য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সকল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প্রাণী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আলাদা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কারণ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জীববৃত্তির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পাশাপাশি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রয়েছে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বুদ্ধিবৃত্তি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বুদ্ধিবৃত্তি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থাকায়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প্রত্যেক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মানুষেরই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যুক্তিভিত্তিক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ক্ষমতা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রয়েছে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তবে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মানুষের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ক্ষমতার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তারতম্য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আছে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ৎ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কারো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ক্ষমতা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বেশি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কারো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কম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মানব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ইতিহাসের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সকল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পর্যায়েই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ব্যবহার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লক্ষ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যায়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তবে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এ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কথা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যায়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যখন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মানুষ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পদ্ধতিগতভাবে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প্রদান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মূল্যায়ন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শুরু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করেছে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তখন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জ্ঞানচর্চার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বিশেষ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শাখা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হিসেবে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সূচনা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হয়েছে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আজ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প্রায়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আড়াই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হাজার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বছর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আগে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শুরু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হয়েছে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ঐতিহাসিকভাবে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প্রমাণ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পাওয়া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যায়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তখন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শুরু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অনেক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ধাপ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অতিক্রম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পাঠপ্রক্রিয়া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আজকের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পর্যায়ে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এসেছে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অগ্রগতির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পূর্ণাঙ্গ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ইতিহাস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তুলে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ধরতে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হলে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দীর্ঘ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প্রয়োজন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আলোচনায়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কিছুটা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সংক্ষিপ্ত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পরিসরে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উৎপত্তি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শুরু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ধারাবাহিক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অগ্রগতির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গুরুত্বপূর্ণ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পর্যায়গুলো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তুলে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ধরা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হয়েছে</a:t>
            </a:r>
            <a:r>
              <a:rPr lang="en-US" sz="3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  <a:p>
            <a:pPr algn="just"/>
            <a:endParaRPr lang="en-US" sz="30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1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70456" y="1146220"/>
            <a:ext cx="8748618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6048" y="1777286"/>
            <a:ext cx="3425642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788081" y="1146220"/>
            <a:ext cx="224078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152487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চর্চার</a:t>
            </a:r>
            <a:r>
              <a:rPr lang="en-US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ধারাকে</a:t>
            </a:r>
            <a:r>
              <a:rPr lang="en-US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আমরা</a:t>
            </a:r>
            <a:r>
              <a:rPr lang="en-US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ঐতিহাসিকভাবে</a:t>
            </a:r>
            <a:r>
              <a:rPr lang="en-US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প্রধানত</a:t>
            </a:r>
            <a:r>
              <a:rPr lang="en-US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চারটি</a:t>
            </a:r>
            <a:r>
              <a:rPr lang="en-US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যুগে</a:t>
            </a:r>
            <a:r>
              <a:rPr lang="en-US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ভাগ</a:t>
            </a:r>
            <a:r>
              <a:rPr lang="en-US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পারি</a:t>
            </a:r>
            <a:r>
              <a:rPr lang="en-US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44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যথা</a:t>
            </a:r>
            <a:r>
              <a:rPr lang="en-US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  <a:endParaRPr lang="en-US" sz="44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41242"/>
            <a:ext cx="12191999" cy="378565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১.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প্রাচীন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যুগ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২.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মধ্যযুগ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৩.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আধুনিক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যুগ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৪.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সাম্প্রতিক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যুগ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4082" y="5975798"/>
            <a:ext cx="9375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নিচে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যুগগুলোকে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পর্যায়ক্রমিকভাবে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তুলে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ধরা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হবে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- 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28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78805" y="6892"/>
            <a:ext cx="7237927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প্রাচীন </a:t>
            </a:r>
            <a:r>
              <a:rPr lang="as-IN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যুগ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( </a:t>
            </a:r>
            <a:r>
              <a:rPr lang="as-IN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খ্রিস্টপূর্ব 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৬০০-৫২৯ ) 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70456" y="8937936"/>
            <a:ext cx="415987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6048" y="1777286"/>
            <a:ext cx="3425642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788081" y="1146220"/>
            <a:ext cx="224078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914401"/>
            <a:ext cx="1219199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প্রাচীন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যুগে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নির্দিষ্ট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ধারার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সীমাবদ্ধ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সময়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কয়েকটি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ধারা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বিদ্যমান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প্রাচীন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যুগকে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আমরা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কয়েকটি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ধারায়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ভাগ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পারি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endParaRPr lang="en-US" sz="40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১. </a:t>
            </a:r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গ্রিক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ধারা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6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চীনা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ধারা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6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প্রাচীন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ভারতীয়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ধারা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88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70456" y="914401"/>
            <a:ext cx="8748618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0456" y="8937936"/>
            <a:ext cx="415987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6048" y="1777286"/>
            <a:ext cx="3425642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788081" y="1146220"/>
            <a:ext cx="224078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" y="282884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১.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গ্রিক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ধারা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endParaRPr lang="en-US" sz="6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প্রাচীন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সভ্যতায়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ধারাকে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আমরা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সুবিধার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জন্য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চারটি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যুগে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ভাগ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করছি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</a:p>
          <a:p>
            <a:endParaRPr lang="en-US" sz="4800" b="1" spc="50" dirty="0" smtClean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54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54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প্লেটোপূর্ব</a:t>
            </a:r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যুগের</a:t>
            </a:r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  <a:p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খ. </a:t>
            </a:r>
            <a:r>
              <a:rPr lang="en-US" sz="54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প্লেটোর</a:t>
            </a:r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গ. </a:t>
            </a:r>
            <a:r>
              <a:rPr lang="en-US" sz="54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এরিস্টটলের</a:t>
            </a:r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  <a:p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ঘ. </a:t>
            </a:r>
            <a:r>
              <a:rPr lang="en-US" sz="54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স্টোয়িক</a:t>
            </a:r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endParaRPr lang="en-US" sz="36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41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879"/>
            <a:ext cx="5576552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36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ক. </a:t>
            </a:r>
            <a:r>
              <a:rPr lang="en-US" sz="36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প্লেটোপূর্ব</a:t>
            </a:r>
            <a:r>
              <a:rPr lang="en-US" sz="36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যুগের</a:t>
            </a:r>
            <a:r>
              <a:rPr lang="en-US" sz="36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spc="50" dirty="0" err="1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36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600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9210"/>
            <a:ext cx="1219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প্রাচীন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মিশরীয়রা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অভিজ্ঞতার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ভিত্তিতে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সকল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জ্যামিতিক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সত্য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আবিষ্কার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প্রদর্শনমূলক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বিজ্ঞানভিত্তিক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দেখাতে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পারেননি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এক্ষেত্রে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সত্যের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প্রদর্শনমূলক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বৈজ্ঞানিক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নমুনা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আকারগত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অনুশীলন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প্রাচীন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গ্রিসে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প্রথম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সূচনা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করেছিলেন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পিথাগোরিয়ান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পিথাগোরাস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(Pythagoras, ৫৭০-৪৯৫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প্রতিষ্ঠাতা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সংখ্যাতত্ত্ব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’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নামে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পরিচিত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গণিত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শাস্ত্রের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ভিত্তি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স্থাপনকারী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তত্ত্বটির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প্রবর্তক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পিথাগোরাসের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যুক্তিপ্রক্রিয়া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ব্যবহারে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উল্লেখযোগ্য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নৈপুণ্য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দেখান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এলিয়াটিক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পারমেনাইডিস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(৫১৫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পূর্ব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- </a:t>
            </a:r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অজ্ঞাত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অবশ্য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পারমেনাইডিসের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জন্ম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দক্ষিণ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ইতালির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এলিয়া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নগরে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তবে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পিথাগোরাসের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দ্বারা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প্রভাবিত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তাঁকেও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উত্তরাধিকারী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6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46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270456" y="8937936"/>
            <a:ext cx="434659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0" y="154546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তাঁকেও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গ্রিক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উত্তরাধিকারী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বলা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যায়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পারমেনাইডিস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যুক্তিপ্রক্রিয়া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করলেও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নিয়মনীতি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নিয়ে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বক্তব্য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দিয়েছেন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শোনা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যায়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শিষ্য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আরেকজন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এলিয়াটিক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জেনো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(Zeno, ৪৯৫-৪৩০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)-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দর্শনে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তাঁর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চেয়ে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উন্নত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ব্যবহারের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উদাহরণ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মেলে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খ্রিষ্টপর্ব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পঞ্চম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শতকে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ব্যবহার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পেশাদার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তাত্ত্বিক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হিসেবে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আবির্ভূত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হন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সোফিস্ট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(Sophist)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নামের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একদল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গ্রিক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চিন্তাবিদ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তাদেরকে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কূটতার্কিক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জ্ঞান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ব্যবসায়ী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ইত্যাদি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বলেও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অভিহিত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প্রোটাগোরাস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(Protagoras, ৪৮০/৫০০-৪১০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</a:p>
          <a:p>
            <a:pPr algn="just"/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ছিলেন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সম্প্রদায়ের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প্রতিষ্ঠাতা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5608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270456" y="8937936"/>
            <a:ext cx="415987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12879"/>
            <a:ext cx="5028941" cy="830997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48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খ. </a:t>
            </a:r>
            <a:r>
              <a:rPr lang="en-US" sz="48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প্লেটোর</a:t>
            </a:r>
            <a:r>
              <a:rPr lang="en-US" sz="48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48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56755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সক্রেটিস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(৪৭০ - ৩৯৯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)-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গুণমুগ্ধ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ছাত্র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প্লেটো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প্রয়োগের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উজ্জ্বল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দৃষ্টান্ত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স্থাপন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মৌলিক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কিছু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বিষয়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নিয়ে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সূত্রপাত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প্রশ্ন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উত্থাপন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নতুন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আঙ্গিকে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সেগুলোকে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ব্যাখ্যা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আগ্রহী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সত্য-মিথ্যার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স্বরূপ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আশ্রয়বাক্যের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সাথে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সিদ্ধান্তের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সম্পর্ক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প্রকৃতি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ইত্যাদি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উল্লিখিত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বিষয়ই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বিষয়বস্তু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আলোচ্যসূচির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অন্তর্গত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প্লেটো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আকারগতভাবে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নীতি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সুস্পষ্ট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সুশৃঙ্খলভাবে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করেননি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কিন্তু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ওপরের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বিষয়গুলো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কারণে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(Philosophical Logic)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অবদান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অনেক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গুরুত্বপূর্ণ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51526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270456" y="8937936"/>
            <a:ext cx="415987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-1" y="11736"/>
            <a:ext cx="5499279" cy="76944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গ. </a:t>
            </a:r>
            <a:r>
              <a:rPr lang="en-US" sz="44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এরিস্টটলের</a:t>
            </a:r>
            <a:r>
              <a:rPr lang="en-US" sz="4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spc="50" dirty="0" err="1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44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endParaRPr lang="en-US" sz="4400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81177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জ্ঞানচর্চার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সবগুলো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শাখাই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ওপর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নির্ভরশীল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চিন্তাকে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গঠনমূলক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না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হলে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সব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বিজ্ঞান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জ্ঞানচর্চার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শাখাই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ত্রুটিপূর্ণ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পড়বে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উপলব্ধির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ভিত্তিতেই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(Aristotle, ৩৮৪-৩২২খ্রি.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গঠনমূলক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চিন্তা-পদ্ধতির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যাকে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আমরা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যুক্তিপ্রক্রিয়া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যুক্তি-পদ্ধতি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বলি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যুক্তিবিদ্যাকে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বিজ্ঞানের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স্বতন্ত্র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শাখা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হিসেবে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প্রতিষ্ঠিত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জনক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হিসেবে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সমাদৃত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এরিস্টটলের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সংক্রান্ত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লেখাগুলো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Organon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নামে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সংকলিত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এতে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ধরন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প্রয়োজনীয়তা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পদ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সহানুমান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ইত্যাদিসহ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আধুনিক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প্রতীকী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স্তর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পর্যন্ত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সনাতনী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উল্লেখযোগ্য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প্রায়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সব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দিক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নিয়েই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কম-বেশি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দিক-নির্দেশনা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দেন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প্রতীক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ব্যবহারেরও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কিছুটা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সূচনা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করেছিলেন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7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270456" y="8937936"/>
            <a:ext cx="415987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3857" y="0"/>
            <a:ext cx="4597734" cy="76944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4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ঘ. </a:t>
            </a:r>
            <a:r>
              <a:rPr lang="en-US" sz="44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স্টোয়িক</a:t>
            </a:r>
            <a:r>
              <a:rPr lang="en-US" sz="4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spc="50" dirty="0" err="1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44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en-US" sz="4400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57" y="769441"/>
            <a:ext cx="1217814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পরবর্তী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উত্তরাধিকারী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গোষ্ঠীর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স্টোয়িকরা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চর্চারক্ষেত্রে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গুরুত্বপূর্ণ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অবদান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রেখেছেন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খ্রিষ্টপূর্ব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তৃতীয়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শতকে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গ্রিসের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এথেন্সে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এঁদের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আবির্ভাব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গ্রিসের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কিটিয়াম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Citium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)-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অধিবাসী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জেনো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(Zeno, ৩৩৪-২৬২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স্টোয়িক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(Stoic)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সম্প্রদায়ের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প্রতিষ্ঠাতা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স্টোয়িকবাদ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(Stoicism)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বোঝানোর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চেষ্টা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বিশৃঙ্খল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আবেগ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অবধারণ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যেকোনো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বিচারমূলক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ভ্রান্তি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ঘটায়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সত্যান্বেষী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সাধক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বৌদ্ধিক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নৈতিক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পূর্ণর্তাকামী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ব্যক্তির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উচিত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এ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ধরনের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আবেগ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দূরে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স্টোয়িকরা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খ্রিষ্টপূর্ব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পঞ্চম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শতকের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গোষ্ঠী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মিগারিয়ানদের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চিন্তাকে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অনুসরণ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চেষ্টা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সক্রেটিসের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শিষ্য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মিগারার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অধিবাসী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ইউক্লিড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(Euclid, ৪৩৫-৩৬৫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ছিলেন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মিগারিয়ান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সম্প্রদায়ের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প্রতিষ্ঠাতা</a:t>
            </a: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04688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909" y="87903"/>
            <a:ext cx="5103036" cy="646969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8599" y="1004554"/>
            <a:ext cx="11074799" cy="5125790"/>
          </a:xfrm>
          <a:noFill/>
        </p:spPr>
        <p:txBody>
          <a:bodyPr>
            <a:noAutofit/>
          </a:bodyPr>
          <a:lstStyle/>
          <a:p>
            <a:r>
              <a:rPr lang="as-IN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মোঃ </a:t>
            </a:r>
            <a:r>
              <a:rPr lang="as-IN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আনিছ</a:t>
            </a:r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ু</a:t>
            </a:r>
            <a:r>
              <a:rPr lang="as-IN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 </a:t>
            </a:r>
            <a:r>
              <a:rPr lang="as-IN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রহমান 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প্রভাষক 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বালারহাট </a:t>
            </a:r>
            <a:r>
              <a:rPr lang="as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আদর্শ স্কুল এন্ড কলেজ 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ফুলবাড়ী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কুড়িগ্রাম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36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270456" y="8937936"/>
            <a:ext cx="4289778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77274"/>
            <a:ext cx="45611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২. </a:t>
            </a:r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চীনা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ধারা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en-US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6213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প্রাচীন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চীনের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মোজি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Mozi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, ৪৭০-৩৯১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নামের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একজন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চিন্তাবিদ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উল্লেখযোগ্য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অবদান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রেখেছেন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মূলত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একজন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নীতিবিদ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ছিলেন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কিন্তু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বৈধ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অনুমান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(Valid Inference)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সঠিক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সিদ্ধান্ত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(Correct Conclusions)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অনুমিত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শর্ত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নিয়ে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গুরুত্বপূর্ণ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করেছেন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তখনকার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র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মুখে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প্রয়াস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অনেকটা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স্তন্ধ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মোজি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প্রবর্তিত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মোহিস্ট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’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Mohist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School)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নামে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পরিচিত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মূলত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যুক্তিবাদী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খ্রিষ্টপূর্ব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তৃতীয়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শতকে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চীনে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নাম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’ (Name School)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নামে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চিন্তাগোষ্ঠী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আবির্ভূত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যারা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গুরুত্বপূর্ণ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কিছু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বিষয়ে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প্রদান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উল্লেখযোগ্য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চিন্তাবিদ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ছিলেন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দুই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Hui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Shi, ৩৮০-৩০৫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গংসুন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লুং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তবে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পরবর্তী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সময়ে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মোহিস্ট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সাথেই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একাত্ম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33835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270456" y="8937936"/>
            <a:ext cx="415987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0"/>
            <a:ext cx="54729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৩.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প্রাচীন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ভারতীয়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ধারা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733246"/>
            <a:ext cx="1219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প্রাচীন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ভারতে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শুরু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সম্পূর্ণ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নিজস্ব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দৃষ্টিভঙ্গিতে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ৎ,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গ্রিক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অন্য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জাতির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প্রভাব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ছাড়াই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তখনকার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ভারতীয়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উপমহাদেশে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সূচনা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প্রাচীন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ভারতে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যেসব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গুরুত্বপূর্ণ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ভূমিকা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রাখে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সেগুলো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জৈন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ন্যায়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বৈশেষিক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ইত্যাদি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এসব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সুশৃঙ্খল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পদ্ধতিতে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তাদের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মতাদর্শ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ভারতীয়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উপমহাদেশে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সূচনা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মেধাতিথি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গৌতম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Medhatithi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Gautama)-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খ্রিষ্টপূর্ব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ষষ্ঠ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শতকে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আবির্ভূত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মেধাতিথি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গৌতম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anviksiki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'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নামের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চর্চার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প্রতিষ্ঠা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ন্যায়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’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দর্শনের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প্রতিষ্ঠাতা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ন্যায়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সম্প্রদায়ের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ন্যায়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অনুমান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সহানুমান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সম্পর্কিত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দর্শন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অত্যন্ত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মৌলিক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এরিস্টটলীয়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ন্যায়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এটা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স্বতন্ত্র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অন্যদিকে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পানিনিও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(Panini,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জন্ম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খ্রিষ্টপূর্ব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পঞ্চম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শতকে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সংস্কৃত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ব্যাকরণের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নিয়ম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গিয়ে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যুক্তি-পদ্ধতির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দিক-নির্দেশনা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দেন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জৈন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দর্শন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সম্প্রদায়ও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ভারতীয়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দর্শনের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গুরুত্বপূর্ণ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ঋষভ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দেব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Rishabha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Deva)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প্রতিষ্ঠা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জৈন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দর্শন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সম্প্রদায়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স্যাদবাদ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’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নামের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মতবাদ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প্রচার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নিয়ম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সম্পর্কিত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এছাড়াও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অবধারণ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অনুমান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যুক্তিপ্রক্রিয়া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ইত্যাদি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সম্পর্কে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বিস্তৃত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করেছে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জৈন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দর্শন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19015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92402" y="0"/>
            <a:ext cx="7805012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মধ্যযুগ</a:t>
            </a:r>
            <a:r>
              <a:rPr lang="as-IN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as-IN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খ্রিস্টপূর্ব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৫২৯-১৪০০</a:t>
            </a:r>
            <a:r>
              <a:rPr lang="as-IN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খ্রিষ্টাব্দ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endParaRPr lang="en-US" sz="40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70456" y="8937936"/>
            <a:ext cx="415987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-101092" y="1030310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মধ্যযুগে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সব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মনীষী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অবদান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রাখেন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তাদের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উল্লেখযোগ্য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হলেন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আল-কিন্দি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আল-ফারাবি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ইবনে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সিনা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আল-গাযযালি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ইবনে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রুশদ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এছাড়া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আল-রাজি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আল-তুসিও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এ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শাস্ত্রে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গুরুত্বপূর্ণ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অবদান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রাখেন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আল-কিন্দি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প্রথম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আরব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হিসেবে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পরিচিত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দ্বারা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অনুপ্রাণিত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তবে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অনেক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স্বাতন্ত্র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আল-কিন্দি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৩৬১টি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গ্রন্থ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লিখেছেন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জানা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নয়টি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বিষয়ে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পরবর্তী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আধুনিক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যুগের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পর্যন্ত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ওপর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যারা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সবচেয়ে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বেশি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করেছেন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তাদের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আল-ফারাবি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(৮৭৮-৯৫০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.)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সর্বশ্রেষ্ঠ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আল-ফারাবির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প্রভাব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রয়েছে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00301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51645" y="6484692"/>
            <a:ext cx="2719589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0" y="113717"/>
            <a:ext cx="1214477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5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তবে</a:t>
            </a:r>
            <a:r>
              <a:rPr lang="en-US" sz="25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বিভিন্ন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দিক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মৌলিকতাও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পেয়েছে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অনেক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এরিস্টটলকে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সমর্থন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করেননি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;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অথবা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তত্ত্বের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সংস্কার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সাধন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চেয়েছেন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আল-ফারাবিকে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প্রথম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অ-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এরিস্টটলীয়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(Non-Aristotelian)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আরবীয়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মুসলিম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বলেও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অভিহিত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সহানুমান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আরোহ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অনুমান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সংক্রান্ত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বচনের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ভাষাতাত্ত্বিক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ইত্যাদি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আল-ফারাবির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মৌলিকত্ব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দেখা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যায়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ফলে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আল-ফারাবি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শুধু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ব্যাখ্যাকার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পরিচয়েই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নয়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বরং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একজন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মৌলিক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হিসেবে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পরিচিতি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লাভ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প্রভাব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বিস্তার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সক্ষম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হয়েছেন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আল-ফারাবির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পরে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মধ্যযুগের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মুসলিম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চিন্তাবিদদের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যুক্তিবিদ্যায়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অবদান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উল্লেখযোগ্য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হলেন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ইবনে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সিনা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(৯৮০-১০৩৭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.)।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চিকিৎসাক্ষেত্রের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পাশাপাশি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যুক্তিশাস্ত্রেও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পারদর্শী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ছিলেন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। এ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সময়ের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আরেকজন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উল্লেখযোগ্য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ছিলেন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আল-গাজ্জালি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(১০৫৮-১১১১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.)।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প্রয়োগের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অসাধারণ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দক্ষতা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আল-গাজ্জালির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তাহাফুত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ফালাসিফা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’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নামের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গ্রন্থে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দার্শনিকদের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ভ্রান্তিগুলো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নির্ণয়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প্রদর্শন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করেছেন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তথা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মূল্য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অপরিসীম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পাশ্চাত্যে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মুসলিম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চিন্তাবিদ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ইবনে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রুশদের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(১১২৬-১১৯৮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খ্রি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.)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বেশ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আলোড়ন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সৃষ্টি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ইবনে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রুশদ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ওপর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বিশেষ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জ্ঞান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অর্জন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করেছিলেন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যুক্তিবিদ্যাকে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অনুসরণ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চিন্তাজগতে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বিভিন্ন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অবদানের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ইবনে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রুশদ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যুক্তিবিদ্যাকেই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সবচেয়ে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গুরুত্বপূর্ণ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মনে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5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করতেন</a:t>
            </a:r>
            <a:r>
              <a:rPr lang="en-US" sz="2500" b="1" dirty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algn="just"/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G 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Aa¨v‡q</a:t>
            </a:r>
            <a:r>
              <a:rPr lang="en-US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†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Zvgv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‡`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i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Rb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¨</a:t>
            </a:r>
          </a:p>
          <a:p>
            <a:pPr algn="ctr"/>
            <a:r>
              <a:rPr lang="en-US" sz="6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e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voxi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KvR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n‡jv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2028" y="2694832"/>
            <a:ext cx="503134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s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খ্রিস্টপূর্ব 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৬০০-৫২৯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খ্রিস্টপূর্ব</a:t>
            </a:r>
            <a:endParaRPr lang="en-US" sz="36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7723" y="2690604"/>
            <a:ext cx="4756598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s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খ্রিস্টপূর্ব 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৫২৯-১৪০০</a:t>
            </a:r>
            <a:r>
              <a:rPr lang="as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খ্রিষ্টাব্দ</a:t>
            </a:r>
            <a:endParaRPr lang="en-US" sz="3600" dirty="0">
              <a:latin typeface="SutonnyMJ" pitchFamily="2" charset="0"/>
            </a:endParaRPr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 flipV="1">
            <a:off x="6233373" y="3013770"/>
            <a:ext cx="884350" cy="4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63392" y="4019607"/>
            <a:ext cx="506998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s-IN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খ্রিস্টপূর্ব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১৪০১-১৮৩১</a:t>
            </a:r>
            <a:r>
              <a:rPr lang="as-IN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খ্রিষ্টাব্দ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2" y="4024171"/>
            <a:ext cx="4434626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১৮৩১</a:t>
            </a:r>
            <a:r>
              <a:rPr lang="as-IN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খ্রিষ্টাব্দ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lang="as-IN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 চলমান</a:t>
            </a:r>
            <a:endParaRPr lang="en-US" sz="4000" dirty="0">
              <a:latin typeface="SutonnyMJ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121759" y="4337564"/>
            <a:ext cx="1021723" cy="1287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37268" y="3366428"/>
            <a:ext cx="929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নং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" y="2161819"/>
            <a:ext cx="158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latin typeface="Kalpurush" panose="02000600000000000000" pitchFamily="2" charset="0"/>
                <a:cs typeface="Kalpurush" panose="02000600000000000000" pitchFamily="2" charset="0"/>
              </a:rPr>
              <a:t>উদ্দীপক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9911" y="5354562"/>
            <a:ext cx="11614597" cy="132343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ক. </a:t>
            </a:r>
            <a:r>
              <a:rPr lang="as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উদ্দীপকের </a:t>
            </a:r>
            <a:r>
              <a:rPr lang="as-IN" sz="4000" dirty="0">
                <a:latin typeface="Kalpurush" panose="02000600000000000000" pitchFamily="2" charset="0"/>
                <a:cs typeface="Kalpurush" panose="02000600000000000000" pitchFamily="2" charset="0"/>
              </a:rPr>
              <a:t>ফ্লোচার্ট এর এক নম্বর বক্স দ্বারা যুক্তিবিদ্যার কোন দিকটি তুলে ধরা হয়েছে 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as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ব্যাখ্যা করো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।</a:t>
            </a:r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25945" y="3374665"/>
            <a:ext cx="929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২ 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নং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6082" y="4769787"/>
            <a:ext cx="929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৪ 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নং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73757" y="4765223"/>
            <a:ext cx="929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নং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6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3" grpId="0" animBg="1"/>
      <p:bldP spid="15" grpId="0"/>
      <p:bldP spid="19" grpId="0"/>
      <p:bldP spid="20" grpId="0"/>
      <p:bldP spid="21" grpId="0"/>
      <p:bldP spid="22" grpId="0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6454" y="828287"/>
            <a:ext cx="641199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166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ক্লাস সমাপ্ত</a:t>
            </a:r>
            <a:endParaRPr lang="en-US" sz="16600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Donut 2"/>
          <p:cNvSpPr/>
          <p:nvPr/>
        </p:nvSpPr>
        <p:spPr>
          <a:xfrm>
            <a:off x="2178482" y="-1"/>
            <a:ext cx="7427935" cy="6858001"/>
          </a:xfrm>
          <a:prstGeom prst="donut">
            <a:avLst>
              <a:gd name="adj" fmla="val 508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4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396"/>
            <a:ext cx="12192000" cy="58058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9137"/>
            <a:ext cx="12191999" cy="1402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332" y="1402575"/>
            <a:ext cx="10960274" cy="5075498"/>
          </a:xfrm>
        </p:spPr>
        <p:txBody>
          <a:bodyPr>
            <a:noAutofit/>
          </a:bodyPr>
          <a:lstStyle/>
          <a:p>
            <a:pPr algn="ctr"/>
            <a:r>
              <a:rPr lang="as-IN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মোঃ আনিছ</a:t>
            </a:r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ু</a:t>
            </a:r>
            <a:r>
              <a:rPr lang="as-IN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 রহমান </a:t>
            </a:r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প্রভাষক 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as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বালারহাট আদর্শ স্কুল এন্ড কলেজ </a:t>
            </a:r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ফুলবাড়ী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কুড়িগ্রাম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মোবাইল </a:t>
            </a:r>
            <a:r>
              <a:rPr lang="en-US" sz="48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lang="as-IN" sz="48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০১৭১০৪৮৮৯৯৮</a:t>
            </a:r>
            <a:endParaRPr lang="en-US" sz="5400" b="1" dirty="0">
              <a:latin typeface="Franklin Gothic Medium" panose="020B06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5333" y="141669"/>
            <a:ext cx="116176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তথ্য </a:t>
            </a:r>
            <a:r>
              <a:rPr lang="as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সংগ্রহ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কম্পোজ 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ও </a:t>
            </a:r>
            <a:r>
              <a:rPr lang="as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এনিমেশন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25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7905"/>
          </a:xfrm>
          <a:prstGeom prst="bevel">
            <a:avLst>
              <a:gd name="adj" fmla="val 297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4000" y="1235835"/>
            <a:ext cx="11684000" cy="238720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s-IN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কর্তৃক অনুমোদিত 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সিলেবাস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আলোকে রচিত যুক্তিবিদ্যা 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১ম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পত্র</a:t>
            </a:r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ের</a:t>
            </a:r>
            <a:endParaRPr lang="en-US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114" y="269892"/>
            <a:ext cx="11959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National Curriculum and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Texbook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Board 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(NCTB)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58" y="3938292"/>
            <a:ext cx="11684000" cy="270812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38" y="4513952"/>
            <a:ext cx="10363200" cy="2343953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as-IN" sz="199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প্রথম ক্লাস</a:t>
            </a:r>
            <a:endParaRPr lang="en-US" sz="2000" b="1" spc="50" dirty="0" smtClean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83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68059"/>
              </p:ext>
            </p:extLst>
          </p:nvPr>
        </p:nvGraphicFramePr>
        <p:xfrm>
          <a:off x="1" y="4727"/>
          <a:ext cx="12191999" cy="6968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3273"/>
                <a:gridCol w="6394287"/>
                <a:gridCol w="3164439"/>
              </a:tblGrid>
              <a:tr h="1399070"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(NCTB)</a:t>
                      </a:r>
                      <a:r>
                        <a:rPr lang="en-US" sz="4000" b="1" cap="none" spc="0" baseline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as-IN" sz="4000" b="1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কর্তৃক অনুমোদিত সিলেবাস</a:t>
                      </a:r>
                      <a:r>
                        <a:rPr lang="en-US" sz="4000" b="1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এর</a:t>
                      </a:r>
                      <a:r>
                        <a:rPr lang="as-IN" sz="4000" b="1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আলোকে রচিত </a:t>
                      </a:r>
                      <a:endParaRPr lang="en-US" sz="4000" b="1" dirty="0" smtClean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  <a:p>
                      <a:pPr algn="ctr"/>
                      <a:r>
                        <a:rPr lang="as-IN" sz="4000" b="1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যুক্তিবিদ্যা </a:t>
                      </a:r>
                      <a:r>
                        <a:rPr lang="en-US" sz="4000" b="1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১ম</a:t>
                      </a:r>
                      <a:r>
                        <a:rPr lang="as-IN" sz="4000" b="1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পত্র</a:t>
                      </a:r>
                      <a:r>
                        <a:rPr lang="en-US" sz="4000" b="1" dirty="0" err="1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ের</a:t>
                      </a:r>
                      <a:r>
                        <a:rPr lang="en-US" sz="4000" b="1" baseline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as-IN" sz="40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অধ্যায় বিন্যাস ও সময় বন্টন</a:t>
                      </a:r>
                      <a:endParaRPr lang="en-US" sz="40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>
                        <a:solidFill>
                          <a:srgbClr val="002060"/>
                        </a:solidFill>
                        <a:effectLst/>
                        <a:latin typeface="SutonnyMJ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6" marR="6398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06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44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অধ্যায় </a:t>
                      </a:r>
                      <a:endParaRPr lang="en-US" sz="16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/>
                        </a:solidFill>
                        <a:effectLst>
                          <a:outerShdw blurRad="12700" dist="38100" dir="2700000" algn="tl" rotWithShape="0">
                            <a:schemeClr val="accent5">
                              <a:lumMod val="60000"/>
                              <a:lumOff val="40000"/>
                            </a:schemeClr>
                          </a:outerShdw>
                        </a:effectLst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48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অধ্যায় শিরোনাম</a:t>
                      </a:r>
                      <a:endParaRPr lang="en-US" sz="1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/>
                        </a:solidFill>
                        <a:effectLst>
                          <a:outerShdw blurRad="12700" dist="38100" dir="2700000" algn="tl" rotWithShape="0">
                            <a:schemeClr val="accent5">
                              <a:lumMod val="60000"/>
                              <a:lumOff val="40000"/>
                            </a:schemeClr>
                          </a:outerShdw>
                        </a:effectLst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44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পিরিয়ড সংখ্যা</a:t>
                      </a:r>
                      <a:endParaRPr lang="en-US" sz="16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/>
                        </a:solidFill>
                        <a:effectLst>
                          <a:outerShdw blurRad="12700" dist="38100" dir="2700000" algn="tl" rotWithShape="0">
                            <a:schemeClr val="accent5">
                              <a:lumMod val="60000"/>
                              <a:lumOff val="40000"/>
                            </a:schemeClr>
                          </a:outerShdw>
                        </a:effectLst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>
                    <a:solidFill>
                      <a:srgbClr val="FF0000"/>
                    </a:solidFill>
                  </a:tcPr>
                </a:tc>
              </a:tr>
              <a:tr h="473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প্রথম</a:t>
                      </a:r>
                      <a:endParaRPr lang="en-US" sz="3200" dirty="0"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যুক্তিবিদ্যা পরিচিতি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১০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</a:tr>
              <a:tr h="473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দ্বিতীয়</a:t>
                      </a:r>
                      <a:endParaRPr lang="en-US" sz="3200" dirty="0"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যুক্তিবিদ্যার প্রয়োগিক দি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ক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১০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</a:tr>
              <a:tr h="473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তৃতীয়</a:t>
                      </a:r>
                      <a:endParaRPr lang="en-US" sz="3200" dirty="0"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</a:rPr>
                        <a:t>যুক্তির উপাদান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SutonnyMJ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১২+১০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</a:tr>
              <a:tr h="473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চতুর্থ</a:t>
                      </a:r>
                      <a:endParaRPr lang="en-US" sz="3200" dirty="0"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বিধেয়ক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৬+৬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</a:tr>
              <a:tr h="473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পঞ্চম</a:t>
                      </a:r>
                      <a:endParaRPr lang="en-US" sz="3200" dirty="0"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অনুমান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৬+২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</a:tr>
              <a:tr h="47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ষষ্ঠ</a:t>
                      </a:r>
                      <a:endParaRPr lang="en-US" sz="3200" dirty="0" smtClean="0"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অবরোহ অনুমান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২০+১৪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</a:tr>
              <a:tr h="473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সপ্তম</a:t>
                      </a:r>
                      <a:endParaRPr lang="en-US" sz="3200" dirty="0"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আরোহ অনুমান ও আরোহ অনুমানের ভিত্তি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২৩+৫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</a:tr>
              <a:tr h="5330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অষ্টম</a:t>
                      </a:r>
                      <a:endParaRPr lang="en-US" sz="3200" dirty="0"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প্রতীকী যুক্তিবিদ্যা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৮+৮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</a:tr>
              <a:tr h="47383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যুক্তিবিদ্যা প্রথম পত্রের মোট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as-IN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ক্লাস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৯৫+৪৫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01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630"/>
            <a:ext cx="12190706" cy="6900629"/>
          </a:xfrm>
          <a:prstGeom prst="rect">
            <a:avLst/>
          </a:prstGeom>
        </p:spPr>
      </p:pic>
      <p:sp>
        <p:nvSpPr>
          <p:cNvPr id="3" name="Cube 2"/>
          <p:cNvSpPr/>
          <p:nvPr/>
        </p:nvSpPr>
        <p:spPr>
          <a:xfrm>
            <a:off x="1727198" y="802246"/>
            <a:ext cx="8810173" cy="650123"/>
          </a:xfrm>
          <a:prstGeom prst="cube">
            <a:avLst>
              <a:gd name="adj" fmla="val 639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52929" y="252040"/>
            <a:ext cx="5758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আজকের অধ্যায়</a:t>
            </a:r>
            <a:endParaRPr lang="en-US" sz="72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28" y="4754881"/>
            <a:ext cx="11283255" cy="16079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9523" y="5049551"/>
            <a:ext cx="11091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 অধ্যায়ে মোট ক্লাস হবে 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১০ </a:t>
            </a:r>
            <a:r>
              <a:rPr lang="as-IN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টি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029347"/>
              </p:ext>
            </p:extLst>
          </p:nvPr>
        </p:nvGraphicFramePr>
        <p:xfrm>
          <a:off x="442836" y="1525521"/>
          <a:ext cx="11274547" cy="2125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9652"/>
                <a:gridCol w="5001202"/>
                <a:gridCol w="3603693"/>
              </a:tblGrid>
              <a:tr h="11275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60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অধ্যায়</a:t>
                      </a:r>
                      <a:endParaRPr lang="en-US" sz="24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/>
                        </a:solidFill>
                        <a:effectLst>
                          <a:outerShdw blurRad="12700" dist="38100" dir="2700000" algn="tl" rotWithShape="0">
                            <a:schemeClr val="accent5">
                              <a:lumMod val="60000"/>
                              <a:lumOff val="40000"/>
                            </a:schemeClr>
                          </a:outerShdw>
                        </a:effectLst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60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অধ্যায় শিরোনাম</a:t>
                      </a:r>
                      <a:endParaRPr lang="en-US" sz="24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/>
                        </a:solidFill>
                        <a:effectLst>
                          <a:outerShdw blurRad="12700" dist="38100" dir="2700000" algn="tl" rotWithShape="0">
                            <a:schemeClr val="accent5">
                              <a:lumMod val="60000"/>
                              <a:lumOff val="40000"/>
                            </a:schemeClr>
                          </a:outerShdw>
                        </a:effectLst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54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পিরিয়ড সংখ্যা</a:t>
                      </a:r>
                      <a:endParaRPr lang="en-US" sz="20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/>
                        </a:solidFill>
                        <a:effectLst>
                          <a:outerShdw blurRad="12700" dist="38100" dir="2700000" algn="tl" rotWithShape="0">
                            <a:schemeClr val="accent5">
                              <a:lumMod val="60000"/>
                              <a:lumOff val="40000"/>
                            </a:schemeClr>
                          </a:outerShdw>
                        </a:effectLst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>
                    <a:solidFill>
                      <a:srgbClr val="FF0000"/>
                    </a:solidFill>
                  </a:tcPr>
                </a:tc>
              </a:tr>
              <a:tr h="997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4800" b="1" dirty="0" smtClean="0">
                          <a:solidFill>
                            <a:schemeClr val="tx1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প্রথম</a:t>
                      </a:r>
                      <a:endParaRPr lang="en-US" sz="4800" b="1" dirty="0">
                        <a:solidFill>
                          <a:schemeClr val="tx1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4800" b="1" dirty="0" smtClean="0">
                          <a:solidFill>
                            <a:schemeClr val="tx1"/>
                          </a:solidFill>
                          <a:effectLst/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যুক্তিবিদ্যা পরিচিতি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i="0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১০ </a:t>
                      </a:r>
                      <a:endParaRPr lang="en-US" sz="2800" b="1" i="0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Kalpurush" panose="020006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</a:txBody>
                  <a:tcPr marL="63986" marR="63986" marT="0" marB="0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52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6550"/>
            <a:ext cx="12192000" cy="54114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6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06984"/>
            <a:ext cx="11872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প্রথম অধ্যায়ের পাঠ পরিকল্পনা</a:t>
            </a:r>
            <a:endParaRPr lang="en-US" sz="72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244" y="1485787"/>
            <a:ext cx="110195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১.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 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উৎপত্তি ও ক্রমবিকাশ 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প্রাচীন 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ও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মধ্যযুগ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</a:p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২.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 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উৎপত্তি ও ক্রমবিকাশ 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আধুনিক 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ও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সাম্প্রতিক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যুগ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</a:p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৩.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ধারণা</a:t>
            </a:r>
            <a:endParaRPr lang="en-US" sz="3200" b="1" dirty="0" smtClean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৪.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 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সম্পর্কে এরিস্টটলের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endParaRPr lang="en-US" sz="3200" b="1" dirty="0" smtClean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৫.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 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সম্পর্কে জে এস মিলের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endParaRPr lang="en-US" sz="3200" b="1" dirty="0" smtClean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৬.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 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সম্পর্কে যোসেফের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endParaRPr lang="en-US" sz="3200" b="1" dirty="0" smtClean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৭.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 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সম্পর্কে 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আই এম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কপি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৮.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 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স্বরূপ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৯.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 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বিজ্ঞান না 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কলা</a:t>
            </a:r>
            <a:endParaRPr lang="en-US" sz="3200" b="1" dirty="0" smtClean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১০.</a:t>
            </a:r>
            <a:r>
              <a:rPr lang="as-IN" sz="32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 </a:t>
            </a:r>
            <a:r>
              <a:rPr lang="as-IN" sz="32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পরিসর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4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" y="1164921"/>
            <a:ext cx="12187888" cy="56930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" y="-1"/>
            <a:ext cx="12183586" cy="13234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7713" y="215442"/>
            <a:ext cx="11707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এই অধ্যায়ের প্রধান প্রধান শব্দসমূহ</a:t>
            </a:r>
            <a:endParaRPr lang="en-US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3582" y="1667671"/>
            <a:ext cx="36558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as-IN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 </a:t>
            </a:r>
            <a:endParaRPr lang="en-US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as-IN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 </a:t>
            </a:r>
            <a:endParaRPr lang="en-US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as-IN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অনুমান </a:t>
            </a:r>
            <a:endParaRPr lang="en-US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as-IN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অর্গানন </a:t>
            </a:r>
            <a:endParaRPr lang="en-US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as-IN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আকারগত </a:t>
            </a:r>
            <a:endParaRPr lang="en-US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as-IN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বস্তুগত </a:t>
            </a:r>
            <a:endParaRPr lang="en-US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2245" y="1629034"/>
            <a:ext cx="44995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as-I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আদর্শনিষ্ঠ 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as-I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বিজ্ঞান 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as-I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কলা 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as-I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আরোহ 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as-I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অবরোহ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as-IN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বিষয়নিষ্ঠ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3582" y="6009829"/>
            <a:ext cx="69990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Dictum de Omni et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Nullo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72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8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9" y="0"/>
            <a:ext cx="12192000" cy="1446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7554" y="116115"/>
            <a:ext cx="11550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আজকের অধ্যায় ও আলোচ্য বিষয়</a:t>
            </a:r>
            <a:endParaRPr lang="en-US" sz="7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422" y="3848834"/>
            <a:ext cx="117368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ক্লাস নম্বর</a:t>
            </a:r>
            <a:r>
              <a:rPr lang="en-US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-০১</a:t>
            </a:r>
          </a:p>
        </p:txBody>
      </p:sp>
      <p:sp>
        <p:nvSpPr>
          <p:cNvPr id="3" name="Rectangle 2"/>
          <p:cNvSpPr/>
          <p:nvPr/>
        </p:nvSpPr>
        <p:spPr>
          <a:xfrm>
            <a:off x="-689" y="5750004"/>
            <a:ext cx="121920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as-IN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 উৎপত্তি ও ক্রমবিকাশ 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as-IN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প্রাচীন ও মধ্যযুগ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66437" y="4942392"/>
            <a:ext cx="405912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as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আলোচ্য </a:t>
            </a:r>
            <a:r>
              <a:rPr lang="as-IN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বিষয়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Up Ribbon 8"/>
          <p:cNvSpPr/>
          <p:nvPr/>
        </p:nvSpPr>
        <p:spPr>
          <a:xfrm>
            <a:off x="0" y="1451579"/>
            <a:ext cx="12191311" cy="2459736"/>
          </a:xfrm>
          <a:prstGeom prst="ribbon2">
            <a:avLst>
              <a:gd name="adj1" fmla="val 33333"/>
              <a:gd name="adj2" fmla="val 75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183424" y="3143125"/>
            <a:ext cx="5824462" cy="72614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s-IN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অধ্যায় নম্বর 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০১</a:t>
            </a:r>
            <a:endParaRPr lang="en-US" sz="15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7554" y="1227888"/>
            <a:ext cx="11137500" cy="21438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as-IN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 পরিচিতি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42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" grpId="0" animBg="1"/>
      <p:bldP spid="5" grpId="0"/>
      <p:bldP spid="9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1669</TotalTime>
  <Words>1680</Words>
  <Application>Microsoft Office PowerPoint</Application>
  <PresentationFormat>Widescreen</PresentationFormat>
  <Paragraphs>135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Franklin Gothic Medium</vt:lpstr>
      <vt:lpstr>Kalpurush</vt:lpstr>
      <vt:lpstr>SutonnyMJ</vt:lpstr>
      <vt:lpstr>Times New Roman</vt:lpstr>
      <vt:lpstr>Wingdings</vt:lpstr>
      <vt:lpstr>Office Theme</vt:lpstr>
      <vt:lpstr>PowerPoint Presentation</vt:lpstr>
      <vt:lpstr>মোঃ আনিছুর রহমান  প্রভাষক : যুক্তিবিদ্যা   বালারহাট আদর্শ স্কুল এন্ড কলেজ ফুলবাড়ী, কুড়িগ্রাম। </vt:lpstr>
      <vt:lpstr>মোঃ আনিছুর রহমান  প্রভাষক : যুক্তিবিদ্যা বালারহাট আদর্শ স্কুল এন্ড কলেজ  ফুলবাড়ী, কুড়িগ্রাম।  মোবাইল -০১৭১০৪৮৮৯৯৮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পাঠ-০১ যুক্তিবিদ্যার উৎপত্তি ও ক্রমবিকাশ (প্রাচীন ও মধ্যযুগ)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hyw³we`¨v K¬v‡m †Zvgv‡`i</dc:title>
  <dc:creator>Anisur Rahman</dc:creator>
  <cp:lastModifiedBy>Microsoft account</cp:lastModifiedBy>
  <cp:revision>448</cp:revision>
  <dcterms:created xsi:type="dcterms:W3CDTF">2019-05-12T05:22:09Z</dcterms:created>
  <dcterms:modified xsi:type="dcterms:W3CDTF">2021-01-06T11:31:13Z</dcterms:modified>
</cp:coreProperties>
</file>