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83" r:id="rId15"/>
    <p:sldId id="282" r:id="rId16"/>
    <p:sldId id="281" r:id="rId17"/>
    <p:sldId id="272" r:id="rId18"/>
    <p:sldId id="273" r:id="rId19"/>
    <p:sldId id="274" r:id="rId20"/>
    <p:sldId id="275"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85099" autoAdjust="0"/>
  </p:normalViewPr>
  <p:slideViewPr>
    <p:cSldViewPr snapToGrid="0">
      <p:cViewPr varScale="1">
        <p:scale>
          <a:sx n="73" d="100"/>
          <a:sy n="73" d="100"/>
        </p:scale>
        <p:origin x="402" y="66"/>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2.jp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C9F259-0923-405C-83C1-CD8B1D7F2432}"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457AD51A-5910-4FCC-8DE6-E527E4801ED5}">
      <dgm:prSet phldrT="[Text]" custT="1"/>
      <dgm:spPr/>
      <dgm:t>
        <a:bodyPr/>
        <a:lstStyle/>
        <a:p>
          <a:r>
            <a:rPr lang="en-US" sz="2400" dirty="0" smtClean="0"/>
            <a:t>Sheikh </a:t>
          </a:r>
          <a:r>
            <a:rPr lang="en-US" sz="2400" dirty="0" err="1" smtClean="0"/>
            <a:t>Mujibur</a:t>
          </a:r>
          <a:r>
            <a:rPr lang="en-US" sz="2400" dirty="0" smtClean="0"/>
            <a:t> Rahman</a:t>
          </a:r>
          <a:endParaRPr lang="en-US" sz="2400" dirty="0"/>
        </a:p>
      </dgm:t>
    </dgm:pt>
    <dgm:pt modelId="{C3638F56-1927-4969-B11B-3A2010C5A88C}" type="parTrans" cxnId="{0B90CB52-2E02-4DE5-B70F-31EE2F7A0A07}">
      <dgm:prSet/>
      <dgm:spPr/>
      <dgm:t>
        <a:bodyPr/>
        <a:lstStyle/>
        <a:p>
          <a:endParaRPr lang="en-US"/>
        </a:p>
      </dgm:t>
    </dgm:pt>
    <dgm:pt modelId="{BE7BDE91-C7BC-4355-BB3F-76D39AA1D7CD}" type="sibTrans" cxnId="{0B90CB52-2E02-4DE5-B70F-31EE2F7A0A07}">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28000" b="-28000"/>
          </a:stretch>
        </a:blipFill>
      </dgm:spPr>
      <dgm:t>
        <a:bodyPr/>
        <a:lstStyle/>
        <a:p>
          <a:endParaRPr lang="en-US"/>
        </a:p>
      </dgm:t>
    </dgm:pt>
    <dgm:pt modelId="{24D13960-C6D5-4CBB-8394-2CC20637C085}" type="pres">
      <dgm:prSet presAssocID="{7BC9F259-0923-405C-83C1-CD8B1D7F2432}" presName="Name0" presStyleCnt="0">
        <dgm:presLayoutVars>
          <dgm:chMax val="7"/>
          <dgm:chPref val="7"/>
          <dgm:dir/>
        </dgm:presLayoutVars>
      </dgm:prSet>
      <dgm:spPr/>
    </dgm:pt>
    <dgm:pt modelId="{F87F8339-88D0-43F4-A9A6-F016E9D9F0BD}" type="pres">
      <dgm:prSet presAssocID="{457AD51A-5910-4FCC-8DE6-E527E4801ED5}" presName="parTx1" presStyleLbl="node1" presStyleIdx="0" presStyleCnt="1"/>
      <dgm:spPr/>
      <dgm:t>
        <a:bodyPr/>
        <a:lstStyle/>
        <a:p>
          <a:endParaRPr lang="en-US"/>
        </a:p>
      </dgm:t>
    </dgm:pt>
    <dgm:pt modelId="{BA497068-F6A9-432D-97BB-791DAE16FBB3}" type="pres">
      <dgm:prSet presAssocID="{BE7BDE91-C7BC-4355-BB3F-76D39AA1D7CD}" presName="picture1" presStyleCnt="0"/>
      <dgm:spPr/>
    </dgm:pt>
    <dgm:pt modelId="{309F89DA-10FD-420A-B844-D6CD7CC3BB74}" type="pres">
      <dgm:prSet presAssocID="{BE7BDE91-C7BC-4355-BB3F-76D39AA1D7CD}" presName="imageRepeatNode" presStyleLbl="fgImgPlace1" presStyleIdx="0" presStyleCnt="1"/>
      <dgm:spPr/>
      <dgm:t>
        <a:bodyPr/>
        <a:lstStyle/>
        <a:p>
          <a:endParaRPr lang="en-US"/>
        </a:p>
      </dgm:t>
    </dgm:pt>
  </dgm:ptLst>
  <dgm:cxnLst>
    <dgm:cxn modelId="{02E6D733-5210-475B-991D-6608A65D5812}" type="presOf" srcId="{457AD51A-5910-4FCC-8DE6-E527E4801ED5}" destId="{F87F8339-88D0-43F4-A9A6-F016E9D9F0BD}" srcOrd="0" destOrd="0" presId="urn:microsoft.com/office/officeart/2008/layout/AscendingPictureAccentProcess"/>
    <dgm:cxn modelId="{0B90CB52-2E02-4DE5-B70F-31EE2F7A0A07}" srcId="{7BC9F259-0923-405C-83C1-CD8B1D7F2432}" destId="{457AD51A-5910-4FCC-8DE6-E527E4801ED5}" srcOrd="0" destOrd="0" parTransId="{C3638F56-1927-4969-B11B-3A2010C5A88C}" sibTransId="{BE7BDE91-C7BC-4355-BB3F-76D39AA1D7CD}"/>
    <dgm:cxn modelId="{65967AC7-8F02-406A-9754-A32264F1A572}" type="presOf" srcId="{BE7BDE91-C7BC-4355-BB3F-76D39AA1D7CD}" destId="{309F89DA-10FD-420A-B844-D6CD7CC3BB74}" srcOrd="0" destOrd="0" presId="urn:microsoft.com/office/officeart/2008/layout/AscendingPictureAccentProcess"/>
    <dgm:cxn modelId="{F624396D-7A7A-41E0-B349-77E4C77F4FCA}" type="presOf" srcId="{7BC9F259-0923-405C-83C1-CD8B1D7F2432}" destId="{24D13960-C6D5-4CBB-8394-2CC20637C085}" srcOrd="0" destOrd="0" presId="urn:microsoft.com/office/officeart/2008/layout/AscendingPictureAccentProcess"/>
    <dgm:cxn modelId="{0018058A-C169-431D-BC63-106618CC0127}" type="presParOf" srcId="{24D13960-C6D5-4CBB-8394-2CC20637C085}" destId="{F87F8339-88D0-43F4-A9A6-F016E9D9F0BD}" srcOrd="0" destOrd="0" presId="urn:microsoft.com/office/officeart/2008/layout/AscendingPictureAccentProcess"/>
    <dgm:cxn modelId="{7BEAEB79-D83B-4E2E-9445-AEECBA2E55E1}" type="presParOf" srcId="{24D13960-C6D5-4CBB-8394-2CC20637C085}" destId="{BA497068-F6A9-432D-97BB-791DAE16FBB3}" srcOrd="1" destOrd="0" presId="urn:microsoft.com/office/officeart/2008/layout/AscendingPictureAccentProcess"/>
    <dgm:cxn modelId="{F39956A3-A52B-4743-ABA1-B3E11406EBC7}" type="presParOf" srcId="{BA497068-F6A9-432D-97BB-791DAE16FBB3}" destId="{309F89DA-10FD-420A-B844-D6CD7CC3BB74}"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B5B480-B8C4-4E93-AC2E-D60A1A6D4EE6}"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1F908863-53E8-4332-B321-96D593647818}">
      <dgm:prSet phldrT="[Text]" custT="1"/>
      <dgm:spPr/>
      <dgm:t>
        <a:bodyPr/>
        <a:lstStyle/>
        <a:p>
          <a:r>
            <a:rPr lang="en-US" sz="2800" i="1" dirty="0" smtClean="0"/>
            <a:t>Md </a:t>
          </a:r>
          <a:r>
            <a:rPr lang="en-US" sz="2800" i="1" dirty="0" err="1" smtClean="0"/>
            <a:t>Shafiqul</a:t>
          </a:r>
          <a:r>
            <a:rPr lang="en-US" sz="2800" i="1" dirty="0" smtClean="0"/>
            <a:t> </a:t>
          </a:r>
          <a:r>
            <a:rPr lang="en-US" sz="2800" i="1" dirty="0" err="1" smtClean="0"/>
            <a:t>islam</a:t>
          </a:r>
          <a:endParaRPr lang="en-US" sz="2800" i="1" dirty="0" smtClean="0"/>
        </a:p>
        <a:p>
          <a:r>
            <a:rPr lang="en-US" sz="2800" i="1" dirty="0" smtClean="0"/>
            <a:t>Assistant Teacher</a:t>
          </a:r>
        </a:p>
        <a:p>
          <a:r>
            <a:rPr lang="en-US" sz="2000" i="1" dirty="0" err="1" smtClean="0"/>
            <a:t>Sonatan</a:t>
          </a:r>
          <a:r>
            <a:rPr lang="en-US" sz="2000" i="1" dirty="0" smtClean="0"/>
            <a:t>  </a:t>
          </a:r>
          <a:r>
            <a:rPr lang="en-US" sz="2000" i="1" dirty="0" err="1" smtClean="0"/>
            <a:t>darussannat</a:t>
          </a:r>
          <a:r>
            <a:rPr lang="en-US" sz="2000" i="1" dirty="0" smtClean="0"/>
            <a:t>  </a:t>
          </a:r>
          <a:r>
            <a:rPr lang="en-US" sz="2000" i="1" dirty="0" err="1" smtClean="0"/>
            <a:t>dakhil</a:t>
          </a:r>
          <a:r>
            <a:rPr lang="en-US" sz="2000" i="1" dirty="0" smtClean="0"/>
            <a:t> </a:t>
          </a:r>
          <a:r>
            <a:rPr lang="en-US" sz="2000" dirty="0" smtClean="0"/>
            <a:t>Madrasha , </a:t>
          </a:r>
          <a:r>
            <a:rPr lang="en-US" sz="2000" dirty="0" err="1" smtClean="0"/>
            <a:t>kawnia</a:t>
          </a:r>
          <a:r>
            <a:rPr lang="en-US" sz="2000" dirty="0" smtClean="0"/>
            <a:t>, Rangpur.</a:t>
          </a:r>
          <a:endParaRPr lang="en-US" sz="2000" i="1" dirty="0" smtClean="0"/>
        </a:p>
        <a:p>
          <a:r>
            <a:rPr lang="en-US" sz="1800" i="1" dirty="0" smtClean="0"/>
            <a:t>Mail:shafiqulislam42347@gmail.com</a:t>
          </a:r>
          <a:endParaRPr lang="en-US" sz="1800" i="1" dirty="0"/>
        </a:p>
      </dgm:t>
    </dgm:pt>
    <dgm:pt modelId="{08F8CF1B-4AFA-4EE2-B91E-0CB31D97E2F3}" type="parTrans" cxnId="{7C9C3384-A833-45FC-87F5-3E347D8641B5}">
      <dgm:prSet/>
      <dgm:spPr/>
      <dgm:t>
        <a:bodyPr/>
        <a:lstStyle/>
        <a:p>
          <a:endParaRPr lang="en-US"/>
        </a:p>
      </dgm:t>
    </dgm:pt>
    <dgm:pt modelId="{CB65A5A1-462C-4061-9EFE-C1D20E292247}" type="sibTrans" cxnId="{7C9C3384-A833-45FC-87F5-3E347D8641B5}">
      <dgm:prSet/>
      <dgm:spPr/>
      <dgm:t>
        <a:bodyPr/>
        <a:lstStyle/>
        <a:p>
          <a:endParaRPr lang="en-US"/>
        </a:p>
      </dgm:t>
    </dgm:pt>
    <dgm:pt modelId="{9CCEF85E-19D2-4A3F-8F6F-75C5B21D3A12}">
      <dgm:prSet phldrT="[Text]" custT="1"/>
      <dgm:spPr/>
      <dgm:t>
        <a:bodyPr/>
        <a:lstStyle/>
        <a:p>
          <a:r>
            <a:rPr lang="en-US" sz="2800" i="1" u="sng" dirty="0" smtClean="0"/>
            <a:t>English 1</a:t>
          </a:r>
          <a:r>
            <a:rPr lang="en-US" sz="2800" i="1" u="sng" baseline="30000" dirty="0" smtClean="0"/>
            <a:t>st</a:t>
          </a:r>
          <a:r>
            <a:rPr lang="en-US" sz="2800" i="1" u="sng" dirty="0" smtClean="0"/>
            <a:t> paper</a:t>
          </a:r>
        </a:p>
        <a:p>
          <a:r>
            <a:rPr lang="en-US" sz="2800" i="1" dirty="0" smtClean="0"/>
            <a:t>      </a:t>
          </a:r>
          <a:r>
            <a:rPr lang="en-US" sz="2000" i="1" dirty="0" smtClean="0"/>
            <a:t>Class: Eight</a:t>
          </a:r>
        </a:p>
        <a:p>
          <a:r>
            <a:rPr lang="en-US" sz="2000" dirty="0" smtClean="0"/>
            <a:t>        </a:t>
          </a:r>
          <a:r>
            <a:rPr lang="en-US" sz="2000" i="1" dirty="0" smtClean="0"/>
            <a:t>Unit: Five</a:t>
          </a:r>
        </a:p>
        <a:p>
          <a:r>
            <a:rPr lang="en-US" sz="2000" i="1" dirty="0" smtClean="0"/>
            <a:t>       Lesson: One</a:t>
          </a:r>
        </a:p>
        <a:p>
          <a:r>
            <a:rPr lang="en-US" sz="2800" dirty="0" smtClean="0"/>
            <a:t> </a:t>
          </a:r>
          <a:r>
            <a:rPr lang="en-US" sz="2000" dirty="0" smtClean="0"/>
            <a:t>   </a:t>
          </a:r>
          <a:r>
            <a:rPr lang="en-US" sz="2000" i="1" dirty="0" smtClean="0"/>
            <a:t> Date:05/01/2021   </a:t>
          </a:r>
          <a:endParaRPr lang="en-US" sz="2800" i="1" dirty="0" smtClean="0"/>
        </a:p>
        <a:p>
          <a:endParaRPr lang="en-US" sz="2800" dirty="0"/>
        </a:p>
      </dgm:t>
    </dgm:pt>
    <dgm:pt modelId="{671BB8B2-5DDA-42EA-BC9D-1FC9AE8FC77C}" type="parTrans" cxnId="{FD87D846-EBC7-4B1F-A204-80E3B5CF784E}">
      <dgm:prSet/>
      <dgm:spPr/>
      <dgm:t>
        <a:bodyPr/>
        <a:lstStyle/>
        <a:p>
          <a:endParaRPr lang="en-US"/>
        </a:p>
      </dgm:t>
    </dgm:pt>
    <dgm:pt modelId="{0CB72D5E-C89D-466B-94D6-FEDD9BD24BCC}" type="sibTrans" cxnId="{FD87D846-EBC7-4B1F-A204-80E3B5CF784E}">
      <dgm:prSet/>
      <dgm:spPr/>
      <dgm:t>
        <a:bodyPr/>
        <a:lstStyle/>
        <a:p>
          <a:endParaRPr lang="en-US"/>
        </a:p>
      </dgm:t>
    </dgm:pt>
    <dgm:pt modelId="{64C3767B-9CA0-41E5-9182-268BDFB0655C}" type="pres">
      <dgm:prSet presAssocID="{B8B5B480-B8C4-4E93-AC2E-D60A1A6D4EE6}" presName="Name0" presStyleCnt="0">
        <dgm:presLayoutVars>
          <dgm:chMax val="2"/>
          <dgm:chPref val="2"/>
          <dgm:dir/>
          <dgm:animOne/>
          <dgm:resizeHandles val="exact"/>
        </dgm:presLayoutVars>
      </dgm:prSet>
      <dgm:spPr/>
      <dgm:t>
        <a:bodyPr/>
        <a:lstStyle/>
        <a:p>
          <a:endParaRPr lang="en-US"/>
        </a:p>
      </dgm:t>
    </dgm:pt>
    <dgm:pt modelId="{5E22CA05-EE94-4E80-AFF6-C4A8A12E67FB}" type="pres">
      <dgm:prSet presAssocID="{B8B5B480-B8C4-4E93-AC2E-D60A1A6D4EE6}" presName="Background" presStyleLbl="bgImgPlace1" presStyleIdx="0" presStyleCnt="1"/>
      <dgm:spPr/>
    </dgm:pt>
    <dgm:pt modelId="{6ED85916-6FA6-42AF-8224-5C24E40B0F74}" type="pres">
      <dgm:prSet presAssocID="{B8B5B480-B8C4-4E93-AC2E-D60A1A6D4EE6}" presName="ParentText1" presStyleLbl="revTx" presStyleIdx="0" presStyleCnt="2" custScaleY="45956">
        <dgm:presLayoutVars>
          <dgm:chMax val="0"/>
          <dgm:chPref val="0"/>
          <dgm:bulletEnabled val="1"/>
        </dgm:presLayoutVars>
      </dgm:prSet>
      <dgm:spPr/>
      <dgm:t>
        <a:bodyPr/>
        <a:lstStyle/>
        <a:p>
          <a:endParaRPr lang="en-US"/>
        </a:p>
      </dgm:t>
    </dgm:pt>
    <dgm:pt modelId="{3CC3DC0A-74C4-40D6-AD17-171FFF078C90}" type="pres">
      <dgm:prSet presAssocID="{B8B5B480-B8C4-4E93-AC2E-D60A1A6D4EE6}" presName="ParentText2" presStyleLbl="revTx" presStyleIdx="1" presStyleCnt="2" custScaleY="59408">
        <dgm:presLayoutVars>
          <dgm:chMax val="0"/>
          <dgm:chPref val="0"/>
          <dgm:bulletEnabled val="1"/>
        </dgm:presLayoutVars>
      </dgm:prSet>
      <dgm:spPr/>
      <dgm:t>
        <a:bodyPr/>
        <a:lstStyle/>
        <a:p>
          <a:endParaRPr lang="en-US"/>
        </a:p>
      </dgm:t>
    </dgm:pt>
    <dgm:pt modelId="{CF5C1B8F-A511-4ADC-9A97-D2D1E478AAD1}" type="pres">
      <dgm:prSet presAssocID="{B8B5B480-B8C4-4E93-AC2E-D60A1A6D4EE6}" presName="Plus" presStyleLbl="alignNode1" presStyleIdx="0" presStyleCnt="2"/>
      <dgm:spPr/>
    </dgm:pt>
    <dgm:pt modelId="{B84C6FAB-FA2F-41A3-8E8A-93ABAC323CDB}" type="pres">
      <dgm:prSet presAssocID="{B8B5B480-B8C4-4E93-AC2E-D60A1A6D4EE6}" presName="Minus" presStyleLbl="alignNode1" presStyleIdx="1" presStyleCnt="2"/>
      <dgm:spPr/>
    </dgm:pt>
    <dgm:pt modelId="{CC23AEDD-370B-4E3F-B9D7-4CB69330613B}" type="pres">
      <dgm:prSet presAssocID="{B8B5B480-B8C4-4E93-AC2E-D60A1A6D4EE6}" presName="Divider" presStyleLbl="parChTrans1D1" presStyleIdx="0" presStyleCnt="1"/>
      <dgm:spPr/>
    </dgm:pt>
  </dgm:ptLst>
  <dgm:cxnLst>
    <dgm:cxn modelId="{732BFAC7-64BF-4EA3-A798-501F1304F313}" type="presOf" srcId="{1F908863-53E8-4332-B321-96D593647818}" destId="{6ED85916-6FA6-42AF-8224-5C24E40B0F74}" srcOrd="0" destOrd="0" presId="urn:microsoft.com/office/officeart/2009/3/layout/PlusandMinus"/>
    <dgm:cxn modelId="{FD87D846-EBC7-4B1F-A204-80E3B5CF784E}" srcId="{B8B5B480-B8C4-4E93-AC2E-D60A1A6D4EE6}" destId="{9CCEF85E-19D2-4A3F-8F6F-75C5B21D3A12}" srcOrd="1" destOrd="0" parTransId="{671BB8B2-5DDA-42EA-BC9D-1FC9AE8FC77C}" sibTransId="{0CB72D5E-C89D-466B-94D6-FEDD9BD24BCC}"/>
    <dgm:cxn modelId="{E27E0879-8E82-436E-A558-E384DC7C786C}" type="presOf" srcId="{B8B5B480-B8C4-4E93-AC2E-D60A1A6D4EE6}" destId="{64C3767B-9CA0-41E5-9182-268BDFB0655C}" srcOrd="0" destOrd="0" presId="urn:microsoft.com/office/officeart/2009/3/layout/PlusandMinus"/>
    <dgm:cxn modelId="{7C9C3384-A833-45FC-87F5-3E347D8641B5}" srcId="{B8B5B480-B8C4-4E93-AC2E-D60A1A6D4EE6}" destId="{1F908863-53E8-4332-B321-96D593647818}" srcOrd="0" destOrd="0" parTransId="{08F8CF1B-4AFA-4EE2-B91E-0CB31D97E2F3}" sibTransId="{CB65A5A1-462C-4061-9EFE-C1D20E292247}"/>
    <dgm:cxn modelId="{98899C03-07F5-4EBF-B5DB-976321168FF4}" type="presOf" srcId="{9CCEF85E-19D2-4A3F-8F6F-75C5B21D3A12}" destId="{3CC3DC0A-74C4-40D6-AD17-171FFF078C90}" srcOrd="0" destOrd="0" presId="urn:microsoft.com/office/officeart/2009/3/layout/PlusandMinus"/>
    <dgm:cxn modelId="{8603C80C-CAF6-45C2-B84F-8C3427F69439}" type="presParOf" srcId="{64C3767B-9CA0-41E5-9182-268BDFB0655C}" destId="{5E22CA05-EE94-4E80-AFF6-C4A8A12E67FB}" srcOrd="0" destOrd="0" presId="urn:microsoft.com/office/officeart/2009/3/layout/PlusandMinus"/>
    <dgm:cxn modelId="{D043FAD4-B41A-4AF6-980A-9202EB8486A5}" type="presParOf" srcId="{64C3767B-9CA0-41E5-9182-268BDFB0655C}" destId="{6ED85916-6FA6-42AF-8224-5C24E40B0F74}" srcOrd="1" destOrd="0" presId="urn:microsoft.com/office/officeart/2009/3/layout/PlusandMinus"/>
    <dgm:cxn modelId="{6E97DD8E-934F-4364-99E0-021D8471FF8A}" type="presParOf" srcId="{64C3767B-9CA0-41E5-9182-268BDFB0655C}" destId="{3CC3DC0A-74C4-40D6-AD17-171FFF078C90}" srcOrd="2" destOrd="0" presId="urn:microsoft.com/office/officeart/2009/3/layout/PlusandMinus"/>
    <dgm:cxn modelId="{63FB6D51-C239-4960-B99B-F6EAC6E9555C}" type="presParOf" srcId="{64C3767B-9CA0-41E5-9182-268BDFB0655C}" destId="{CF5C1B8F-A511-4ADC-9A97-D2D1E478AAD1}" srcOrd="3" destOrd="0" presId="urn:microsoft.com/office/officeart/2009/3/layout/PlusandMinus"/>
    <dgm:cxn modelId="{DCF9AFE2-9CB7-4D0D-9E76-44ECB2E9ACAA}" type="presParOf" srcId="{64C3767B-9CA0-41E5-9182-268BDFB0655C}" destId="{B84C6FAB-FA2F-41A3-8E8A-93ABAC323CDB}" srcOrd="4" destOrd="0" presId="urn:microsoft.com/office/officeart/2009/3/layout/PlusandMinus"/>
    <dgm:cxn modelId="{D312F7C0-EB4C-4696-9DA1-9EE550EEF609}" type="presParOf" srcId="{64C3767B-9CA0-41E5-9182-268BDFB0655C}" destId="{CC23AEDD-370B-4E3F-B9D7-4CB69330613B}"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F8339-88D0-43F4-A9A6-F016E9D9F0BD}">
      <dsp:nvSpPr>
        <dsp:cNvPr id="0" name=""/>
        <dsp:cNvSpPr/>
      </dsp:nvSpPr>
      <dsp:spPr>
        <a:xfrm>
          <a:off x="1547457" y="2798115"/>
          <a:ext cx="4630939" cy="1241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0216"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Sheikh </a:t>
          </a:r>
          <a:r>
            <a:rPr lang="en-US" sz="2400" kern="1200" dirty="0" err="1" smtClean="0"/>
            <a:t>Mujibur</a:t>
          </a:r>
          <a:r>
            <a:rPr lang="en-US" sz="2400" kern="1200" dirty="0" smtClean="0"/>
            <a:t> Rahman</a:t>
          </a:r>
          <a:endParaRPr lang="en-US" sz="2400" kern="1200" dirty="0"/>
        </a:p>
      </dsp:txBody>
      <dsp:txXfrm>
        <a:off x="1608084" y="2858742"/>
        <a:ext cx="4509685" cy="1120706"/>
      </dsp:txXfrm>
    </dsp:sp>
    <dsp:sp modelId="{309F89DA-10FD-420A-B844-D6CD7CC3BB74}">
      <dsp:nvSpPr>
        <dsp:cNvPr id="0" name=""/>
        <dsp:cNvSpPr/>
      </dsp:nvSpPr>
      <dsp:spPr>
        <a:xfrm>
          <a:off x="263304" y="1580795"/>
          <a:ext cx="2147019" cy="214734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8000" b="-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2CA05-EE94-4E80-AFF6-C4A8A12E67FB}">
      <dsp:nvSpPr>
        <dsp:cNvPr id="0" name=""/>
        <dsp:cNvSpPr/>
      </dsp:nvSpPr>
      <dsp:spPr>
        <a:xfrm>
          <a:off x="1056976" y="851392"/>
          <a:ext cx="7851843" cy="405778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D85916-6FA6-42AF-8224-5C24E40B0F74}">
      <dsp:nvSpPr>
        <dsp:cNvPr id="0" name=""/>
        <dsp:cNvSpPr/>
      </dsp:nvSpPr>
      <dsp:spPr>
        <a:xfrm>
          <a:off x="1291629" y="2263993"/>
          <a:ext cx="3646143" cy="1595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1244600">
            <a:lnSpc>
              <a:spcPct val="90000"/>
            </a:lnSpc>
            <a:spcBef>
              <a:spcPct val="0"/>
            </a:spcBef>
            <a:spcAft>
              <a:spcPct val="35000"/>
            </a:spcAft>
          </a:pPr>
          <a:r>
            <a:rPr lang="en-US" sz="2800" i="1" kern="1200" dirty="0" smtClean="0"/>
            <a:t>Md </a:t>
          </a:r>
          <a:r>
            <a:rPr lang="en-US" sz="2800" i="1" kern="1200" dirty="0" err="1" smtClean="0"/>
            <a:t>Shafiqul</a:t>
          </a:r>
          <a:r>
            <a:rPr lang="en-US" sz="2800" i="1" kern="1200" dirty="0" smtClean="0"/>
            <a:t> </a:t>
          </a:r>
          <a:r>
            <a:rPr lang="en-US" sz="2800" i="1" kern="1200" dirty="0" err="1" smtClean="0"/>
            <a:t>islam</a:t>
          </a:r>
          <a:endParaRPr lang="en-US" sz="2800" i="1" kern="1200" dirty="0" smtClean="0"/>
        </a:p>
        <a:p>
          <a:pPr lvl="0" algn="l" defTabSz="1244600">
            <a:lnSpc>
              <a:spcPct val="90000"/>
            </a:lnSpc>
            <a:spcBef>
              <a:spcPct val="0"/>
            </a:spcBef>
            <a:spcAft>
              <a:spcPct val="35000"/>
            </a:spcAft>
          </a:pPr>
          <a:r>
            <a:rPr lang="en-US" sz="2800" i="1" kern="1200" dirty="0" smtClean="0"/>
            <a:t>Assistant Teacher</a:t>
          </a:r>
        </a:p>
        <a:p>
          <a:pPr lvl="0" algn="l" defTabSz="1244600">
            <a:lnSpc>
              <a:spcPct val="90000"/>
            </a:lnSpc>
            <a:spcBef>
              <a:spcPct val="0"/>
            </a:spcBef>
            <a:spcAft>
              <a:spcPct val="35000"/>
            </a:spcAft>
          </a:pPr>
          <a:r>
            <a:rPr lang="en-US" sz="2000" i="1" kern="1200" dirty="0" err="1" smtClean="0"/>
            <a:t>Sonatan</a:t>
          </a:r>
          <a:r>
            <a:rPr lang="en-US" sz="2000" i="1" kern="1200" dirty="0" smtClean="0"/>
            <a:t>  </a:t>
          </a:r>
          <a:r>
            <a:rPr lang="en-US" sz="2000" i="1" kern="1200" dirty="0" err="1" smtClean="0"/>
            <a:t>darussannat</a:t>
          </a:r>
          <a:r>
            <a:rPr lang="en-US" sz="2000" i="1" kern="1200" dirty="0" smtClean="0"/>
            <a:t>  </a:t>
          </a:r>
          <a:r>
            <a:rPr lang="en-US" sz="2000" i="1" kern="1200" dirty="0" err="1" smtClean="0"/>
            <a:t>dakhil</a:t>
          </a:r>
          <a:r>
            <a:rPr lang="en-US" sz="2000" i="1" kern="1200" dirty="0" smtClean="0"/>
            <a:t> </a:t>
          </a:r>
          <a:r>
            <a:rPr lang="en-US" sz="2000" kern="1200" dirty="0" smtClean="0"/>
            <a:t>Madrasha , </a:t>
          </a:r>
          <a:r>
            <a:rPr lang="en-US" sz="2000" kern="1200" dirty="0" err="1" smtClean="0"/>
            <a:t>kawnia</a:t>
          </a:r>
          <a:r>
            <a:rPr lang="en-US" sz="2000" kern="1200" dirty="0" smtClean="0"/>
            <a:t>, Rangpur.</a:t>
          </a:r>
          <a:endParaRPr lang="en-US" sz="2000" i="1" kern="1200" dirty="0" smtClean="0"/>
        </a:p>
        <a:p>
          <a:pPr lvl="0" algn="l" defTabSz="1244600">
            <a:lnSpc>
              <a:spcPct val="90000"/>
            </a:lnSpc>
            <a:spcBef>
              <a:spcPct val="0"/>
            </a:spcBef>
            <a:spcAft>
              <a:spcPct val="35000"/>
            </a:spcAft>
          </a:pPr>
          <a:r>
            <a:rPr lang="en-US" sz="1800" i="1" kern="1200" dirty="0" smtClean="0"/>
            <a:t>Mail:shafiqulislam42347@gmail.com</a:t>
          </a:r>
          <a:endParaRPr lang="en-US" sz="1800" i="1" kern="1200" dirty="0"/>
        </a:p>
      </dsp:txBody>
      <dsp:txXfrm>
        <a:off x="1291629" y="2263993"/>
        <a:ext cx="3646143" cy="1595309"/>
      </dsp:txXfrm>
    </dsp:sp>
    <dsp:sp modelId="{3CC3DC0A-74C4-40D6-AD17-171FFF078C90}">
      <dsp:nvSpPr>
        <dsp:cNvPr id="0" name=""/>
        <dsp:cNvSpPr/>
      </dsp:nvSpPr>
      <dsp:spPr>
        <a:xfrm>
          <a:off x="5018998" y="2030507"/>
          <a:ext cx="3646143" cy="2062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1244600">
            <a:lnSpc>
              <a:spcPct val="90000"/>
            </a:lnSpc>
            <a:spcBef>
              <a:spcPct val="0"/>
            </a:spcBef>
            <a:spcAft>
              <a:spcPct val="35000"/>
            </a:spcAft>
          </a:pPr>
          <a:r>
            <a:rPr lang="en-US" sz="2800" i="1" u="sng" kern="1200" dirty="0" smtClean="0"/>
            <a:t>English 1</a:t>
          </a:r>
          <a:r>
            <a:rPr lang="en-US" sz="2800" i="1" u="sng" kern="1200" baseline="30000" dirty="0" smtClean="0"/>
            <a:t>st</a:t>
          </a:r>
          <a:r>
            <a:rPr lang="en-US" sz="2800" i="1" u="sng" kern="1200" dirty="0" smtClean="0"/>
            <a:t> paper</a:t>
          </a:r>
        </a:p>
        <a:p>
          <a:pPr lvl="0" algn="l" defTabSz="1244600">
            <a:lnSpc>
              <a:spcPct val="90000"/>
            </a:lnSpc>
            <a:spcBef>
              <a:spcPct val="0"/>
            </a:spcBef>
            <a:spcAft>
              <a:spcPct val="35000"/>
            </a:spcAft>
          </a:pPr>
          <a:r>
            <a:rPr lang="en-US" sz="2800" i="1" kern="1200" dirty="0" smtClean="0"/>
            <a:t>      </a:t>
          </a:r>
          <a:r>
            <a:rPr lang="en-US" sz="2000" i="1" kern="1200" dirty="0" smtClean="0"/>
            <a:t>Class: Eight</a:t>
          </a:r>
        </a:p>
        <a:p>
          <a:pPr lvl="0" algn="l" defTabSz="1244600">
            <a:lnSpc>
              <a:spcPct val="90000"/>
            </a:lnSpc>
            <a:spcBef>
              <a:spcPct val="0"/>
            </a:spcBef>
            <a:spcAft>
              <a:spcPct val="35000"/>
            </a:spcAft>
          </a:pPr>
          <a:r>
            <a:rPr lang="en-US" sz="2000" kern="1200" dirty="0" smtClean="0"/>
            <a:t>        </a:t>
          </a:r>
          <a:r>
            <a:rPr lang="en-US" sz="2000" i="1" kern="1200" dirty="0" smtClean="0"/>
            <a:t>Unit: Five</a:t>
          </a:r>
        </a:p>
        <a:p>
          <a:pPr lvl="0" algn="l" defTabSz="1244600">
            <a:lnSpc>
              <a:spcPct val="90000"/>
            </a:lnSpc>
            <a:spcBef>
              <a:spcPct val="0"/>
            </a:spcBef>
            <a:spcAft>
              <a:spcPct val="35000"/>
            </a:spcAft>
          </a:pPr>
          <a:r>
            <a:rPr lang="en-US" sz="2000" i="1" kern="1200" dirty="0" smtClean="0"/>
            <a:t>       Lesson: One</a:t>
          </a:r>
        </a:p>
        <a:p>
          <a:pPr lvl="0" algn="l" defTabSz="1244600">
            <a:lnSpc>
              <a:spcPct val="90000"/>
            </a:lnSpc>
            <a:spcBef>
              <a:spcPct val="0"/>
            </a:spcBef>
            <a:spcAft>
              <a:spcPct val="35000"/>
            </a:spcAft>
          </a:pPr>
          <a:r>
            <a:rPr lang="en-US" sz="2800" kern="1200" dirty="0" smtClean="0"/>
            <a:t> </a:t>
          </a:r>
          <a:r>
            <a:rPr lang="en-US" sz="2000" kern="1200" dirty="0" smtClean="0"/>
            <a:t>   </a:t>
          </a:r>
          <a:r>
            <a:rPr lang="en-US" sz="2000" i="1" kern="1200" dirty="0" smtClean="0"/>
            <a:t> Date:05/01/2021   </a:t>
          </a:r>
          <a:endParaRPr lang="en-US" sz="2800" i="1" kern="1200" dirty="0" smtClean="0"/>
        </a:p>
        <a:p>
          <a:pPr lvl="0" algn="l" defTabSz="1244600">
            <a:lnSpc>
              <a:spcPct val="90000"/>
            </a:lnSpc>
            <a:spcBef>
              <a:spcPct val="0"/>
            </a:spcBef>
            <a:spcAft>
              <a:spcPct val="35000"/>
            </a:spcAft>
          </a:pPr>
          <a:endParaRPr lang="en-US" sz="2800" kern="1200" dirty="0"/>
        </a:p>
      </dsp:txBody>
      <dsp:txXfrm>
        <a:off x="5018998" y="2030507"/>
        <a:ext cx="3646143" cy="2062280"/>
      </dsp:txXfrm>
    </dsp:sp>
    <dsp:sp modelId="{CF5C1B8F-A511-4ADC-9A97-D2D1E478AAD1}">
      <dsp:nvSpPr>
        <dsp:cNvPr id="0" name=""/>
        <dsp:cNvSpPr/>
      </dsp:nvSpPr>
      <dsp:spPr>
        <a:xfrm>
          <a:off x="244716" y="39340"/>
          <a:ext cx="1534268" cy="1534268"/>
        </a:xfrm>
        <a:prstGeom prst="plus">
          <a:avLst>
            <a:gd name="adj" fmla="val 328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4C6FAB-FA2F-41A3-8E8A-93ABAC323CDB}">
      <dsp:nvSpPr>
        <dsp:cNvPr id="0" name=""/>
        <dsp:cNvSpPr/>
      </dsp:nvSpPr>
      <dsp:spPr>
        <a:xfrm>
          <a:off x="7825806" y="591100"/>
          <a:ext cx="1444017" cy="49485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23AEDD-370B-4E3F-B9D7-4CB69330613B}">
      <dsp:nvSpPr>
        <dsp:cNvPr id="0" name=""/>
        <dsp:cNvSpPr/>
      </dsp:nvSpPr>
      <dsp:spPr>
        <a:xfrm>
          <a:off x="4982898" y="1333378"/>
          <a:ext cx="902" cy="3315507"/>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86A97-E985-47FD-BC6F-FC7E0B153FA9}" type="datetimeFigureOut">
              <a:rPr lang="en-US" smtClean="0"/>
              <a:t>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810A9-E41A-4455-A1AD-80CF6431CD79}" type="slidenum">
              <a:rPr lang="en-US" smtClean="0"/>
              <a:t>‹#›</a:t>
            </a:fld>
            <a:endParaRPr lang="en-US"/>
          </a:p>
        </p:txBody>
      </p:sp>
    </p:spTree>
    <p:extLst>
      <p:ext uri="{BB962C8B-B14F-4D97-AF65-F5344CB8AC3E}">
        <p14:creationId xmlns:p14="http://schemas.microsoft.com/office/powerpoint/2010/main" val="2137215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6810A9-E41A-4455-A1AD-80CF6431CD79}" type="slidenum">
              <a:rPr lang="en-US" smtClean="0"/>
              <a:t>2</a:t>
            </a:fld>
            <a:endParaRPr lang="en-US"/>
          </a:p>
        </p:txBody>
      </p:sp>
    </p:spTree>
    <p:extLst>
      <p:ext uri="{BB962C8B-B14F-4D97-AF65-F5344CB8AC3E}">
        <p14:creationId xmlns:p14="http://schemas.microsoft.com/office/powerpoint/2010/main" val="2462665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িচিততি</a:t>
            </a:r>
            <a:endParaRPr lang="en-US" dirty="0"/>
          </a:p>
        </p:txBody>
      </p:sp>
      <p:sp>
        <p:nvSpPr>
          <p:cNvPr id="4" name="Slide Number Placeholder 3"/>
          <p:cNvSpPr>
            <a:spLocks noGrp="1"/>
          </p:cNvSpPr>
          <p:nvPr>
            <p:ph type="sldNum" sz="quarter" idx="10"/>
          </p:nvPr>
        </p:nvSpPr>
        <p:spPr/>
        <p:txBody>
          <a:bodyPr/>
          <a:lstStyle/>
          <a:p>
            <a:fld id="{9A6810A9-E41A-4455-A1AD-80CF6431CD79}" type="slidenum">
              <a:rPr lang="en-US" smtClean="0"/>
              <a:t>7</a:t>
            </a:fld>
            <a:endParaRPr lang="en-US"/>
          </a:p>
        </p:txBody>
      </p:sp>
    </p:spTree>
    <p:extLst>
      <p:ext uri="{BB962C8B-B14F-4D97-AF65-F5344CB8AC3E}">
        <p14:creationId xmlns:p14="http://schemas.microsoft.com/office/powerpoint/2010/main" val="1538194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6810A9-E41A-4455-A1AD-80CF6431CD79}" type="slidenum">
              <a:rPr lang="en-US" smtClean="0"/>
              <a:t>10</a:t>
            </a:fld>
            <a:endParaRPr lang="en-US"/>
          </a:p>
        </p:txBody>
      </p:sp>
    </p:spTree>
    <p:extLst>
      <p:ext uri="{BB962C8B-B14F-4D97-AF65-F5344CB8AC3E}">
        <p14:creationId xmlns:p14="http://schemas.microsoft.com/office/powerpoint/2010/main" val="2084940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6810A9-E41A-4455-A1AD-80CF6431CD79}" type="slidenum">
              <a:rPr lang="en-US" smtClean="0"/>
              <a:t>18</a:t>
            </a:fld>
            <a:endParaRPr lang="en-US"/>
          </a:p>
        </p:txBody>
      </p:sp>
    </p:spTree>
    <p:extLst>
      <p:ext uri="{BB962C8B-B14F-4D97-AF65-F5344CB8AC3E}">
        <p14:creationId xmlns:p14="http://schemas.microsoft.com/office/powerpoint/2010/main" val="1134806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6CB156-1E1D-4CE3-9EA6-76741AAEAE68}"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391D5-79CA-4E96-93BA-9767EE6C53EC}" type="slidenum">
              <a:rPr lang="en-US" smtClean="0"/>
              <a:t>‹#›</a:t>
            </a:fld>
            <a:endParaRPr lang="en-US"/>
          </a:p>
        </p:txBody>
      </p:sp>
    </p:spTree>
    <p:extLst>
      <p:ext uri="{BB962C8B-B14F-4D97-AF65-F5344CB8AC3E}">
        <p14:creationId xmlns:p14="http://schemas.microsoft.com/office/powerpoint/2010/main" val="2963057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6CB156-1E1D-4CE3-9EA6-76741AAEAE68}"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391D5-79CA-4E96-93BA-9767EE6C53EC}" type="slidenum">
              <a:rPr lang="en-US" smtClean="0"/>
              <a:t>‹#›</a:t>
            </a:fld>
            <a:endParaRPr lang="en-US"/>
          </a:p>
        </p:txBody>
      </p:sp>
    </p:spTree>
    <p:extLst>
      <p:ext uri="{BB962C8B-B14F-4D97-AF65-F5344CB8AC3E}">
        <p14:creationId xmlns:p14="http://schemas.microsoft.com/office/powerpoint/2010/main" val="313061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6CB156-1E1D-4CE3-9EA6-76741AAEAE68}"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391D5-79CA-4E96-93BA-9767EE6C53EC}" type="slidenum">
              <a:rPr lang="en-US" smtClean="0"/>
              <a:t>‹#›</a:t>
            </a:fld>
            <a:endParaRPr lang="en-US"/>
          </a:p>
        </p:txBody>
      </p:sp>
    </p:spTree>
    <p:extLst>
      <p:ext uri="{BB962C8B-B14F-4D97-AF65-F5344CB8AC3E}">
        <p14:creationId xmlns:p14="http://schemas.microsoft.com/office/powerpoint/2010/main" val="2453082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6CB156-1E1D-4CE3-9EA6-76741AAEAE68}"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391D5-79CA-4E96-93BA-9767EE6C53EC}" type="slidenum">
              <a:rPr lang="en-US" smtClean="0"/>
              <a:t>‹#›</a:t>
            </a:fld>
            <a:endParaRPr lang="en-US"/>
          </a:p>
        </p:txBody>
      </p:sp>
    </p:spTree>
    <p:extLst>
      <p:ext uri="{BB962C8B-B14F-4D97-AF65-F5344CB8AC3E}">
        <p14:creationId xmlns:p14="http://schemas.microsoft.com/office/powerpoint/2010/main" val="485039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6CB156-1E1D-4CE3-9EA6-76741AAEAE68}"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391D5-79CA-4E96-93BA-9767EE6C53EC}" type="slidenum">
              <a:rPr lang="en-US" smtClean="0"/>
              <a:t>‹#›</a:t>
            </a:fld>
            <a:endParaRPr lang="en-US"/>
          </a:p>
        </p:txBody>
      </p:sp>
    </p:spTree>
    <p:extLst>
      <p:ext uri="{BB962C8B-B14F-4D97-AF65-F5344CB8AC3E}">
        <p14:creationId xmlns:p14="http://schemas.microsoft.com/office/powerpoint/2010/main" val="3437015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6CB156-1E1D-4CE3-9EA6-76741AAEAE68}"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391D5-79CA-4E96-93BA-9767EE6C53EC}" type="slidenum">
              <a:rPr lang="en-US" smtClean="0"/>
              <a:t>‹#›</a:t>
            </a:fld>
            <a:endParaRPr lang="en-US"/>
          </a:p>
        </p:txBody>
      </p:sp>
    </p:spTree>
    <p:extLst>
      <p:ext uri="{BB962C8B-B14F-4D97-AF65-F5344CB8AC3E}">
        <p14:creationId xmlns:p14="http://schemas.microsoft.com/office/powerpoint/2010/main" val="2663636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6CB156-1E1D-4CE3-9EA6-76741AAEAE68}" type="datetimeFigureOut">
              <a:rPr lang="en-US" smtClean="0"/>
              <a:t>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C391D5-79CA-4E96-93BA-9767EE6C53EC}" type="slidenum">
              <a:rPr lang="en-US" smtClean="0"/>
              <a:t>‹#›</a:t>
            </a:fld>
            <a:endParaRPr lang="en-US"/>
          </a:p>
        </p:txBody>
      </p:sp>
    </p:spTree>
    <p:extLst>
      <p:ext uri="{BB962C8B-B14F-4D97-AF65-F5344CB8AC3E}">
        <p14:creationId xmlns:p14="http://schemas.microsoft.com/office/powerpoint/2010/main" val="146749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6CB156-1E1D-4CE3-9EA6-76741AAEAE68}" type="datetimeFigureOut">
              <a:rPr lang="en-US" smtClean="0"/>
              <a:t>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C391D5-79CA-4E96-93BA-9767EE6C53EC}" type="slidenum">
              <a:rPr lang="en-US" smtClean="0"/>
              <a:t>‹#›</a:t>
            </a:fld>
            <a:endParaRPr lang="en-US"/>
          </a:p>
        </p:txBody>
      </p:sp>
    </p:spTree>
    <p:extLst>
      <p:ext uri="{BB962C8B-B14F-4D97-AF65-F5344CB8AC3E}">
        <p14:creationId xmlns:p14="http://schemas.microsoft.com/office/powerpoint/2010/main" val="3833758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CB156-1E1D-4CE3-9EA6-76741AAEAE68}" type="datetimeFigureOut">
              <a:rPr lang="en-US" smtClean="0"/>
              <a:t>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C391D5-79CA-4E96-93BA-9767EE6C53EC}" type="slidenum">
              <a:rPr lang="en-US" smtClean="0"/>
              <a:t>‹#›</a:t>
            </a:fld>
            <a:endParaRPr lang="en-US"/>
          </a:p>
        </p:txBody>
      </p:sp>
    </p:spTree>
    <p:extLst>
      <p:ext uri="{BB962C8B-B14F-4D97-AF65-F5344CB8AC3E}">
        <p14:creationId xmlns:p14="http://schemas.microsoft.com/office/powerpoint/2010/main" val="1016147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CB156-1E1D-4CE3-9EA6-76741AAEAE68}"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391D5-79CA-4E96-93BA-9767EE6C53EC}" type="slidenum">
              <a:rPr lang="en-US" smtClean="0"/>
              <a:t>‹#›</a:t>
            </a:fld>
            <a:endParaRPr lang="en-US"/>
          </a:p>
        </p:txBody>
      </p:sp>
    </p:spTree>
    <p:extLst>
      <p:ext uri="{BB962C8B-B14F-4D97-AF65-F5344CB8AC3E}">
        <p14:creationId xmlns:p14="http://schemas.microsoft.com/office/powerpoint/2010/main" val="3561863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CB156-1E1D-4CE3-9EA6-76741AAEAE68}"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391D5-79CA-4E96-93BA-9767EE6C53EC}" type="slidenum">
              <a:rPr lang="en-US" smtClean="0"/>
              <a:t>‹#›</a:t>
            </a:fld>
            <a:endParaRPr lang="en-US"/>
          </a:p>
        </p:txBody>
      </p:sp>
    </p:spTree>
    <p:extLst>
      <p:ext uri="{BB962C8B-B14F-4D97-AF65-F5344CB8AC3E}">
        <p14:creationId xmlns:p14="http://schemas.microsoft.com/office/powerpoint/2010/main" val="2884157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CB156-1E1D-4CE3-9EA6-76741AAEAE68}" type="datetimeFigureOut">
              <a:rPr lang="en-US" smtClean="0"/>
              <a:t>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C391D5-79CA-4E96-93BA-9767EE6C53EC}" type="slidenum">
              <a:rPr lang="en-US" smtClean="0"/>
              <a:t>‹#›</a:t>
            </a:fld>
            <a:endParaRPr lang="en-US"/>
          </a:p>
        </p:txBody>
      </p:sp>
    </p:spTree>
    <p:extLst>
      <p:ext uri="{BB962C8B-B14F-4D97-AF65-F5344CB8AC3E}">
        <p14:creationId xmlns:p14="http://schemas.microsoft.com/office/powerpoint/2010/main" val="3304140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tUpDiag">
          <a:fgClr>
            <a:schemeClr val="accent1"/>
          </a:fgClr>
          <a:bgClr>
            <a:schemeClr val="bg1"/>
          </a:bgClr>
        </a:patt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0765" y="322730"/>
            <a:ext cx="5096435" cy="493507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TextBox 5"/>
          <p:cNvSpPr txBox="1"/>
          <p:nvPr/>
        </p:nvSpPr>
        <p:spPr>
          <a:xfrm>
            <a:off x="2474259" y="4787641"/>
            <a:ext cx="4746812" cy="707886"/>
          </a:xfrm>
          <a:prstGeom prst="rect">
            <a:avLst/>
          </a:prstGeom>
          <a:solidFill>
            <a:srgbClr val="FFC000"/>
          </a:solidFill>
        </p:spPr>
        <p:txBody>
          <a:bodyPr wrap="square" rtlCol="0">
            <a:spAutoFit/>
          </a:bodyPr>
          <a:lstStyle/>
          <a:p>
            <a:r>
              <a:rPr lang="en-US" sz="4000" dirty="0" smtClean="0"/>
              <a:t>GOOD MORNING </a:t>
            </a:r>
            <a:endParaRPr lang="en-US" sz="4000" dirty="0"/>
          </a:p>
        </p:txBody>
      </p:sp>
      <p:graphicFrame>
        <p:nvGraphicFramePr>
          <p:cNvPr id="8" name="Diagram 7"/>
          <p:cNvGraphicFramePr/>
          <p:nvPr>
            <p:extLst>
              <p:ext uri="{D42A27DB-BD31-4B8C-83A1-F6EECF244321}">
                <p14:modId xmlns:p14="http://schemas.microsoft.com/office/powerpoint/2010/main" val="1685045823"/>
              </p:ext>
            </p:extLst>
          </p:nvPr>
        </p:nvGraphicFramePr>
        <p:xfrm>
          <a:off x="94130" y="147917"/>
          <a:ext cx="6441702" cy="5620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314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8"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43" y="91440"/>
            <a:ext cx="5486400" cy="4953700"/>
          </a:xfrm>
          <a:prstGeom prst="rect">
            <a:avLst/>
          </a:prstGeom>
          <a:ln>
            <a:noFill/>
          </a:ln>
          <a:effectLst>
            <a:softEdge rad="112500"/>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6503" y="169816"/>
            <a:ext cx="6241326" cy="6444100"/>
          </a:xfrm>
          <a:prstGeom prst="rect">
            <a:avLst/>
          </a:prstGeom>
        </p:spPr>
      </p:pic>
      <p:sp>
        <p:nvSpPr>
          <p:cNvPr id="4" name="TextBox 3"/>
          <p:cNvSpPr txBox="1"/>
          <p:nvPr/>
        </p:nvSpPr>
        <p:spPr>
          <a:xfrm>
            <a:off x="195944" y="5071266"/>
            <a:ext cx="5486400" cy="1631216"/>
          </a:xfrm>
          <a:prstGeom prst="rect">
            <a:avLst/>
          </a:prstGeom>
          <a:solidFill>
            <a:srgbClr val="00B0F0"/>
          </a:solidFill>
        </p:spPr>
        <p:txBody>
          <a:bodyPr wrap="square" rtlCol="0">
            <a:spAutoFit/>
          </a:bodyPr>
          <a:lstStyle/>
          <a:p>
            <a:r>
              <a:rPr lang="en-US" sz="2000" dirty="0" smtClean="0">
                <a:solidFill>
                  <a:schemeClr val="bg1"/>
                </a:solidFill>
              </a:rPr>
              <a:t>The language movement started when </a:t>
            </a:r>
            <a:r>
              <a:rPr lang="en-US" sz="2000" i="1" u="sng" dirty="0" smtClean="0">
                <a:solidFill>
                  <a:schemeClr val="bg1"/>
                </a:solidFill>
              </a:rPr>
              <a:t>the </a:t>
            </a:r>
            <a:r>
              <a:rPr lang="en-US" sz="2000" i="1" u="sng" dirty="0" err="1" smtClean="0">
                <a:solidFill>
                  <a:schemeClr val="bg1"/>
                </a:solidFill>
              </a:rPr>
              <a:t>Governer</a:t>
            </a:r>
            <a:r>
              <a:rPr lang="en-US" sz="2000" i="1" u="sng" dirty="0" smtClean="0">
                <a:solidFill>
                  <a:schemeClr val="bg1"/>
                </a:solidFill>
              </a:rPr>
              <a:t> General of Pakistan Muhammad Ali  Jinnah </a:t>
            </a:r>
            <a:r>
              <a:rPr lang="en-US" sz="2000" dirty="0" smtClean="0">
                <a:solidFill>
                  <a:schemeClr val="bg1"/>
                </a:solidFill>
              </a:rPr>
              <a:t>,declared ‘’Urdu shall be the state language of Pakistan’’ on 19 March 1948 at the Racecourse </a:t>
            </a:r>
            <a:r>
              <a:rPr lang="en-US" sz="2000" dirty="0" err="1" smtClean="0">
                <a:solidFill>
                  <a:schemeClr val="bg1"/>
                </a:solidFill>
              </a:rPr>
              <a:t>Maidan</a:t>
            </a:r>
            <a:r>
              <a:rPr lang="en-US" sz="2000" dirty="0" smtClean="0">
                <a:solidFill>
                  <a:schemeClr val="bg1"/>
                </a:solidFill>
              </a:rPr>
              <a:t> while addressing a public gathering.</a:t>
            </a:r>
            <a:endParaRPr lang="en-US" sz="2000" dirty="0">
              <a:solidFill>
                <a:schemeClr val="bg1"/>
              </a:solidFill>
            </a:endParaRPr>
          </a:p>
        </p:txBody>
      </p:sp>
    </p:spTree>
    <p:extLst>
      <p:ext uri="{BB962C8B-B14F-4D97-AF65-F5344CB8AC3E}">
        <p14:creationId xmlns:p14="http://schemas.microsoft.com/office/powerpoint/2010/main" val="7550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6199" y="209407"/>
            <a:ext cx="6907939" cy="4985018"/>
          </a:xfrm>
          <a:prstGeom prst="rect">
            <a:avLst/>
          </a:prstGeom>
        </p:spPr>
      </p:pic>
      <p:sp>
        <p:nvSpPr>
          <p:cNvPr id="4" name="TextBox 3"/>
          <p:cNvSpPr txBox="1"/>
          <p:nvPr/>
        </p:nvSpPr>
        <p:spPr>
          <a:xfrm>
            <a:off x="349624" y="5419165"/>
            <a:ext cx="10959352" cy="923330"/>
          </a:xfrm>
          <a:prstGeom prst="rect">
            <a:avLst/>
          </a:prstGeom>
          <a:solidFill>
            <a:srgbClr val="FFFF00"/>
          </a:solidFill>
        </p:spPr>
        <p:txBody>
          <a:bodyPr wrap="square" rtlCol="0">
            <a:spAutoFit/>
          </a:bodyPr>
          <a:lstStyle/>
          <a:p>
            <a:r>
              <a:rPr lang="en-US" dirty="0" smtClean="0"/>
              <a:t>It was the time when young </a:t>
            </a:r>
            <a:r>
              <a:rPr lang="en-US" dirty="0" err="1" smtClean="0"/>
              <a:t>Mujib</a:t>
            </a:r>
            <a:r>
              <a:rPr lang="en-US" dirty="0" smtClean="0"/>
              <a:t> started  organizing the student front of Muslim League in East Pakistan. He was proud of his Bengali identity and very active to initiate strikes and protests against the language policy of  Pakistan government</a:t>
            </a:r>
            <a:r>
              <a:rPr lang="en-US" sz="1400" dirty="0" smtClean="0"/>
              <a:t>.</a:t>
            </a:r>
            <a:endParaRPr lang="en-US" sz="1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691" y="378823"/>
            <a:ext cx="4822508" cy="4781006"/>
          </a:xfrm>
          <a:prstGeom prst="rect">
            <a:avLst/>
          </a:prstGeom>
        </p:spPr>
      </p:pic>
    </p:spTree>
    <p:extLst>
      <p:ext uri="{BB962C8B-B14F-4D97-AF65-F5344CB8AC3E}">
        <p14:creationId xmlns:p14="http://schemas.microsoft.com/office/powerpoint/2010/main" val="141291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308114" cy="6858001"/>
          </a:xfrm>
          <a:prstGeom prst="rect">
            <a:avLst/>
          </a:prstGeom>
          <a:ln>
            <a:no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70772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30" y="619455"/>
            <a:ext cx="11766176" cy="5096436"/>
          </a:xfrm>
          <a:prstGeom prst="rect">
            <a:avLst/>
          </a:prstGeom>
          <a:ln>
            <a:noFill/>
          </a:ln>
          <a:effectLst>
            <a:softEdge rad="112500"/>
          </a:effectLst>
        </p:spPr>
      </p:pic>
      <p:sp>
        <p:nvSpPr>
          <p:cNvPr id="3" name="TextBox 2"/>
          <p:cNvSpPr txBox="1"/>
          <p:nvPr/>
        </p:nvSpPr>
        <p:spPr>
          <a:xfrm>
            <a:off x="159444" y="5782242"/>
            <a:ext cx="11635548" cy="954107"/>
          </a:xfrm>
          <a:prstGeom prst="rect">
            <a:avLst/>
          </a:prstGeom>
          <a:solidFill>
            <a:schemeClr val="tx1"/>
          </a:solidFill>
        </p:spPr>
        <p:txBody>
          <a:bodyPr wrap="square" rtlCol="0">
            <a:spAutoFit/>
          </a:bodyPr>
          <a:lstStyle/>
          <a:p>
            <a:r>
              <a:rPr lang="en-US" sz="2800" dirty="0" smtClean="0">
                <a:solidFill>
                  <a:srgbClr val="FFFF00"/>
                </a:solidFill>
              </a:rPr>
              <a:t>The police opened fire and killed a number of students including </a:t>
            </a:r>
            <a:r>
              <a:rPr lang="en-US" sz="2800" dirty="0" err="1" smtClean="0">
                <a:solidFill>
                  <a:srgbClr val="FFFF00"/>
                </a:solidFill>
              </a:rPr>
              <a:t>Abdus</a:t>
            </a:r>
            <a:r>
              <a:rPr lang="en-US" sz="2800" dirty="0" smtClean="0">
                <a:solidFill>
                  <a:srgbClr val="FFFF00"/>
                </a:solidFill>
              </a:rPr>
              <a:t> </a:t>
            </a:r>
            <a:r>
              <a:rPr lang="en-US" sz="2800" dirty="0" err="1" smtClean="0">
                <a:solidFill>
                  <a:srgbClr val="FFFF00"/>
                </a:solidFill>
              </a:rPr>
              <a:t>Salam,Rafiq</a:t>
            </a:r>
            <a:r>
              <a:rPr lang="en-US" sz="2800" dirty="0" smtClean="0">
                <a:solidFill>
                  <a:srgbClr val="FFFF00"/>
                </a:solidFill>
              </a:rPr>
              <a:t> Uddin Ahmed, Abdul </a:t>
            </a:r>
            <a:r>
              <a:rPr lang="en-US" sz="2800" dirty="0" err="1" smtClean="0">
                <a:solidFill>
                  <a:srgbClr val="FFFF00"/>
                </a:solidFill>
              </a:rPr>
              <a:t>Barkat</a:t>
            </a:r>
            <a:r>
              <a:rPr lang="en-US" sz="2800" dirty="0" smtClean="0">
                <a:solidFill>
                  <a:srgbClr val="FFFF00"/>
                </a:solidFill>
              </a:rPr>
              <a:t>, Abdul </a:t>
            </a:r>
            <a:r>
              <a:rPr lang="en-US" sz="2800" dirty="0" err="1" smtClean="0">
                <a:solidFill>
                  <a:srgbClr val="FFFF00"/>
                </a:solidFill>
              </a:rPr>
              <a:t>Jabbar</a:t>
            </a:r>
            <a:r>
              <a:rPr lang="en-US" sz="2800" dirty="0" smtClean="0">
                <a:solidFill>
                  <a:srgbClr val="FFFF00"/>
                </a:solidFill>
              </a:rPr>
              <a:t> and others</a:t>
            </a:r>
            <a:r>
              <a:rPr lang="en-US" sz="2800" dirty="0" smtClean="0">
                <a:solidFill>
                  <a:schemeClr val="bg1"/>
                </a:solidFill>
              </a:rPr>
              <a:t>.</a:t>
            </a:r>
            <a:endParaRPr lang="en-US" sz="2800" dirty="0">
              <a:solidFill>
                <a:schemeClr val="bg1"/>
              </a:solidFill>
            </a:endParaRPr>
          </a:p>
        </p:txBody>
      </p:sp>
      <p:sp>
        <p:nvSpPr>
          <p:cNvPr id="4" name="TextBox 3"/>
          <p:cNvSpPr txBox="1"/>
          <p:nvPr/>
        </p:nvSpPr>
        <p:spPr>
          <a:xfrm>
            <a:off x="3605349" y="157790"/>
            <a:ext cx="2103120" cy="461665"/>
          </a:xfrm>
          <a:prstGeom prst="rect">
            <a:avLst/>
          </a:prstGeom>
          <a:solidFill>
            <a:srgbClr val="FFFF00"/>
          </a:solidFill>
        </p:spPr>
        <p:txBody>
          <a:bodyPr wrap="square" rtlCol="0">
            <a:spAutoFit/>
          </a:bodyPr>
          <a:lstStyle/>
          <a:p>
            <a:r>
              <a:rPr lang="en-US" sz="2400" i="1" u="sng" dirty="0" smtClean="0"/>
              <a:t>Describing text</a:t>
            </a:r>
            <a:endParaRPr lang="en-US" sz="2400" i="1" u="sng" dirty="0"/>
          </a:p>
        </p:txBody>
      </p:sp>
    </p:spTree>
    <p:extLst>
      <p:ext uri="{BB962C8B-B14F-4D97-AF65-F5344CB8AC3E}">
        <p14:creationId xmlns:p14="http://schemas.microsoft.com/office/powerpoint/2010/main" val="162680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20590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75">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893" t="6281" r="4079" b="6666"/>
          <a:stretch/>
        </p:blipFill>
        <p:spPr>
          <a:xfrm>
            <a:off x="0" y="198966"/>
            <a:ext cx="6035039" cy="511761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 name="TextBox 4"/>
          <p:cNvSpPr txBox="1"/>
          <p:nvPr/>
        </p:nvSpPr>
        <p:spPr>
          <a:xfrm>
            <a:off x="248194" y="5617029"/>
            <a:ext cx="11730446" cy="1200329"/>
          </a:xfrm>
          <a:prstGeom prst="rect">
            <a:avLst/>
          </a:prstGeom>
          <a:solidFill>
            <a:srgbClr val="FFC000"/>
          </a:solidFill>
        </p:spPr>
        <p:txBody>
          <a:bodyPr wrap="square" rtlCol="0">
            <a:spAutoFit/>
          </a:bodyPr>
          <a:lstStyle/>
          <a:p>
            <a:r>
              <a:rPr lang="en-US" sz="2400" dirty="0" smtClean="0"/>
              <a:t>In his  autobiography , Sheikh </a:t>
            </a:r>
            <a:r>
              <a:rPr lang="en-US" sz="2400" dirty="0" err="1" smtClean="0"/>
              <a:t>Mujibur</a:t>
            </a:r>
            <a:r>
              <a:rPr lang="en-US" sz="2400" dirty="0" smtClean="0"/>
              <a:t> Rahman says,…’’’we decided in the meeting in my room to observe 21 February as State  Language  Day and to form a committee that day to conduct the movement to establish Bengali as the state language.’’</a:t>
            </a: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920" y="198966"/>
            <a:ext cx="5760720" cy="541806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80408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0" y="2606040"/>
            <a:ext cx="8092440" cy="3936999"/>
          </a:xfrm>
          <a:prstGeom prst="rect">
            <a:avLst/>
          </a:prstGeom>
        </p:spPr>
      </p:pic>
      <p:sp>
        <p:nvSpPr>
          <p:cNvPr id="3" name="Down Ribbon 2"/>
          <p:cNvSpPr/>
          <p:nvPr/>
        </p:nvSpPr>
        <p:spPr>
          <a:xfrm>
            <a:off x="3017520" y="746760"/>
            <a:ext cx="6248400" cy="1112520"/>
          </a:xfrm>
          <a:prstGeom prst="ribb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Silent Reading</a:t>
            </a:r>
            <a:endParaRPr lang="en-US" sz="4000" dirty="0"/>
          </a:p>
        </p:txBody>
      </p:sp>
    </p:spTree>
    <p:extLst>
      <p:ext uri="{BB962C8B-B14F-4D97-AF65-F5344CB8AC3E}">
        <p14:creationId xmlns:p14="http://schemas.microsoft.com/office/powerpoint/2010/main" val="335146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ltUpDiag">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8016" y="2004423"/>
            <a:ext cx="7383583" cy="3497943"/>
          </a:xfrm>
          <a:prstGeom prst="rect">
            <a:avLst/>
          </a:prstGeom>
          <a:ln>
            <a:noFill/>
          </a:ln>
          <a:effectLst>
            <a:softEdge rad="112500"/>
          </a:effectLst>
        </p:spPr>
      </p:pic>
      <p:sp>
        <p:nvSpPr>
          <p:cNvPr id="6" name="TextBox 5"/>
          <p:cNvSpPr txBox="1"/>
          <p:nvPr/>
        </p:nvSpPr>
        <p:spPr>
          <a:xfrm>
            <a:off x="3884024" y="901857"/>
            <a:ext cx="4191000" cy="830997"/>
          </a:xfrm>
          <a:prstGeom prst="rect">
            <a:avLst/>
          </a:prstGeom>
          <a:noFill/>
        </p:spPr>
        <p:txBody>
          <a:bodyPr wrap="square" rtlCol="0">
            <a:spAutoFit/>
          </a:bodyPr>
          <a:lstStyle/>
          <a:p>
            <a:r>
              <a:rPr lang="en-US" sz="4800" i="1" u="sng" dirty="0" smtClean="0"/>
              <a:t>Individual Work</a:t>
            </a:r>
            <a:endParaRPr lang="en-US" sz="4800" i="1" u="sng" dirty="0"/>
          </a:p>
        </p:txBody>
      </p:sp>
      <p:sp>
        <p:nvSpPr>
          <p:cNvPr id="7" name="TextBox 6"/>
          <p:cNvSpPr txBox="1"/>
          <p:nvPr/>
        </p:nvSpPr>
        <p:spPr>
          <a:xfrm>
            <a:off x="2163270" y="5653617"/>
            <a:ext cx="9074332" cy="584775"/>
          </a:xfrm>
          <a:prstGeom prst="rect">
            <a:avLst/>
          </a:prstGeom>
          <a:solidFill>
            <a:schemeClr val="tx1"/>
          </a:solidFill>
        </p:spPr>
        <p:txBody>
          <a:bodyPr wrap="square" rtlCol="0">
            <a:spAutoFit/>
          </a:bodyPr>
          <a:lstStyle/>
          <a:p>
            <a:pPr marL="457200" indent="-457200">
              <a:buFont typeface="Wingdings" panose="05000000000000000000" pitchFamily="2" charset="2"/>
              <a:buChar char="q"/>
            </a:pPr>
            <a:r>
              <a:rPr lang="en-US" sz="3200" i="1" dirty="0" smtClean="0">
                <a:solidFill>
                  <a:srgbClr val="FFFF00"/>
                </a:solidFill>
              </a:rPr>
              <a:t>What happened on 21 February in 1952?</a:t>
            </a:r>
            <a:endParaRPr lang="en-US" sz="3200" i="1" dirty="0">
              <a:solidFill>
                <a:srgbClr val="FFFF00"/>
              </a:solidFill>
            </a:endParaRPr>
          </a:p>
        </p:txBody>
      </p:sp>
    </p:spTree>
    <p:extLst>
      <p:ext uri="{BB962C8B-B14F-4D97-AF65-F5344CB8AC3E}">
        <p14:creationId xmlns:p14="http://schemas.microsoft.com/office/powerpoint/2010/main" val="172681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30">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2102576" y="134276"/>
            <a:ext cx="5222966" cy="1200329"/>
          </a:xfrm>
          <a:prstGeom prst="rect">
            <a:avLst/>
          </a:prstGeom>
          <a:noFill/>
        </p:spPr>
        <p:txBody>
          <a:bodyPr wrap="square" rtlCol="0">
            <a:spAutoFit/>
          </a:bodyPr>
          <a:lstStyle/>
          <a:p>
            <a:r>
              <a:rPr lang="en-US" sz="7200" i="1" u="sng" dirty="0" smtClean="0"/>
              <a:t>GROUP Work</a:t>
            </a:r>
            <a:endParaRPr lang="en-US" sz="7200" i="1" u="sng"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8117" y="134276"/>
            <a:ext cx="2656116" cy="20755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TextBox 3"/>
          <p:cNvSpPr txBox="1"/>
          <p:nvPr/>
        </p:nvSpPr>
        <p:spPr>
          <a:xfrm>
            <a:off x="443775" y="1621750"/>
            <a:ext cx="8713288" cy="461665"/>
          </a:xfrm>
          <a:prstGeom prst="rect">
            <a:avLst/>
          </a:prstGeom>
          <a:solidFill>
            <a:schemeClr val="bg2">
              <a:lumMod val="10000"/>
            </a:schemeClr>
          </a:solidFill>
        </p:spPr>
        <p:txBody>
          <a:bodyPr wrap="square" rtlCol="0">
            <a:spAutoFit/>
          </a:bodyPr>
          <a:lstStyle/>
          <a:p>
            <a:pPr marL="571500" indent="-571500">
              <a:buFont typeface="Wingdings" panose="05000000000000000000" pitchFamily="2" charset="2"/>
              <a:buChar char="v"/>
            </a:pPr>
            <a:r>
              <a:rPr lang="en-US" sz="2400" dirty="0" smtClean="0">
                <a:solidFill>
                  <a:srgbClr val="FFFF00"/>
                </a:solidFill>
              </a:rPr>
              <a:t>     Choose the best answer from the alternative:</a:t>
            </a:r>
            <a:endParaRPr lang="en-US" sz="2400" dirty="0">
              <a:solidFill>
                <a:srgbClr val="FFFF00"/>
              </a:solidFill>
            </a:endParaRPr>
          </a:p>
        </p:txBody>
      </p:sp>
      <p:sp>
        <p:nvSpPr>
          <p:cNvPr id="6" name="TextBox 5"/>
          <p:cNvSpPr txBox="1"/>
          <p:nvPr/>
        </p:nvSpPr>
        <p:spPr>
          <a:xfrm>
            <a:off x="443774" y="2333685"/>
            <a:ext cx="11640459" cy="4524315"/>
          </a:xfrm>
          <a:prstGeom prst="rect">
            <a:avLst/>
          </a:prstGeom>
          <a:noFill/>
        </p:spPr>
        <p:txBody>
          <a:bodyPr wrap="square" rtlCol="0">
            <a:spAutoFit/>
          </a:bodyPr>
          <a:lstStyle/>
          <a:p>
            <a:pPr marL="342900" indent="-342900">
              <a:buAutoNum type="arabicPeriod"/>
            </a:pPr>
            <a:r>
              <a:rPr lang="en-US" dirty="0" smtClean="0"/>
              <a:t>Sheikh </a:t>
            </a:r>
            <a:r>
              <a:rPr lang="en-US" dirty="0" err="1"/>
              <a:t>M</a:t>
            </a:r>
            <a:r>
              <a:rPr lang="en-US" dirty="0" err="1" smtClean="0"/>
              <a:t>ujibur</a:t>
            </a:r>
            <a:r>
              <a:rPr lang="en-US" dirty="0" smtClean="0"/>
              <a:t> Rahman played a</a:t>
            </a:r>
            <a:r>
              <a:rPr lang="en-US" b="1" dirty="0" smtClean="0"/>
              <a:t> </a:t>
            </a:r>
            <a:r>
              <a:rPr lang="en-US" b="1" u="sng" dirty="0" smtClean="0"/>
              <a:t>significant</a:t>
            </a:r>
            <a:r>
              <a:rPr lang="en-US" b="1" dirty="0" smtClean="0"/>
              <a:t> </a:t>
            </a:r>
            <a:r>
              <a:rPr lang="en-US" dirty="0" smtClean="0"/>
              <a:t>role in our language Movement. What does the underlined words mean here? </a:t>
            </a:r>
          </a:p>
          <a:p>
            <a:r>
              <a:rPr lang="en-US" dirty="0"/>
              <a:t> </a:t>
            </a:r>
            <a:r>
              <a:rPr lang="en-US" dirty="0" smtClean="0"/>
              <a:t>        (a)  famous                       (b)  important                 (c )    infamous                        (d)         active </a:t>
            </a:r>
          </a:p>
          <a:p>
            <a:pPr marL="342900" indent="-342900">
              <a:buAutoNum type="arabicPeriod" startAt="2"/>
            </a:pPr>
            <a:r>
              <a:rPr lang="en-US" dirty="0" smtClean="0"/>
              <a:t>The protesting students tried to </a:t>
            </a:r>
            <a:r>
              <a:rPr lang="en-US" u="sng" dirty="0" smtClean="0"/>
              <a:t>defy  </a:t>
            </a:r>
            <a:r>
              <a:rPr lang="en-US" dirty="0" smtClean="0"/>
              <a:t>Section 144 imposed by the government</a:t>
            </a:r>
            <a:r>
              <a:rPr lang="en-US" u="sng" dirty="0" smtClean="0"/>
              <a:t>. </a:t>
            </a:r>
            <a:r>
              <a:rPr lang="en-US" dirty="0"/>
              <a:t>What does the underlined words mean </a:t>
            </a:r>
            <a:r>
              <a:rPr lang="en-US" dirty="0" smtClean="0"/>
              <a:t>in this sentence?</a:t>
            </a:r>
          </a:p>
          <a:p>
            <a:r>
              <a:rPr lang="en-US" dirty="0" smtClean="0"/>
              <a:t>        (a)  to refuse                        (b)  to agree                                    ( c)   to accept                  (d)  to obey</a:t>
            </a:r>
          </a:p>
          <a:p>
            <a:pPr marL="342900" indent="-342900">
              <a:buAutoNum type="arabicPeriod" startAt="3"/>
            </a:pPr>
            <a:r>
              <a:rPr lang="en-US" dirty="0"/>
              <a:t>W</a:t>
            </a:r>
            <a:r>
              <a:rPr lang="en-US" dirty="0" smtClean="0"/>
              <a:t>hat’s the meaning the word ‘’ autobiography’’   in the passage?</a:t>
            </a:r>
          </a:p>
          <a:p>
            <a:r>
              <a:rPr lang="en-US" dirty="0"/>
              <a:t> </a:t>
            </a:r>
            <a:r>
              <a:rPr lang="en-US" dirty="0" smtClean="0"/>
              <a:t>       (a) the story of a person’s life written by somebody else (b) the </a:t>
            </a:r>
            <a:r>
              <a:rPr lang="en-US" dirty="0"/>
              <a:t>story of a person’s life written by  </a:t>
            </a:r>
            <a:r>
              <a:rPr lang="en-US" dirty="0" smtClean="0"/>
              <a:t>his friends</a:t>
            </a:r>
            <a:endParaRPr lang="en-US" dirty="0"/>
          </a:p>
          <a:p>
            <a:r>
              <a:rPr lang="en-US" dirty="0" smtClean="0"/>
              <a:t>       (c ) the </a:t>
            </a:r>
            <a:r>
              <a:rPr lang="en-US" dirty="0"/>
              <a:t>story of a person’s life written by </a:t>
            </a:r>
            <a:r>
              <a:rPr lang="en-US" dirty="0" smtClean="0"/>
              <a:t>that person himself  (d) the </a:t>
            </a:r>
            <a:r>
              <a:rPr lang="en-US" dirty="0"/>
              <a:t>story of a person’s life written by </a:t>
            </a:r>
            <a:r>
              <a:rPr lang="en-US" dirty="0" smtClean="0"/>
              <a:t>journalist</a:t>
            </a:r>
          </a:p>
          <a:p>
            <a:pPr marL="342900" indent="-342900">
              <a:buAutoNum type="arabicPeriod" startAt="4"/>
            </a:pPr>
            <a:r>
              <a:rPr lang="en-US" dirty="0" smtClean="0"/>
              <a:t>Which of the following words is the meaning of ‘’ central ‘’ in the passage?</a:t>
            </a:r>
          </a:p>
          <a:p>
            <a:r>
              <a:rPr lang="en-US" dirty="0"/>
              <a:t> </a:t>
            </a:r>
            <a:r>
              <a:rPr lang="en-US" dirty="0" smtClean="0"/>
              <a:t>      (a)  most important       (b)    less important           (c)     unimportant                        (d)             popular</a:t>
            </a:r>
          </a:p>
          <a:p>
            <a:r>
              <a:rPr lang="en-US" dirty="0" smtClean="0"/>
              <a:t>5.   We decided in the meeting  in my room to </a:t>
            </a:r>
            <a:r>
              <a:rPr lang="en-US" u="sng" dirty="0" smtClean="0"/>
              <a:t>observe</a:t>
            </a:r>
            <a:r>
              <a:rPr lang="en-US" dirty="0" smtClean="0"/>
              <a:t> 21 February as State Language Day’’. What does the underlined word mean?</a:t>
            </a:r>
          </a:p>
          <a:p>
            <a:r>
              <a:rPr lang="en-US" dirty="0"/>
              <a:t> </a:t>
            </a:r>
            <a:r>
              <a:rPr lang="en-US" dirty="0" smtClean="0"/>
              <a:t>     (a) to celebrate              (b)       to maintain        (c )   to understand                                 (d)       to arrange         </a:t>
            </a:r>
            <a:endParaRPr lang="en-US" dirty="0"/>
          </a:p>
          <a:p>
            <a:endParaRPr lang="en-US" dirty="0"/>
          </a:p>
          <a:p>
            <a:endParaRPr lang="en-US" dirty="0"/>
          </a:p>
        </p:txBody>
      </p:sp>
    </p:spTree>
    <p:extLst>
      <p:ext uri="{BB962C8B-B14F-4D97-AF65-F5344CB8AC3E}">
        <p14:creationId xmlns:p14="http://schemas.microsoft.com/office/powerpoint/2010/main" val="16082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Down Ribbon 2"/>
          <p:cNvSpPr/>
          <p:nvPr/>
        </p:nvSpPr>
        <p:spPr>
          <a:xfrm>
            <a:off x="2423160" y="228600"/>
            <a:ext cx="7787640" cy="2148840"/>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EVALUATION</a:t>
            </a:r>
            <a:endParaRPr lang="en-US" sz="5400" dirty="0"/>
          </a:p>
        </p:txBody>
      </p:sp>
      <p:sp>
        <p:nvSpPr>
          <p:cNvPr id="4" name="TextBox 3"/>
          <p:cNvSpPr txBox="1"/>
          <p:nvPr/>
        </p:nvSpPr>
        <p:spPr>
          <a:xfrm>
            <a:off x="777240" y="2636520"/>
            <a:ext cx="10866120" cy="646331"/>
          </a:xfrm>
          <a:prstGeom prst="rect">
            <a:avLst/>
          </a:prstGeom>
          <a:solidFill>
            <a:srgbClr val="00B050"/>
          </a:solidFill>
        </p:spPr>
        <p:txBody>
          <a:bodyPr wrap="square" rtlCol="0">
            <a:spAutoFit/>
          </a:bodyPr>
          <a:lstStyle/>
          <a:p>
            <a:pPr marL="571500" indent="-571500">
              <a:buFont typeface="Wingdings" panose="05000000000000000000" pitchFamily="2" charset="2"/>
              <a:buChar char="v"/>
            </a:pPr>
            <a:r>
              <a:rPr lang="en-US" sz="3600" dirty="0" smtClean="0"/>
              <a:t>Read the text again to answer the following question:</a:t>
            </a:r>
            <a:endParaRPr lang="en-US" sz="3600" dirty="0"/>
          </a:p>
        </p:txBody>
      </p:sp>
      <p:sp>
        <p:nvSpPr>
          <p:cNvPr id="5" name="TextBox 4"/>
          <p:cNvSpPr txBox="1"/>
          <p:nvPr/>
        </p:nvSpPr>
        <p:spPr>
          <a:xfrm>
            <a:off x="1661160" y="4434840"/>
            <a:ext cx="8199120" cy="1477328"/>
          </a:xfrm>
          <a:prstGeom prst="rect">
            <a:avLst/>
          </a:prstGeom>
          <a:solidFill>
            <a:srgbClr val="92D050"/>
          </a:solidFill>
        </p:spPr>
        <p:txBody>
          <a:bodyPr wrap="square" rtlCol="0">
            <a:spAutoFit/>
          </a:bodyPr>
          <a:lstStyle/>
          <a:p>
            <a:r>
              <a:rPr lang="en-US" dirty="0" smtClean="0">
                <a:solidFill>
                  <a:schemeClr val="bg1"/>
                </a:solidFill>
              </a:rPr>
              <a:t>1. Where was Sheikh </a:t>
            </a:r>
            <a:r>
              <a:rPr lang="en-US" dirty="0" err="1" smtClean="0">
                <a:solidFill>
                  <a:schemeClr val="bg1"/>
                </a:solidFill>
              </a:rPr>
              <a:t>Mujibur</a:t>
            </a:r>
            <a:r>
              <a:rPr lang="en-US" dirty="0" smtClean="0">
                <a:solidFill>
                  <a:schemeClr val="bg1"/>
                </a:solidFill>
              </a:rPr>
              <a:t> Rahman during the language movement in 1952 ?</a:t>
            </a:r>
          </a:p>
          <a:p>
            <a:r>
              <a:rPr lang="en-US" dirty="0" smtClean="0">
                <a:solidFill>
                  <a:schemeClr val="bg1"/>
                </a:solidFill>
              </a:rPr>
              <a:t>2. Why do you think </a:t>
            </a:r>
            <a:r>
              <a:rPr lang="en-US" dirty="0" err="1" smtClean="0">
                <a:solidFill>
                  <a:schemeClr val="bg1"/>
                </a:solidFill>
              </a:rPr>
              <a:t>Mujib</a:t>
            </a:r>
            <a:r>
              <a:rPr lang="en-US" dirty="0" smtClean="0">
                <a:solidFill>
                  <a:schemeClr val="bg1"/>
                </a:solidFill>
              </a:rPr>
              <a:t> struggled for establishing Bengali as the state language?</a:t>
            </a:r>
          </a:p>
          <a:p>
            <a:r>
              <a:rPr lang="en-US" dirty="0" smtClean="0">
                <a:solidFill>
                  <a:schemeClr val="bg1"/>
                </a:solidFill>
              </a:rPr>
              <a:t>3. What happened on 21 February in 1952 ?</a:t>
            </a:r>
          </a:p>
          <a:p>
            <a:r>
              <a:rPr lang="en-US" dirty="0" smtClean="0">
                <a:solidFill>
                  <a:schemeClr val="bg1"/>
                </a:solidFill>
              </a:rPr>
              <a:t>4. Why does the police opened fire and killed a number of students?</a:t>
            </a:r>
          </a:p>
          <a:p>
            <a:r>
              <a:rPr lang="en-US" dirty="0" smtClean="0">
                <a:solidFill>
                  <a:schemeClr val="bg1"/>
                </a:solidFill>
              </a:rPr>
              <a:t>5. Why do we observe 21 February as the International Mother language Day?</a:t>
            </a:r>
            <a:endParaRPr lang="en-US" dirty="0">
              <a:solidFill>
                <a:schemeClr val="bg1"/>
              </a:solidFill>
            </a:endParaRPr>
          </a:p>
        </p:txBody>
      </p:sp>
    </p:spTree>
    <p:extLst>
      <p:ext uri="{BB962C8B-B14F-4D97-AF65-F5344CB8AC3E}">
        <p14:creationId xmlns:p14="http://schemas.microsoft.com/office/powerpoint/2010/main" val="310441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3576918" y="363071"/>
            <a:ext cx="3254188" cy="1107996"/>
          </a:xfrm>
          <a:prstGeom prst="rect">
            <a:avLst/>
          </a:prstGeom>
          <a:noFill/>
        </p:spPr>
        <p:txBody>
          <a:bodyPr wrap="square" rtlCol="0">
            <a:spAutoFit/>
          </a:bodyPr>
          <a:lstStyle/>
          <a:p>
            <a:r>
              <a:rPr lang="en-US" sz="6600" i="1" u="sng" dirty="0" smtClean="0"/>
              <a:t>Identity</a:t>
            </a:r>
            <a:endParaRPr lang="en-US" sz="6600" i="1" u="sng" dirty="0"/>
          </a:p>
        </p:txBody>
      </p:sp>
      <p:graphicFrame>
        <p:nvGraphicFramePr>
          <p:cNvPr id="3" name="Diagram 2"/>
          <p:cNvGraphicFramePr/>
          <p:nvPr>
            <p:extLst>
              <p:ext uri="{D42A27DB-BD31-4B8C-83A1-F6EECF244321}">
                <p14:modId xmlns:p14="http://schemas.microsoft.com/office/powerpoint/2010/main" val="4193989050"/>
              </p:ext>
            </p:extLst>
          </p:nvPr>
        </p:nvGraphicFramePr>
        <p:xfrm>
          <a:off x="1465730" y="1627094"/>
          <a:ext cx="9514541" cy="4948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589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3435721" y="315575"/>
            <a:ext cx="3613682" cy="923330"/>
          </a:xfrm>
          <a:prstGeom prst="rect">
            <a:avLst/>
          </a:prstGeom>
          <a:noFill/>
        </p:spPr>
        <p:txBody>
          <a:bodyPr wrap="none" lIns="91440" tIns="45720" rIns="91440" bIns="45720">
            <a:spAutoFit/>
          </a:bodyPr>
          <a:lstStyle/>
          <a:p>
            <a:pPr algn="ctr"/>
            <a:r>
              <a:rPr lang="en-US" sz="5400" b="1" i="1" u="sng" dirty="0" smtClean="0">
                <a:ln w="22225">
                  <a:solidFill>
                    <a:schemeClr val="accent2"/>
                  </a:solidFill>
                  <a:prstDash val="solid"/>
                </a:ln>
                <a:solidFill>
                  <a:schemeClr val="accent2">
                    <a:lumMod val="40000"/>
                    <a:lumOff val="60000"/>
                  </a:schemeClr>
                </a:solidFill>
              </a:rPr>
              <a:t>Home Work</a:t>
            </a:r>
            <a:endParaRPr lang="en-US" sz="5400" b="1" i="1" u="sng" cap="none" spc="0" dirty="0">
              <a:ln w="22225">
                <a:solidFill>
                  <a:schemeClr val="accent2"/>
                </a:solidFill>
                <a:prstDash val="solid"/>
              </a:ln>
              <a:solidFill>
                <a:schemeClr val="accent2">
                  <a:lumMod val="40000"/>
                  <a:lumOff val="60000"/>
                </a:schemeClr>
              </a:solidFill>
              <a:effectLst/>
            </a:endParaRPr>
          </a:p>
        </p:txBody>
      </p:sp>
      <p:sp>
        <p:nvSpPr>
          <p:cNvPr id="3" name="TextBox 2"/>
          <p:cNvSpPr txBox="1"/>
          <p:nvPr/>
        </p:nvSpPr>
        <p:spPr>
          <a:xfrm>
            <a:off x="609600" y="2361307"/>
            <a:ext cx="10957560" cy="646331"/>
          </a:xfrm>
          <a:prstGeom prst="rect">
            <a:avLst/>
          </a:prstGeom>
          <a:solidFill>
            <a:srgbClr val="00B050"/>
          </a:solidFill>
        </p:spPr>
        <p:txBody>
          <a:bodyPr wrap="square" rtlCol="0">
            <a:spAutoFit/>
          </a:bodyPr>
          <a:lstStyle/>
          <a:p>
            <a:pPr marL="285750" indent="-285750">
              <a:buFont typeface="Wingdings" panose="05000000000000000000" pitchFamily="2" charset="2"/>
              <a:buChar char="v"/>
            </a:pPr>
            <a:r>
              <a:rPr lang="en-US" sz="3600" dirty="0" smtClean="0">
                <a:solidFill>
                  <a:schemeClr val="bg1"/>
                </a:solidFill>
              </a:rPr>
              <a:t>Fill in each gaps with suitable words from the text:</a:t>
            </a:r>
            <a:endParaRPr lang="en-US" sz="3600" dirty="0">
              <a:solidFill>
                <a:schemeClr val="bg1"/>
              </a:solidFill>
            </a:endParaRPr>
          </a:p>
        </p:txBody>
      </p:sp>
      <p:sp>
        <p:nvSpPr>
          <p:cNvPr id="4" name="TextBox 3"/>
          <p:cNvSpPr txBox="1"/>
          <p:nvPr/>
        </p:nvSpPr>
        <p:spPr>
          <a:xfrm>
            <a:off x="609600" y="4130040"/>
            <a:ext cx="11079480" cy="1569660"/>
          </a:xfrm>
          <a:prstGeom prst="rect">
            <a:avLst/>
          </a:prstGeom>
          <a:solidFill>
            <a:srgbClr val="00B050"/>
          </a:solidFill>
        </p:spPr>
        <p:txBody>
          <a:bodyPr wrap="square" rtlCol="0">
            <a:spAutoFit/>
          </a:bodyPr>
          <a:lstStyle/>
          <a:p>
            <a:r>
              <a:rPr lang="en-US" sz="2400" dirty="0" smtClean="0">
                <a:solidFill>
                  <a:schemeClr val="bg1"/>
                </a:solidFill>
              </a:rPr>
              <a:t>We should (a)--------------our clothes regularly. Dirty clothes give off bad smell and (b)-----------germs. We should  wear socks and shoes when we (c )---------out to protect our feet from dust and germs. It is also important to wash (d)----------before meals and after using the toilet. We should (e) -----------------brush our teeth twice a day.</a:t>
            </a:r>
            <a:endParaRPr lang="en-US" sz="24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7882" y="453041"/>
            <a:ext cx="2176238" cy="157172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75730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137" y="313509"/>
            <a:ext cx="10750732" cy="5486400"/>
          </a:xfrm>
          <a:prstGeom prst="rect">
            <a:avLst/>
          </a:prstGeom>
          <a:ln>
            <a:no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 name="TextBox 1"/>
          <p:cNvSpPr txBox="1"/>
          <p:nvPr/>
        </p:nvSpPr>
        <p:spPr>
          <a:xfrm>
            <a:off x="1698172" y="5930537"/>
            <a:ext cx="6936378" cy="830997"/>
          </a:xfrm>
          <a:prstGeom prst="rect">
            <a:avLst/>
          </a:prstGeom>
          <a:solidFill>
            <a:srgbClr val="FFFF00"/>
          </a:solidFill>
        </p:spPr>
        <p:txBody>
          <a:bodyPr wrap="square" rtlCol="0">
            <a:spAutoFit/>
          </a:bodyPr>
          <a:lstStyle/>
          <a:p>
            <a:r>
              <a:rPr lang="en-US" sz="4800" dirty="0" smtClean="0"/>
              <a:t>THANK YOU ALL STUDENT</a:t>
            </a:r>
            <a:endParaRPr lang="en-US" sz="4800" dirty="0"/>
          </a:p>
        </p:txBody>
      </p:sp>
    </p:spTree>
    <p:extLst>
      <p:ext uri="{BB962C8B-B14F-4D97-AF65-F5344CB8AC3E}">
        <p14:creationId xmlns:p14="http://schemas.microsoft.com/office/powerpoint/2010/main" val="68251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629" y="1218639"/>
            <a:ext cx="3435972" cy="2370513"/>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p:cNvSpPr txBox="1"/>
          <p:nvPr/>
        </p:nvSpPr>
        <p:spPr>
          <a:xfrm>
            <a:off x="3523129" y="423178"/>
            <a:ext cx="4598894" cy="646331"/>
          </a:xfrm>
          <a:prstGeom prst="rect">
            <a:avLst/>
          </a:prstGeom>
          <a:solidFill>
            <a:srgbClr val="00B050"/>
          </a:solidFill>
        </p:spPr>
        <p:txBody>
          <a:bodyPr wrap="square" rtlCol="0">
            <a:spAutoFit/>
          </a:bodyPr>
          <a:lstStyle/>
          <a:p>
            <a:r>
              <a:rPr lang="en-US" sz="3600" dirty="0" smtClean="0">
                <a:solidFill>
                  <a:schemeClr val="bg1"/>
                </a:solidFill>
              </a:rPr>
              <a:t>LOOK AT THE PICTURE </a:t>
            </a:r>
            <a:endParaRPr lang="en-US" sz="36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6540" y="1218639"/>
            <a:ext cx="3896659" cy="2371726"/>
          </a:xfrm>
          <a:prstGeom prst="rect">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9138" y="1218640"/>
            <a:ext cx="3856817" cy="2285035"/>
          </a:xfrm>
          <a:prstGeom prst="rect">
            <a:avLst/>
          </a:prstGeom>
          <a:ln>
            <a:noFill/>
          </a:ln>
          <a:effectLst>
            <a:softEdge rad="11250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180" y="3842785"/>
            <a:ext cx="3474421" cy="287767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7565" y="3738282"/>
            <a:ext cx="3775635" cy="2877671"/>
          </a:xfrm>
          <a:prstGeom prst="rect">
            <a:avLst/>
          </a:prstGeom>
          <a:ln>
            <a:noFill/>
          </a:ln>
          <a:effectLst>
            <a:softEdge rad="112500"/>
          </a:effec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22023" y="3738281"/>
            <a:ext cx="3671048" cy="2877671"/>
          </a:xfrm>
          <a:prstGeom prst="rect">
            <a:avLst/>
          </a:prstGeom>
          <a:ln>
            <a:noFill/>
          </a:ln>
          <a:effectLst>
            <a:softEdge rad="112500"/>
          </a:effectLst>
        </p:spPr>
      </p:pic>
    </p:spTree>
    <p:extLst>
      <p:ext uri="{BB962C8B-B14F-4D97-AF65-F5344CB8AC3E}">
        <p14:creationId xmlns:p14="http://schemas.microsoft.com/office/powerpoint/2010/main" val="157588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1765023" y="375301"/>
            <a:ext cx="7059706" cy="769441"/>
          </a:xfrm>
          <a:prstGeom prst="rect">
            <a:avLst/>
          </a:prstGeom>
          <a:solidFill>
            <a:srgbClr val="FF0000"/>
          </a:solidFill>
        </p:spPr>
        <p:txBody>
          <a:bodyPr wrap="square" rtlCol="0">
            <a:spAutoFit/>
          </a:bodyPr>
          <a:lstStyle/>
          <a:p>
            <a:r>
              <a:rPr lang="en-US" sz="4400" dirty="0" smtClean="0"/>
              <a:t>LOOK AT THE MORE PICTURE</a:t>
            </a:r>
            <a:endParaRPr lang="en-US"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77" y="1711261"/>
            <a:ext cx="3119718" cy="2403539"/>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9647" y="1711260"/>
            <a:ext cx="3706329" cy="2403539"/>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6428" y="1711262"/>
            <a:ext cx="4150088" cy="2403539"/>
          </a:xfrm>
          <a:prstGeom prst="rect">
            <a:avLst/>
          </a:prstGeom>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78394"/>
            <a:ext cx="5858933" cy="2285477"/>
          </a:xfrm>
          <a:prstGeom prst="rect">
            <a:avLst/>
          </a:prstGeom>
          <a:ln>
            <a:no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5999" y="4478394"/>
            <a:ext cx="5830517" cy="2285477"/>
          </a:xfrm>
          <a:prstGeom prst="rect">
            <a:avLst/>
          </a:prstGeom>
          <a:ln>
            <a:noFill/>
          </a:ln>
          <a:effectLst>
            <a:glow rad="63500">
              <a:schemeClr val="accent3">
                <a:satMod val="175000"/>
                <a:alpha val="40000"/>
              </a:schemeClr>
            </a:glow>
          </a:effectLst>
          <a:scene3d>
            <a:camera prst="orthographicFront">
              <a:rot lat="0" lon="0" rev="0"/>
            </a:camera>
            <a:lightRig rig="contrasting" dir="t">
              <a:rot lat="0" lon="0" rev="7800000"/>
            </a:lightRig>
          </a:scene3d>
          <a:sp3d>
            <a:bevelT w="139700" h="139700"/>
          </a:sp3d>
        </p:spPr>
      </p:pic>
    </p:spTree>
    <p:extLst>
      <p:ext uri="{BB962C8B-B14F-4D97-AF65-F5344CB8AC3E}">
        <p14:creationId xmlns:p14="http://schemas.microsoft.com/office/powerpoint/2010/main" val="89040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heel(1)">
                                      <p:cBhvr>
                                        <p:cTn id="3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80">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3272693" y="385500"/>
            <a:ext cx="4463273" cy="923330"/>
          </a:xfrm>
          <a:prstGeom prst="rect">
            <a:avLst/>
          </a:prstGeom>
          <a:noFill/>
        </p:spPr>
        <p:txBody>
          <a:bodyPr wrap="none" lIns="91440" tIns="45720" rIns="91440" bIns="45720">
            <a:spAutoFit/>
          </a:bodyPr>
          <a:lstStyle/>
          <a:p>
            <a:pPr algn="ctr"/>
            <a:r>
              <a:rPr lang="en-US" sz="5400" b="1" i="1" u="sng" dirty="0" smtClean="0">
                <a:ln w="9525">
                  <a:solidFill>
                    <a:schemeClr val="bg1"/>
                  </a:solidFill>
                  <a:prstDash val="solid"/>
                </a:ln>
                <a:solidFill>
                  <a:schemeClr val="bg1"/>
                </a:solidFill>
                <a:effectLst>
                  <a:outerShdw blurRad="12700" dist="38100" dir="2700000" algn="tl" rotWithShape="0">
                    <a:schemeClr val="bg1">
                      <a:lumMod val="50000"/>
                    </a:schemeClr>
                  </a:outerShdw>
                </a:effectLst>
              </a:rPr>
              <a:t>TODAYS TOPIC </a:t>
            </a:r>
            <a:endParaRPr lang="en-US" sz="5400" b="1" i="1" u="sng" cap="none" spc="0"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6352" y="1483667"/>
            <a:ext cx="6615953" cy="385930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Rectangle 3"/>
          <p:cNvSpPr/>
          <p:nvPr/>
        </p:nvSpPr>
        <p:spPr>
          <a:xfrm>
            <a:off x="431074" y="5517810"/>
            <a:ext cx="11312435" cy="769441"/>
          </a:xfrm>
          <a:prstGeom prst="rect">
            <a:avLst/>
          </a:prstGeom>
          <a:noFill/>
        </p:spPr>
        <p:txBody>
          <a:bodyPr wrap="square" lIns="91440" tIns="45720" rIns="91440" bIns="45720">
            <a:spAutoFit/>
          </a:bodyPr>
          <a:lstStyle/>
          <a:p>
            <a:pPr algn="ctr"/>
            <a:r>
              <a:rPr lang="en-US" sz="4400" b="1" i="1" u="sng" dirty="0" err="1" smtClean="0">
                <a:ln w="6600">
                  <a:solidFill>
                    <a:schemeClr val="accent2"/>
                  </a:solidFill>
                  <a:prstDash val="solid"/>
                </a:ln>
                <a:solidFill>
                  <a:srgbClr val="FFFFFF"/>
                </a:solidFill>
                <a:effectLst>
                  <a:outerShdw dist="38100" dir="2700000" algn="tl" rotWithShape="0">
                    <a:schemeClr val="accent2"/>
                  </a:outerShdw>
                </a:effectLst>
              </a:rPr>
              <a:t>Bangabandhu</a:t>
            </a:r>
            <a:r>
              <a:rPr lang="en-US" sz="4400" b="1" i="1" u="sng" dirty="0" smtClean="0">
                <a:ln w="6600">
                  <a:solidFill>
                    <a:schemeClr val="accent2"/>
                  </a:solidFill>
                  <a:prstDash val="solid"/>
                </a:ln>
                <a:solidFill>
                  <a:srgbClr val="FFFFFF"/>
                </a:solidFill>
                <a:effectLst>
                  <a:outerShdw dist="38100" dir="2700000" algn="tl" rotWithShape="0">
                    <a:schemeClr val="accent2"/>
                  </a:outerShdw>
                </a:effectLst>
              </a:rPr>
              <a:t> and the Language Movement</a:t>
            </a:r>
            <a:endParaRPr lang="en-US" sz="4400" b="1" i="1" u="sng"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7241" y="3239853"/>
            <a:ext cx="2484429" cy="2103120"/>
          </a:xfrm>
          <a:prstGeom prst="rect">
            <a:avLst/>
          </a:prstGeom>
        </p:spPr>
      </p:pic>
    </p:spTree>
    <p:extLst>
      <p:ext uri="{BB962C8B-B14F-4D97-AF65-F5344CB8AC3E}">
        <p14:creationId xmlns:p14="http://schemas.microsoft.com/office/powerpoint/2010/main" val="415107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2985247" y="685800"/>
            <a:ext cx="5553636" cy="923330"/>
          </a:xfrm>
          <a:prstGeom prst="rect">
            <a:avLst/>
          </a:prstGeom>
          <a:solidFill>
            <a:srgbClr val="92D050"/>
          </a:solidFill>
        </p:spPr>
        <p:txBody>
          <a:bodyPr wrap="square" rtlCol="0">
            <a:spAutoFit/>
          </a:bodyPr>
          <a:lstStyle/>
          <a:p>
            <a:r>
              <a:rPr lang="en-US" sz="5400" i="1" u="sng" dirty="0" smtClean="0">
                <a:solidFill>
                  <a:schemeClr val="bg1"/>
                </a:solidFill>
              </a:rPr>
              <a:t>Learning Outcome</a:t>
            </a:r>
            <a:endParaRPr lang="en-US" sz="5400" i="1" u="sng" dirty="0">
              <a:solidFill>
                <a:schemeClr val="bg1"/>
              </a:solidFill>
            </a:endParaRPr>
          </a:p>
        </p:txBody>
      </p:sp>
      <p:sp>
        <p:nvSpPr>
          <p:cNvPr id="4" name="TextBox 3"/>
          <p:cNvSpPr txBox="1"/>
          <p:nvPr/>
        </p:nvSpPr>
        <p:spPr>
          <a:xfrm>
            <a:off x="1801906" y="1963271"/>
            <a:ext cx="8659906" cy="861774"/>
          </a:xfrm>
          <a:prstGeom prst="rect">
            <a:avLst/>
          </a:prstGeom>
          <a:solidFill>
            <a:srgbClr val="FFFF00"/>
          </a:solidFill>
        </p:spPr>
        <p:txBody>
          <a:bodyPr wrap="square" rtlCol="0">
            <a:spAutoFit/>
          </a:bodyPr>
          <a:lstStyle/>
          <a:p>
            <a:pPr marL="457200" indent="-457200">
              <a:buFont typeface="Wingdings" panose="05000000000000000000" pitchFamily="2" charset="2"/>
              <a:buChar char="q"/>
            </a:pPr>
            <a:r>
              <a:rPr lang="en-US" sz="3200" dirty="0" smtClean="0"/>
              <a:t>By the end of the lesson </a:t>
            </a:r>
            <a:r>
              <a:rPr lang="en-US" sz="3200" dirty="0"/>
              <a:t>s</a:t>
            </a:r>
            <a:r>
              <a:rPr lang="en-US" sz="3200" dirty="0" smtClean="0"/>
              <a:t>tudent will be able to-</a:t>
            </a:r>
          </a:p>
          <a:p>
            <a:endParaRPr lang="en-US" dirty="0"/>
          </a:p>
        </p:txBody>
      </p:sp>
      <p:sp>
        <p:nvSpPr>
          <p:cNvPr id="5" name="TextBox 4"/>
          <p:cNvSpPr txBox="1"/>
          <p:nvPr/>
        </p:nvSpPr>
        <p:spPr>
          <a:xfrm>
            <a:off x="2877670" y="3717151"/>
            <a:ext cx="7167282" cy="2308324"/>
          </a:xfrm>
          <a:prstGeom prst="rect">
            <a:avLst/>
          </a:prstGeom>
          <a:solidFill>
            <a:srgbClr val="C00000"/>
          </a:solidFill>
        </p:spPr>
        <p:txBody>
          <a:bodyPr wrap="square" rtlCol="0">
            <a:spAutoFit/>
          </a:bodyPr>
          <a:lstStyle/>
          <a:p>
            <a:pPr marL="285750" indent="-285750">
              <a:buFont typeface="Wingdings" panose="05000000000000000000" pitchFamily="2" charset="2"/>
              <a:buChar char="Ø"/>
            </a:pPr>
            <a:r>
              <a:rPr lang="en-US" sz="2400" dirty="0" smtClean="0">
                <a:solidFill>
                  <a:schemeClr val="bg1"/>
                </a:solidFill>
              </a:rPr>
              <a:t>Lesson  </a:t>
            </a:r>
            <a:r>
              <a:rPr lang="en-US" sz="2400" dirty="0">
                <a:solidFill>
                  <a:schemeClr val="bg1"/>
                </a:solidFill>
              </a:rPr>
              <a:t>information.</a:t>
            </a:r>
          </a:p>
          <a:p>
            <a:pPr marL="285750" indent="-285750">
              <a:buFont typeface="Wingdings" panose="05000000000000000000" pitchFamily="2" charset="2"/>
              <a:buChar char="Ø"/>
            </a:pPr>
            <a:r>
              <a:rPr lang="en-US" sz="2400" dirty="0">
                <a:solidFill>
                  <a:schemeClr val="bg1"/>
                </a:solidFill>
              </a:rPr>
              <a:t>Read and understand text.</a:t>
            </a:r>
          </a:p>
          <a:p>
            <a:pPr marL="285750" indent="-285750">
              <a:buFont typeface="Wingdings" panose="05000000000000000000" pitchFamily="2" charset="2"/>
              <a:buChar char="Ø"/>
            </a:pPr>
            <a:r>
              <a:rPr lang="en-US" sz="2400" dirty="0">
                <a:solidFill>
                  <a:schemeClr val="bg1"/>
                </a:solidFill>
              </a:rPr>
              <a:t>Word meaning.</a:t>
            </a:r>
          </a:p>
          <a:p>
            <a:pPr marL="285750" indent="-285750">
              <a:buFont typeface="Wingdings" panose="05000000000000000000" pitchFamily="2" charset="2"/>
              <a:buChar char="Ø"/>
            </a:pPr>
            <a:r>
              <a:rPr lang="en-US" sz="2400" dirty="0">
                <a:solidFill>
                  <a:schemeClr val="bg1"/>
                </a:solidFill>
              </a:rPr>
              <a:t>Choose the best answer from the alternative.</a:t>
            </a:r>
          </a:p>
          <a:p>
            <a:pPr marL="285750" indent="-285750">
              <a:buFont typeface="Wingdings" panose="05000000000000000000" pitchFamily="2" charset="2"/>
              <a:buChar char="Ø"/>
            </a:pPr>
            <a:r>
              <a:rPr lang="en-US" sz="2400" dirty="0">
                <a:solidFill>
                  <a:schemeClr val="bg1"/>
                </a:solidFill>
              </a:rPr>
              <a:t>Read the lesson and answer the question.</a:t>
            </a:r>
          </a:p>
          <a:p>
            <a:pPr marL="285750" indent="-285750">
              <a:buFont typeface="Wingdings" panose="05000000000000000000" pitchFamily="2" charset="2"/>
              <a:buChar char="Ø"/>
            </a:pPr>
            <a:r>
              <a:rPr lang="en-US" sz="2400" dirty="0">
                <a:solidFill>
                  <a:schemeClr val="bg1"/>
                </a:solidFill>
              </a:rPr>
              <a:t>Fill in each gaps with suitable words from the text</a:t>
            </a:r>
            <a:r>
              <a:rPr lang="en-US" i="1" dirty="0">
                <a:solidFill>
                  <a:schemeClr val="bg1"/>
                </a:solidFill>
              </a:rPr>
              <a:t>.</a:t>
            </a:r>
          </a:p>
        </p:txBody>
      </p:sp>
    </p:spTree>
    <p:extLst>
      <p:ext uri="{BB962C8B-B14F-4D97-AF65-F5344CB8AC3E}">
        <p14:creationId xmlns:p14="http://schemas.microsoft.com/office/powerpoint/2010/main" val="36421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3184888" y="600653"/>
            <a:ext cx="5149871" cy="923330"/>
          </a:xfrm>
          <a:prstGeom prst="rect">
            <a:avLst/>
          </a:prstGeom>
          <a:solidFill>
            <a:srgbClr val="FFFF00"/>
          </a:solidFill>
        </p:spPr>
        <p:txBody>
          <a:bodyPr wrap="none" lIns="91440" tIns="45720" rIns="91440" bIns="45720">
            <a:spAutoFit/>
          </a:bodyPr>
          <a:lstStyle/>
          <a:p>
            <a:pPr algn="ctr"/>
            <a:r>
              <a:rPr lang="en-US" sz="5400" b="1" i="1" u="sng" dirty="0" smtClean="0">
                <a:ln w="6600">
                  <a:solidFill>
                    <a:schemeClr val="accent2"/>
                  </a:solidFill>
                  <a:prstDash val="solid"/>
                </a:ln>
                <a:solidFill>
                  <a:srgbClr val="FFFFFF"/>
                </a:solidFill>
                <a:effectLst>
                  <a:outerShdw dist="38100" dir="2700000" algn="tl" rotWithShape="0">
                    <a:schemeClr val="accent2"/>
                  </a:outerShdw>
                </a:effectLst>
              </a:rPr>
              <a:t>WORD MEANING</a:t>
            </a:r>
            <a:endParaRPr lang="en-US" sz="5400" b="1" i="1" u="sng"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TextBox 3"/>
          <p:cNvSpPr txBox="1"/>
          <p:nvPr/>
        </p:nvSpPr>
        <p:spPr>
          <a:xfrm>
            <a:off x="3344732" y="2136289"/>
            <a:ext cx="6373906" cy="4247317"/>
          </a:xfrm>
          <a:prstGeom prst="rect">
            <a:avLst/>
          </a:prstGeom>
          <a:solidFill>
            <a:srgbClr val="92D050"/>
          </a:solidFill>
        </p:spPr>
        <p:txBody>
          <a:bodyPr wrap="square" rtlCol="0">
            <a:spAutoFit/>
          </a:bodyPr>
          <a:lstStyle/>
          <a:p>
            <a:r>
              <a:rPr lang="en-US" dirty="0" smtClean="0"/>
              <a:t>          </a:t>
            </a:r>
            <a:r>
              <a:rPr lang="en-US" dirty="0" smtClean="0">
                <a:solidFill>
                  <a:schemeClr val="bg1"/>
                </a:solidFill>
              </a:rPr>
              <a:t>Language ---------------</a:t>
            </a:r>
            <a:r>
              <a:rPr lang="bn-BD" dirty="0" smtClean="0">
                <a:solidFill>
                  <a:schemeClr val="bg1"/>
                </a:solidFill>
              </a:rPr>
              <a:t>ভাষা</a:t>
            </a:r>
            <a:r>
              <a:rPr lang="en-US" dirty="0" smtClean="0">
                <a:solidFill>
                  <a:schemeClr val="bg1"/>
                </a:solidFill>
              </a:rPr>
              <a:t>,</a:t>
            </a:r>
          </a:p>
          <a:p>
            <a:r>
              <a:rPr lang="en-US" dirty="0" smtClean="0">
                <a:solidFill>
                  <a:schemeClr val="bg1"/>
                </a:solidFill>
              </a:rPr>
              <a:t>          Significant --------------</a:t>
            </a:r>
            <a:r>
              <a:rPr lang="bn-BD" dirty="0" smtClean="0">
                <a:solidFill>
                  <a:schemeClr val="bg1"/>
                </a:solidFill>
              </a:rPr>
              <a:t>তাৎপর্যপূর্ণ</a:t>
            </a:r>
            <a:r>
              <a:rPr lang="en-US" dirty="0">
                <a:solidFill>
                  <a:schemeClr val="bg1"/>
                </a:solidFill>
              </a:rPr>
              <a:t>,</a:t>
            </a:r>
            <a:endParaRPr lang="en-US" dirty="0" smtClean="0">
              <a:solidFill>
                <a:schemeClr val="bg1"/>
              </a:solidFill>
            </a:endParaRPr>
          </a:p>
          <a:p>
            <a:r>
              <a:rPr lang="en-US" dirty="0" smtClean="0">
                <a:solidFill>
                  <a:schemeClr val="bg1"/>
                </a:solidFill>
              </a:rPr>
              <a:t>          Movement -------------</a:t>
            </a:r>
            <a:r>
              <a:rPr lang="bn-BD" dirty="0" smtClean="0">
                <a:solidFill>
                  <a:schemeClr val="bg1"/>
                </a:solidFill>
              </a:rPr>
              <a:t>আন্দোলন</a:t>
            </a:r>
            <a:endParaRPr lang="en-US" dirty="0" smtClean="0">
              <a:solidFill>
                <a:schemeClr val="bg1"/>
              </a:solidFill>
            </a:endParaRPr>
          </a:p>
          <a:p>
            <a:r>
              <a:rPr lang="en-US" dirty="0" smtClean="0">
                <a:solidFill>
                  <a:schemeClr val="bg1"/>
                </a:solidFill>
              </a:rPr>
              <a:t>           Organizing --------------</a:t>
            </a:r>
            <a:r>
              <a:rPr lang="bn-BD" dirty="0" smtClean="0">
                <a:solidFill>
                  <a:schemeClr val="bg1"/>
                </a:solidFill>
              </a:rPr>
              <a:t>আয়োজন</a:t>
            </a:r>
            <a:endParaRPr lang="en-US" dirty="0" smtClean="0">
              <a:solidFill>
                <a:schemeClr val="bg1"/>
              </a:solidFill>
            </a:endParaRPr>
          </a:p>
          <a:p>
            <a:r>
              <a:rPr lang="en-US" dirty="0" smtClean="0">
                <a:solidFill>
                  <a:schemeClr val="bg1"/>
                </a:solidFill>
              </a:rPr>
              <a:t>          Declared ----------------</a:t>
            </a:r>
            <a:r>
              <a:rPr lang="bn-BD" dirty="0" smtClean="0">
                <a:solidFill>
                  <a:schemeClr val="bg1"/>
                </a:solidFill>
              </a:rPr>
              <a:t>ঘোষনা করা</a:t>
            </a:r>
            <a:endParaRPr lang="en-US" dirty="0" smtClean="0">
              <a:solidFill>
                <a:schemeClr val="bg1"/>
              </a:solidFill>
            </a:endParaRPr>
          </a:p>
          <a:p>
            <a:r>
              <a:rPr lang="en-US" dirty="0" smtClean="0">
                <a:solidFill>
                  <a:schemeClr val="bg1"/>
                </a:solidFill>
              </a:rPr>
              <a:t>          Announcement -------</a:t>
            </a:r>
            <a:r>
              <a:rPr lang="bn-BD" dirty="0" smtClean="0">
                <a:solidFill>
                  <a:schemeClr val="bg1"/>
                </a:solidFill>
              </a:rPr>
              <a:t>ঘোষনা</a:t>
            </a:r>
            <a:endParaRPr lang="en-US" dirty="0" smtClean="0">
              <a:solidFill>
                <a:schemeClr val="bg1"/>
              </a:solidFill>
            </a:endParaRPr>
          </a:p>
          <a:p>
            <a:r>
              <a:rPr lang="en-US" dirty="0" smtClean="0">
                <a:solidFill>
                  <a:schemeClr val="bg1"/>
                </a:solidFill>
              </a:rPr>
              <a:t>          Identity ------------------</a:t>
            </a:r>
            <a:r>
              <a:rPr lang="bn-BD" dirty="0" smtClean="0">
                <a:solidFill>
                  <a:schemeClr val="bg1"/>
                </a:solidFill>
              </a:rPr>
              <a:t>পরিচিতি</a:t>
            </a:r>
            <a:endParaRPr lang="en-US" dirty="0" smtClean="0">
              <a:solidFill>
                <a:schemeClr val="bg1"/>
              </a:solidFill>
            </a:endParaRPr>
          </a:p>
          <a:p>
            <a:r>
              <a:rPr lang="en-US" dirty="0" smtClean="0">
                <a:solidFill>
                  <a:schemeClr val="bg1"/>
                </a:solidFill>
              </a:rPr>
              <a:t>           Protests -----------------</a:t>
            </a:r>
            <a:r>
              <a:rPr lang="bn-BD" dirty="0" smtClean="0">
                <a:solidFill>
                  <a:schemeClr val="bg1"/>
                </a:solidFill>
              </a:rPr>
              <a:t>প্রতিবাদ</a:t>
            </a:r>
            <a:endParaRPr lang="en-US" dirty="0" smtClean="0">
              <a:solidFill>
                <a:schemeClr val="bg1"/>
              </a:solidFill>
            </a:endParaRPr>
          </a:p>
          <a:p>
            <a:r>
              <a:rPr lang="en-US" dirty="0" smtClean="0">
                <a:solidFill>
                  <a:schemeClr val="bg1"/>
                </a:solidFill>
              </a:rPr>
              <a:t>          Statement --------------</a:t>
            </a:r>
            <a:r>
              <a:rPr lang="bn-BD" dirty="0" smtClean="0">
                <a:solidFill>
                  <a:schemeClr val="bg1"/>
                </a:solidFill>
              </a:rPr>
              <a:t>বিবৃতি</a:t>
            </a:r>
            <a:endParaRPr lang="en-US" dirty="0" smtClean="0">
              <a:solidFill>
                <a:schemeClr val="bg1"/>
              </a:solidFill>
            </a:endParaRPr>
          </a:p>
          <a:p>
            <a:r>
              <a:rPr lang="en-US" dirty="0" smtClean="0">
                <a:solidFill>
                  <a:schemeClr val="bg1"/>
                </a:solidFill>
              </a:rPr>
              <a:t>          Custody ----------------</a:t>
            </a:r>
            <a:r>
              <a:rPr lang="bn-BD" dirty="0" smtClean="0">
                <a:solidFill>
                  <a:schemeClr val="bg1"/>
                </a:solidFill>
              </a:rPr>
              <a:t>তত্বাবধানে</a:t>
            </a:r>
            <a:endParaRPr lang="en-US" dirty="0" smtClean="0">
              <a:solidFill>
                <a:schemeClr val="bg1"/>
              </a:solidFill>
            </a:endParaRPr>
          </a:p>
          <a:p>
            <a:r>
              <a:rPr lang="en-US" dirty="0" smtClean="0">
                <a:solidFill>
                  <a:schemeClr val="bg1"/>
                </a:solidFill>
              </a:rPr>
              <a:t>           Including ----------------</a:t>
            </a:r>
            <a:r>
              <a:rPr lang="bn-BD" dirty="0" smtClean="0">
                <a:solidFill>
                  <a:schemeClr val="bg1"/>
                </a:solidFill>
              </a:rPr>
              <a:t>অন্তরভুক্ত</a:t>
            </a:r>
            <a:endParaRPr lang="en-US" dirty="0" smtClean="0">
              <a:solidFill>
                <a:schemeClr val="bg1"/>
              </a:solidFill>
            </a:endParaRPr>
          </a:p>
          <a:p>
            <a:r>
              <a:rPr lang="en-US" dirty="0" smtClean="0">
                <a:solidFill>
                  <a:schemeClr val="bg1"/>
                </a:solidFill>
              </a:rPr>
              <a:t>           Tribute -----------------</a:t>
            </a:r>
            <a:r>
              <a:rPr lang="bn-BD" dirty="0" smtClean="0">
                <a:solidFill>
                  <a:schemeClr val="bg1"/>
                </a:solidFill>
              </a:rPr>
              <a:t>শ্রদ্ধা</a:t>
            </a:r>
          </a:p>
          <a:p>
            <a:r>
              <a:rPr lang="en-US" dirty="0" smtClean="0">
                <a:solidFill>
                  <a:schemeClr val="bg1"/>
                </a:solidFill>
              </a:rPr>
              <a:t>           Gathering --------------</a:t>
            </a:r>
            <a:r>
              <a:rPr lang="bn-BD" dirty="0" smtClean="0">
                <a:solidFill>
                  <a:schemeClr val="bg1"/>
                </a:solidFill>
              </a:rPr>
              <a:t>জমায়েত</a:t>
            </a:r>
          </a:p>
          <a:p>
            <a:r>
              <a:rPr lang="en-US" dirty="0" smtClean="0">
                <a:solidFill>
                  <a:schemeClr val="bg1"/>
                </a:solidFill>
              </a:rPr>
              <a:t>           Imposed ----------------</a:t>
            </a:r>
            <a:r>
              <a:rPr lang="bn-BD" dirty="0" smtClean="0">
                <a:solidFill>
                  <a:schemeClr val="bg1"/>
                </a:solidFill>
              </a:rPr>
              <a:t>আরোপিত</a:t>
            </a:r>
            <a:endParaRPr lang="en-US" dirty="0" smtClean="0">
              <a:solidFill>
                <a:schemeClr val="bg1"/>
              </a:solidFill>
            </a:endParaRPr>
          </a:p>
          <a:p>
            <a:endParaRPr lang="en-US" dirty="0"/>
          </a:p>
        </p:txBody>
      </p:sp>
    </p:spTree>
    <p:extLst>
      <p:ext uri="{BB962C8B-B14F-4D97-AF65-F5344CB8AC3E}">
        <p14:creationId xmlns:p14="http://schemas.microsoft.com/office/powerpoint/2010/main" val="313421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3859307" y="376518"/>
            <a:ext cx="3146612" cy="646331"/>
          </a:xfrm>
          <a:prstGeom prst="rect">
            <a:avLst/>
          </a:prstGeom>
          <a:noFill/>
        </p:spPr>
        <p:txBody>
          <a:bodyPr wrap="square" rtlCol="0">
            <a:spAutoFit/>
          </a:bodyPr>
          <a:lstStyle/>
          <a:p>
            <a:r>
              <a:rPr lang="en-US" sz="3600" i="1" u="sng" dirty="0" smtClean="0"/>
              <a:t>Describing Text</a:t>
            </a:r>
            <a:endParaRPr lang="en-US" sz="3600" i="1" u="sng"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1824" y="1416299"/>
            <a:ext cx="4921623" cy="3676649"/>
          </a:xfrm>
          <a:prstGeom prst="rect">
            <a:avLst/>
          </a:prstGeom>
        </p:spPr>
      </p:pic>
      <p:sp>
        <p:nvSpPr>
          <p:cNvPr id="8" name="TextBox 7"/>
          <p:cNvSpPr txBox="1"/>
          <p:nvPr/>
        </p:nvSpPr>
        <p:spPr>
          <a:xfrm>
            <a:off x="470647" y="5392271"/>
            <a:ext cx="11376212" cy="954107"/>
          </a:xfrm>
          <a:prstGeom prst="rect">
            <a:avLst/>
          </a:prstGeom>
          <a:solidFill>
            <a:srgbClr val="FFC000"/>
          </a:solidFill>
        </p:spPr>
        <p:txBody>
          <a:bodyPr wrap="square" rtlCol="0">
            <a:spAutoFit/>
          </a:bodyPr>
          <a:lstStyle/>
          <a:p>
            <a:r>
              <a:rPr lang="en-US" sz="2800" i="1" dirty="0" smtClean="0"/>
              <a:t>Sheikh </a:t>
            </a:r>
            <a:r>
              <a:rPr lang="en-US" sz="2800" i="1" dirty="0" err="1" smtClean="0"/>
              <a:t>Mujibur</a:t>
            </a:r>
            <a:r>
              <a:rPr lang="en-US" sz="2800" i="1" dirty="0" smtClean="0"/>
              <a:t> Rahman was one of  the few student leaders who played a significant role in turning the language movement into  a mass movement.</a:t>
            </a:r>
            <a:endParaRPr lang="en-US" sz="2800" i="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09" y="1416299"/>
            <a:ext cx="5940944" cy="3676650"/>
          </a:xfrm>
          <a:prstGeom prst="rect">
            <a:avLst/>
          </a:prstGeom>
        </p:spPr>
      </p:pic>
    </p:spTree>
    <p:extLst>
      <p:ext uri="{BB962C8B-B14F-4D97-AF65-F5344CB8AC3E}">
        <p14:creationId xmlns:p14="http://schemas.microsoft.com/office/powerpoint/2010/main" val="39743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ltUpDiag">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1" y="130812"/>
            <a:ext cx="11759841" cy="5195759"/>
          </a:xfrm>
          <a:prstGeom prst="rect">
            <a:avLst/>
          </a:prstGeom>
          <a:ln>
            <a:noFill/>
          </a:ln>
          <a:effectLst>
            <a:softEdge rad="112500"/>
          </a:effectLst>
        </p:spPr>
      </p:pic>
      <p:sp>
        <p:nvSpPr>
          <p:cNvPr id="3" name="TextBox 2"/>
          <p:cNvSpPr txBox="1"/>
          <p:nvPr/>
        </p:nvSpPr>
        <p:spPr>
          <a:xfrm>
            <a:off x="101601" y="5692332"/>
            <a:ext cx="11933517" cy="830997"/>
          </a:xfrm>
          <a:prstGeom prst="rect">
            <a:avLst/>
          </a:prstGeom>
          <a:solidFill>
            <a:srgbClr val="00B050"/>
          </a:solidFill>
        </p:spPr>
        <p:txBody>
          <a:bodyPr wrap="square" rtlCol="0">
            <a:spAutoFit/>
          </a:bodyPr>
          <a:lstStyle/>
          <a:p>
            <a:r>
              <a:rPr lang="en-US" sz="2400" dirty="0" smtClean="0">
                <a:solidFill>
                  <a:schemeClr val="bg1"/>
                </a:solidFill>
              </a:rPr>
              <a:t>As a student leader, he was the central figure in organizing mass gatherings , rallies and strikes for raising awareness against the discriminatory language policy of Pakistan.   </a:t>
            </a:r>
            <a:endParaRPr lang="en-US" sz="2400" dirty="0">
              <a:solidFill>
                <a:schemeClr val="bg1"/>
              </a:solidFill>
            </a:endParaRPr>
          </a:p>
        </p:txBody>
      </p:sp>
    </p:spTree>
    <p:extLst>
      <p:ext uri="{BB962C8B-B14F-4D97-AF65-F5344CB8AC3E}">
        <p14:creationId xmlns:p14="http://schemas.microsoft.com/office/powerpoint/2010/main" val="325633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TotalTime>
  <Words>800</Words>
  <Application>Microsoft Office PowerPoint</Application>
  <PresentationFormat>Widescreen</PresentationFormat>
  <Paragraphs>79</Paragraphs>
  <Slides>21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sonaton madrasha</dc:creator>
  <cp:lastModifiedBy>sonaton madrasha</cp:lastModifiedBy>
  <cp:revision>89</cp:revision>
  <dcterms:created xsi:type="dcterms:W3CDTF">2021-01-05T12:22:11Z</dcterms:created>
  <dcterms:modified xsi:type="dcterms:W3CDTF">2021-01-07T13:51:13Z</dcterms:modified>
</cp:coreProperties>
</file>