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2" r:id="rId3"/>
    <p:sldId id="273" r:id="rId4"/>
    <p:sldId id="258" r:id="rId5"/>
    <p:sldId id="274" r:id="rId6"/>
    <p:sldId id="277" r:id="rId7"/>
    <p:sldId id="259" r:id="rId8"/>
    <p:sldId id="260" r:id="rId9"/>
    <p:sldId id="275" r:id="rId10"/>
    <p:sldId id="261" r:id="rId11"/>
    <p:sldId id="262" r:id="rId12"/>
    <p:sldId id="276" r:id="rId13"/>
    <p:sldId id="263" r:id="rId14"/>
    <p:sldId id="264" r:id="rId15"/>
    <p:sldId id="265" r:id="rId16"/>
    <p:sldId id="266" r:id="rId17"/>
    <p:sldId id="267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62E75-6D3F-4755-B2D1-9279E171F9CF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7199A-AE64-4957-9F41-23A2A128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82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4583A-467A-4828-AA7A-2E46ED157F8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45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E4786-86F5-4C36-B715-0F4C94D1850D}" type="slidenum">
              <a:rPr lang="en-GB"/>
              <a:pPr/>
              <a:t>13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1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6097C-6EEF-406C-87F5-736C8951B2C1}" type="slidenum">
              <a:rPr lang="en-GB"/>
              <a:pPr/>
              <a:t>14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0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4AB5A-6957-4D95-BF50-30F9B44653D5}" type="slidenum">
              <a:rPr lang="en-GB"/>
              <a:pPr/>
              <a:t>15</a:t>
            </a:fld>
            <a:endParaRPr lang="en-GB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66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B6C51-D159-44EC-B40F-FD54AB973F31}" type="slidenum">
              <a:rPr lang="en-GB"/>
              <a:pPr/>
              <a:t>16</a:t>
            </a:fld>
            <a:endParaRPr lang="en-GB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3BB9-F0CF-4CCE-BBB3-D00AC738468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182-015E-4158-94D7-127C4F82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5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3BB9-F0CF-4CCE-BBB3-D00AC738468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182-015E-4158-94D7-127C4F82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3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3BB9-F0CF-4CCE-BBB3-D00AC738468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182-015E-4158-94D7-127C4F82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1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3BB9-F0CF-4CCE-BBB3-D00AC738468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182-015E-4158-94D7-127C4F82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5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3BB9-F0CF-4CCE-BBB3-D00AC738468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182-015E-4158-94D7-127C4F82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0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3BB9-F0CF-4CCE-BBB3-D00AC738468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182-015E-4158-94D7-127C4F82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3BB9-F0CF-4CCE-BBB3-D00AC738468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182-015E-4158-94D7-127C4F82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8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3BB9-F0CF-4CCE-BBB3-D00AC738468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182-015E-4158-94D7-127C4F82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0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3BB9-F0CF-4CCE-BBB3-D00AC738468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182-015E-4158-94D7-127C4F82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3BB9-F0CF-4CCE-BBB3-D00AC738468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182-015E-4158-94D7-127C4F82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3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3BB9-F0CF-4CCE-BBB3-D00AC738468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182-015E-4158-94D7-127C4F82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7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A3BB9-F0CF-4CCE-BBB3-D00AC7384687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49182-015E-4158-94D7-127C4F82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7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467" y="225779"/>
            <a:ext cx="8210248" cy="163034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IN" sz="19036" b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036" b="1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flowers-by-pos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7467" y="2014170"/>
            <a:ext cx="8210248" cy="52001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94096372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" y="106594"/>
            <a:ext cx="12191847" cy="86869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bn-BD" sz="5045" b="1" dirty="0"/>
              <a:t>এনজাইমের শ্রেণীবিণ্যাস</a:t>
            </a:r>
            <a:endParaRPr lang="en-US" sz="5045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41354" y="1195012"/>
            <a:ext cx="7601761" cy="56738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790" b="1" dirty="0">
                <a:solidFill>
                  <a:srgbClr val="C00000"/>
                </a:solidFill>
              </a:rPr>
              <a:t>ক)  রাসায়নিক গঠনের উপর ভিত্তি করে – ২ প্রকার</a:t>
            </a:r>
          </a:p>
          <a:p>
            <a:r>
              <a:rPr lang="bn-BD" sz="2790" dirty="0"/>
              <a:t>   ১. সরল এনজাইম</a:t>
            </a:r>
          </a:p>
          <a:p>
            <a:r>
              <a:rPr lang="bn-BD" sz="2790" dirty="0"/>
              <a:t>   ২. সংযুক্ত এনজাইম</a:t>
            </a:r>
          </a:p>
          <a:p>
            <a:r>
              <a:rPr lang="bn-BD" sz="2790" b="1" dirty="0">
                <a:solidFill>
                  <a:srgbClr val="C00000"/>
                </a:solidFill>
              </a:rPr>
              <a:t>খ)  রসায়নিক বিক্রিয়ার প্রকৃতি অনুযায়ী </a:t>
            </a:r>
          </a:p>
          <a:p>
            <a:r>
              <a:rPr lang="bn-BD" sz="2790" dirty="0">
                <a:solidFill>
                  <a:srgbClr val="C00000"/>
                </a:solidFill>
              </a:rPr>
              <a:t>    </a:t>
            </a:r>
            <a:r>
              <a:rPr lang="bn-BD" sz="2790" dirty="0"/>
              <a:t>১. অক্সিডোরিডাকটেজ এনজাইম</a:t>
            </a:r>
          </a:p>
          <a:p>
            <a:r>
              <a:rPr lang="bn-BD" sz="2790" dirty="0"/>
              <a:t>    ২. ট্রান্সফারেজ এনজাইম</a:t>
            </a:r>
          </a:p>
          <a:p>
            <a:r>
              <a:rPr lang="bn-BD" sz="2790" dirty="0"/>
              <a:t>    ৩. হাইড্রোলেজ এনজাইম</a:t>
            </a:r>
          </a:p>
          <a:p>
            <a:r>
              <a:rPr lang="bn-BD" sz="2790" dirty="0"/>
              <a:t>    ৪. লাইয়েজ এনজাইম</a:t>
            </a:r>
          </a:p>
          <a:p>
            <a:r>
              <a:rPr lang="bn-BD" sz="2790" dirty="0"/>
              <a:t>    ৫. আইসোমারেজ এনজাইম</a:t>
            </a:r>
          </a:p>
          <a:p>
            <a:r>
              <a:rPr lang="bn-BD" sz="2790" dirty="0"/>
              <a:t>    ৬. এপিমারেজ এনজাইম</a:t>
            </a:r>
          </a:p>
          <a:p>
            <a:r>
              <a:rPr lang="bn-BD" sz="2790" dirty="0"/>
              <a:t>    ৭. লাইগেজ</a:t>
            </a:r>
          </a:p>
          <a:p>
            <a:r>
              <a:rPr lang="bn-BD" sz="2790" dirty="0"/>
              <a:t>    ৮. কার্বোক্সিলেজ</a:t>
            </a:r>
          </a:p>
          <a:p>
            <a:r>
              <a:rPr lang="bn-BD" sz="2790" dirty="0"/>
              <a:t>    ৯. ফসফোরাইলেজ</a:t>
            </a:r>
            <a:endParaRPr lang="en-US" sz="2790" dirty="0"/>
          </a:p>
        </p:txBody>
      </p:sp>
    </p:spTree>
    <p:extLst>
      <p:ext uri="{BB962C8B-B14F-4D97-AF65-F5344CB8AC3E}">
        <p14:creationId xmlns:p14="http://schemas.microsoft.com/office/powerpoint/2010/main" val="26468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5561" y="106594"/>
            <a:ext cx="8650814" cy="10453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193" b="1" dirty="0"/>
              <a:t>প্রোসথেটিক গ্রুপ</a:t>
            </a:r>
            <a:endParaRPr lang="en-US" sz="6193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11736" y="1435556"/>
            <a:ext cx="9961542" cy="5880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587" dirty="0"/>
              <a:t>সংযুক্ত এনজাইমের ক্ষেত্রে প্রোটিনযুক্ত অংশের সাথে যে অপ্রোটিন অংশ যুক্ত থাকে তাকে  প্রোসথেটিক গ্রুপ বলে।</a:t>
            </a:r>
            <a:endParaRPr lang="en-US" sz="4587" dirty="0"/>
          </a:p>
          <a:p>
            <a:pPr algn="just"/>
            <a:endParaRPr lang="bn-BD" sz="3669" dirty="0"/>
          </a:p>
          <a:p>
            <a:pPr algn="just"/>
            <a:r>
              <a:rPr lang="bn-BD" sz="4128" b="1" dirty="0">
                <a:solidFill>
                  <a:schemeClr val="accent1">
                    <a:lumMod val="75000"/>
                  </a:schemeClr>
                </a:solidFill>
              </a:rPr>
              <a:t>প্রোসথেটিক গ্রুপ - ২ প্রকার</a:t>
            </a:r>
          </a:p>
          <a:p>
            <a:pPr marL="589811" indent="-589811" algn="just">
              <a:buFontTx/>
              <a:buAutoNum type="arabicParenR"/>
            </a:pPr>
            <a:r>
              <a:rPr lang="bn-BD" sz="3211" dirty="0"/>
              <a:t>কোএনজাইম-প্রোসথেটিক গ্রুপটি জৈব যৌগ হলে(</a:t>
            </a:r>
            <a:r>
              <a:rPr lang="en-US" sz="3211" dirty="0"/>
              <a:t>ATP</a:t>
            </a:r>
            <a:r>
              <a:rPr lang="bn-BD" sz="3211" dirty="0"/>
              <a:t>)</a:t>
            </a:r>
          </a:p>
          <a:p>
            <a:pPr marL="589811" indent="-589811" algn="just">
              <a:buFontTx/>
              <a:buAutoNum type="arabicParenR"/>
            </a:pPr>
            <a:r>
              <a:rPr lang="bn-BD" sz="3211" dirty="0"/>
              <a:t>কোফ্যাক্টর</a:t>
            </a:r>
            <a:r>
              <a:rPr lang="en-US" sz="3211" dirty="0"/>
              <a:t>-</a:t>
            </a:r>
            <a:r>
              <a:rPr lang="bn-BD" sz="3211" dirty="0"/>
              <a:t>প্রোসথেটিক গ্রুপটি ধাতুর আয়ন হলে(</a:t>
            </a:r>
            <a:r>
              <a:rPr lang="en-US" sz="3211" dirty="0"/>
              <a:t>Mg</a:t>
            </a:r>
            <a:r>
              <a:rPr lang="en-US" sz="3211" baseline="30000" dirty="0"/>
              <a:t>++</a:t>
            </a:r>
            <a:r>
              <a:rPr lang="bn-BD" sz="3211" dirty="0"/>
              <a:t>)</a:t>
            </a:r>
            <a:endParaRPr lang="en-US" sz="3211" dirty="0"/>
          </a:p>
          <a:p>
            <a:pPr algn="just"/>
            <a:endParaRPr lang="en-US" sz="3211" dirty="0"/>
          </a:p>
          <a:p>
            <a:pPr algn="just"/>
            <a:endParaRPr lang="en-US" sz="3211" dirty="0"/>
          </a:p>
          <a:p>
            <a:pPr algn="just"/>
            <a:endParaRPr lang="en-US" sz="3211" dirty="0"/>
          </a:p>
        </p:txBody>
      </p:sp>
    </p:spTree>
    <p:extLst>
      <p:ext uri="{BB962C8B-B14F-4D97-AF65-F5344CB8AC3E}">
        <p14:creationId xmlns:p14="http://schemas.microsoft.com/office/powerpoint/2010/main" val="42652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2178" y="1117600"/>
            <a:ext cx="600568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জোড়ায়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844800" y="2968978"/>
            <a:ext cx="668302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এনজাইমের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21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13341" y="-153659"/>
            <a:ext cx="7031092" cy="1256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7568" b="1" u="sng" dirty="0">
                <a:solidFill>
                  <a:srgbClr val="FF0000"/>
                </a:solidFill>
                <a:latin typeface="Comic Sans MS" pitchFamily="66" charset="0"/>
              </a:rPr>
              <a:t>Enzyme Action</a:t>
            </a:r>
          </a:p>
        </p:txBody>
      </p:sp>
      <p:pic>
        <p:nvPicPr>
          <p:cNvPr id="5" name="Picture 5" descr="lock&amp;k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405" y="2293038"/>
            <a:ext cx="5614290" cy="44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39521" y="1331834"/>
            <a:ext cx="8388667" cy="40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64" b="1">
                <a:solidFill>
                  <a:srgbClr val="000066"/>
                </a:solidFill>
              </a:rPr>
              <a:t>Lock and Key</a:t>
            </a:r>
            <a:endParaRPr lang="en-US" sz="2064" b="1">
              <a:solidFill>
                <a:srgbClr val="00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-3216296" y="3213715"/>
            <a:ext cx="7077941" cy="6569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3669" b="1" dirty="0"/>
              <a:t>এনজাইমের</a:t>
            </a:r>
            <a:r>
              <a:rPr lang="en-US" sz="3669" b="1" dirty="0"/>
              <a:t> </a:t>
            </a:r>
            <a:r>
              <a:rPr lang="bn-BD" sz="3669" b="1" dirty="0"/>
              <a:t>কার্যপদ্ধতি</a:t>
            </a:r>
            <a:endParaRPr lang="en-US" sz="3669" b="1" dirty="0"/>
          </a:p>
        </p:txBody>
      </p:sp>
    </p:spTree>
    <p:extLst>
      <p:ext uri="{BB962C8B-B14F-4D97-AF65-F5344CB8AC3E}">
        <p14:creationId xmlns:p14="http://schemas.microsoft.com/office/powerpoint/2010/main" val="370700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ock_key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17" y="1502004"/>
            <a:ext cx="5182954" cy="3123062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15669" y="173043"/>
            <a:ext cx="4315605" cy="868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5045" b="1" u="sng">
                <a:solidFill>
                  <a:srgbClr val="FF0000"/>
                </a:solidFill>
                <a:latin typeface="Comic Sans MS" pitchFamily="66" charset="0"/>
              </a:rPr>
              <a:t>Lock and Key</a:t>
            </a:r>
          </a:p>
        </p:txBody>
      </p:sp>
      <p:pic>
        <p:nvPicPr>
          <p:cNvPr id="4" name="Picture 2" descr="proper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896" y="3495449"/>
            <a:ext cx="5690786" cy="3002188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91529" y="2565175"/>
            <a:ext cx="3826689" cy="868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5045" b="1" u="sng" dirty="0">
                <a:solidFill>
                  <a:srgbClr val="FF0000"/>
                </a:solidFill>
                <a:latin typeface="Comic Sans MS" pitchFamily="66" charset="0"/>
              </a:rPr>
              <a:t>Induced Fit</a:t>
            </a:r>
          </a:p>
        </p:txBody>
      </p:sp>
    </p:spTree>
    <p:extLst>
      <p:ext uri="{BB962C8B-B14F-4D97-AF65-F5344CB8AC3E}">
        <p14:creationId xmlns:p14="http://schemas.microsoft.com/office/powerpoint/2010/main" val="17230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lock_key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62" y="1634901"/>
            <a:ext cx="6113227" cy="275891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105835" y="25380"/>
            <a:ext cx="5620449" cy="868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5045" b="1" u="sng" dirty="0">
                <a:solidFill>
                  <a:srgbClr val="FF0000"/>
                </a:solidFill>
                <a:latin typeface="Comic Sans MS" pitchFamily="66" charset="0"/>
              </a:rPr>
              <a:t>Enzyme reactions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15014" y="4691514"/>
            <a:ext cx="3357907" cy="5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139" dirty="0">
                <a:solidFill>
                  <a:srgbClr val="FF0000"/>
                </a:solidFill>
              </a:rPr>
              <a:t>enzyme + substrate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169005" y="4691514"/>
            <a:ext cx="4563557" cy="5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139" dirty="0">
                <a:solidFill>
                  <a:srgbClr val="FF0000"/>
                </a:solidFill>
              </a:rPr>
              <a:t>enzyme-substrate complex</a:t>
            </a: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3637420" y="4957307"/>
            <a:ext cx="5980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139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835922" y="5548040"/>
            <a:ext cx="862737" cy="5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139" b="1">
                <a:solidFill>
                  <a:srgbClr val="FF0000"/>
                </a:solidFill>
              </a:rPr>
              <a:t>E +S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5239492" y="5824747"/>
            <a:ext cx="123791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139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7152793" y="5577168"/>
            <a:ext cx="567078" cy="57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139" b="1">
                <a:solidFill>
                  <a:srgbClr val="FF0000"/>
                </a:solidFill>
              </a:rPr>
              <a:t>ES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4" y="1701349"/>
            <a:ext cx="5010901" cy="27243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0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172283" y="32763"/>
            <a:ext cx="5620449" cy="868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5045" b="1" u="sng" dirty="0">
                <a:solidFill>
                  <a:srgbClr val="FF0000"/>
                </a:solidFill>
                <a:latin typeface="Comic Sans MS" pitchFamily="66" charset="0"/>
              </a:rPr>
              <a:t>Enzyme reactions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086331" y="2850098"/>
            <a:ext cx="2767937" cy="51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52">
                <a:solidFill>
                  <a:schemeClr val="accent2"/>
                </a:solidFill>
              </a:rPr>
              <a:t>enzyme + product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140716" y="2932018"/>
            <a:ext cx="4027769" cy="51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52">
                <a:solidFill>
                  <a:schemeClr val="accent2"/>
                </a:solidFill>
              </a:rPr>
              <a:t>enzyme-substrate complex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5682757" y="3179598"/>
            <a:ext cx="123791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64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7264735" y="3895040"/>
            <a:ext cx="800219" cy="51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52" b="1">
                <a:solidFill>
                  <a:schemeClr val="accent2"/>
                </a:solidFill>
              </a:rPr>
              <a:t>E +P</a:t>
            </a:r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>
            <a:off x="5779240" y="4219078"/>
            <a:ext cx="123791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64"/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870832" y="3895040"/>
            <a:ext cx="519438" cy="51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52" b="1">
                <a:solidFill>
                  <a:schemeClr val="accent2"/>
                </a:solidFill>
              </a:rPr>
              <a:t>ES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1470222" y="1035102"/>
            <a:ext cx="2971647" cy="51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52">
                <a:solidFill>
                  <a:srgbClr val="FF0000"/>
                </a:solidFill>
              </a:rPr>
              <a:t>enzyme + substrate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6824184" y="1035102"/>
            <a:ext cx="4027769" cy="51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52">
                <a:solidFill>
                  <a:srgbClr val="FF0000"/>
                </a:solidFill>
              </a:rPr>
              <a:t>enzyme-substrate complex</a:t>
            </a:r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5187593" y="1277219"/>
            <a:ext cx="123791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64"/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3700281" y="1825180"/>
            <a:ext cx="779381" cy="51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52" b="1">
                <a:solidFill>
                  <a:srgbClr val="FF0000"/>
                </a:solidFill>
              </a:rPr>
              <a:t>E +S</a:t>
            </a:r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>
            <a:off x="5103852" y="2101887"/>
            <a:ext cx="123791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64"/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7017151" y="1854308"/>
            <a:ext cx="519438" cy="51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752" b="1">
                <a:solidFill>
                  <a:srgbClr val="FF0000"/>
                </a:solidFill>
              </a:rPr>
              <a:t>ES</a:t>
            </a:r>
          </a:p>
        </p:txBody>
      </p:sp>
      <p:pic>
        <p:nvPicPr>
          <p:cNvPr id="65552" name="Picture 16" descr="lock_key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507" y="4750653"/>
            <a:ext cx="3322336" cy="154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7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2488" y="655965"/>
            <a:ext cx="10735734" cy="9394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5505" b="1" dirty="0"/>
              <a:t>এনজাইমের গুরুত্ব</a:t>
            </a:r>
            <a:endParaRPr lang="en-US" sz="5505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50250" y="2132814"/>
            <a:ext cx="6729406" cy="37469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marL="983018" indent="-983018">
              <a:buFont typeface="Wingdings" panose="05000000000000000000" pitchFamily="2" charset="2"/>
              <a:buChar char="§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চিকিৎসায়</a:t>
            </a:r>
          </a:p>
          <a:p>
            <a:pPr marL="851949" indent="-851949">
              <a:buFont typeface="Wingdings" panose="05000000000000000000" pitchFamily="2" charset="2"/>
              <a:buChar char="§"/>
            </a:pPr>
            <a:r>
              <a:rPr lang="bn-BD" sz="4587" dirty="0" smtClean="0"/>
              <a:t>খাদ্যে</a:t>
            </a:r>
            <a:endParaRPr lang="bn-BD" sz="4587" dirty="0"/>
          </a:p>
          <a:p>
            <a:pPr marL="851949" indent="-851949">
              <a:buFont typeface="Wingdings" panose="05000000000000000000" pitchFamily="2" charset="2"/>
              <a:buChar char="§"/>
            </a:pPr>
            <a:r>
              <a:rPr lang="bn-BD" sz="4587" dirty="0"/>
              <a:t>অ্যান্টিবয়োটিক উত্পাদনে</a:t>
            </a:r>
          </a:p>
          <a:p>
            <a:pPr marL="851949" indent="-851949">
              <a:buFont typeface="Wingdings" panose="05000000000000000000" pitchFamily="2" charset="2"/>
              <a:buChar char="§"/>
            </a:pPr>
            <a:r>
              <a:rPr lang="bn-BD" sz="4587" dirty="0"/>
              <a:t>শিল্পে</a:t>
            </a:r>
          </a:p>
          <a:p>
            <a:pPr marL="851949" indent="-851949">
              <a:buFont typeface="Wingdings" panose="05000000000000000000" pitchFamily="2" charset="2"/>
              <a:buChar char="§"/>
            </a:pPr>
            <a:r>
              <a:rPr lang="bn-BD" sz="4587" dirty="0"/>
              <a:t>জীবপ্রযুক্তিতে</a:t>
            </a:r>
            <a:endParaRPr lang="en-US" sz="4587" dirty="0"/>
          </a:p>
        </p:txBody>
      </p:sp>
    </p:spTree>
    <p:extLst>
      <p:ext uri="{BB962C8B-B14F-4D97-AF65-F5344CB8AC3E}">
        <p14:creationId xmlns:p14="http://schemas.microsoft.com/office/powerpoint/2010/main" val="294571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230" y="647172"/>
            <a:ext cx="9857572" cy="114300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05541" y="2468886"/>
            <a:ext cx="9961542" cy="22272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5045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এনজাইমের </a:t>
            </a:r>
            <a:r>
              <a:rPr lang="bn-BD" sz="5045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শ্রেণীবিন্যাস </a:t>
            </a:r>
            <a:r>
              <a:rPr lang="bn-IN" sz="5045" b="1" dirty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endParaRPr lang="en-US" sz="5045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15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978" y="1806222"/>
            <a:ext cx="9427591" cy="50517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91107" y="306687"/>
            <a:ext cx="3986887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8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2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5891"/>
            <a:ext cx="4445000" cy="337855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ড.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প্রভাষক(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বিজ্ঞান)</a:t>
            </a: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aktaru</a:t>
            </a:r>
            <a:r>
              <a:rPr lang="en-US" b="1" dirty="0">
                <a:latin typeface="SutonnyOMJ" panose="01010600010101010101" pitchFamily="2" charset="0"/>
                <a:cs typeface="SutonnyOMJ" panose="01010600010101010101" pitchFamily="2" charset="0"/>
              </a:rPr>
              <a:t>l</a:t>
            </a:r>
            <a:r>
              <a:rPr lang="en-US" sz="2000" b="1" dirty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311" y="2415823"/>
            <a:ext cx="2374909" cy="222436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7039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826" y="511881"/>
            <a:ext cx="10515600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পাঠ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পরিচিতি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385" y="2036256"/>
            <a:ext cx="8790482" cy="355368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8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–দ্বাদশ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</a:t>
            </a:r>
            <a:r>
              <a:rPr lang="bn-BD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 </a:t>
            </a:r>
            <a:r>
              <a:rPr lang="bn-BD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en-US" sz="4800" b="1" spc="50" dirty="0" smtClean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তৃতীয়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sz="48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8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q10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267" y="214489"/>
            <a:ext cx="4481689" cy="338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15822" y="4470401"/>
            <a:ext cx="6626578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16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8647" y="2273489"/>
            <a:ext cx="715490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এনজাইম</a:t>
            </a:r>
            <a:r>
              <a:rPr lang="en-US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উতসেচক</a:t>
            </a:r>
            <a:endParaRPr lang="bn-BD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14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177" y="1151467"/>
            <a:ext cx="7507111" cy="24314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    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১।এনজাইম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২।এনজাইমের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৩।এনজাইমের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22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6129" y="1471525"/>
            <a:ext cx="9612014" cy="53864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6880" b="1" dirty="0">
                <a:solidFill>
                  <a:schemeClr val="accent6">
                    <a:lumMod val="75000"/>
                  </a:schemeClr>
                </a:solidFill>
              </a:rPr>
              <a:t>সংজ্ঞা:</a:t>
            </a:r>
          </a:p>
          <a:p>
            <a:pPr algn="just"/>
            <a:r>
              <a:rPr lang="bn-BD" sz="4587" dirty="0"/>
              <a:t>জীবদেহে বিদ্যমান স্বল্প মাত্রায় প্রোটিন ধর্মি পদার্থ  যারা জৈবনিক সকল প্রকার বিক্রিয়ায় অংশগ্রহণ করে কিন্তু বিক্রিয়া শেষে নিজেরা অপরিবর্তিত থাকে তাদেরকে এনজাইম বা উত্সচক বলে। </a:t>
            </a:r>
          </a:p>
          <a:p>
            <a:pPr algn="just"/>
            <a:endParaRPr lang="en-US" sz="4587" dirty="0"/>
          </a:p>
        </p:txBody>
      </p:sp>
    </p:spTree>
    <p:extLst>
      <p:ext uri="{BB962C8B-B14F-4D97-AF65-F5344CB8AC3E}">
        <p14:creationId xmlns:p14="http://schemas.microsoft.com/office/powerpoint/2010/main" val="247615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41753" y="-677951"/>
            <a:ext cx="2079415" cy="727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128" b="1" u="sng" dirty="0">
                <a:solidFill>
                  <a:srgbClr val="FF0000"/>
                </a:solidFill>
                <a:latin typeface="Comic Sans MS" pitchFamily="66" charset="0"/>
              </a:rPr>
              <a:t>Enzyme</a:t>
            </a:r>
            <a:endParaRPr lang="en-US" sz="4128" dirty="0"/>
          </a:p>
        </p:txBody>
      </p:sp>
      <p:sp>
        <p:nvSpPr>
          <p:cNvPr id="3" name="TextBox 2"/>
          <p:cNvSpPr txBox="1"/>
          <p:nvPr/>
        </p:nvSpPr>
        <p:spPr>
          <a:xfrm>
            <a:off x="1202612" y="2367925"/>
            <a:ext cx="10136306" cy="4892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587" b="1" dirty="0">
                <a:solidFill>
                  <a:srgbClr val="FF0000"/>
                </a:solidFill>
              </a:rPr>
              <a:t>বৈশিষ্ট্য:</a:t>
            </a:r>
          </a:p>
          <a:p>
            <a:pPr marL="851949" indent="-851949">
              <a:buFont typeface="+mj-lt"/>
              <a:buAutoNum type="arabicPeriod"/>
            </a:pPr>
            <a:r>
              <a:rPr lang="en-US" sz="4587" dirty="0" err="1"/>
              <a:t>Ph</a:t>
            </a:r>
            <a:r>
              <a:rPr lang="en-US" sz="4587" dirty="0"/>
              <a:t> </a:t>
            </a:r>
            <a:r>
              <a:rPr lang="bn-BD" sz="4587" dirty="0"/>
              <a:t>দ্বারা নিয়ন্ত্রিত</a:t>
            </a:r>
          </a:p>
          <a:p>
            <a:pPr marL="851949" indent="-851949">
              <a:buFont typeface="+mj-lt"/>
              <a:buAutoNum type="arabicPeriod"/>
            </a:pPr>
            <a:r>
              <a:rPr lang="bn-BD" sz="4587" dirty="0"/>
              <a:t>বিক্রিয়ার গতিকে ত্বরান্বিত করে</a:t>
            </a:r>
          </a:p>
          <a:p>
            <a:pPr marL="851949" indent="-851949">
              <a:buFont typeface="+mj-lt"/>
              <a:buAutoNum type="arabicPeriod"/>
            </a:pPr>
            <a:r>
              <a:rPr lang="bn-BD" sz="4587" dirty="0"/>
              <a:t>নির্দিষ্ট পদার্থের উপর কাজ করে</a:t>
            </a:r>
          </a:p>
          <a:p>
            <a:pPr marL="851949" indent="-851949">
              <a:buFont typeface="+mj-lt"/>
              <a:buAutoNum type="arabicPeriod"/>
            </a:pPr>
            <a:r>
              <a:rPr lang="bn-BD" sz="4587" dirty="0"/>
              <a:t>তাপের প্রতি অনুভূতি প্রবন</a:t>
            </a:r>
          </a:p>
          <a:p>
            <a:pPr marL="851949" indent="-851949">
              <a:buFont typeface="+mj-lt"/>
              <a:buAutoNum type="arabicPeriod"/>
            </a:pPr>
            <a:r>
              <a:rPr lang="bn-BD" sz="4587" dirty="0"/>
              <a:t>পানি ও অ্যালকোহলে দ্রবণীয়</a:t>
            </a:r>
          </a:p>
          <a:p>
            <a:pPr marL="851949" indent="-851949">
              <a:buFont typeface="+mj-lt"/>
              <a:buAutoNum type="arabicPeriod"/>
            </a:pPr>
            <a:r>
              <a:rPr lang="bn-BD" sz="3669" dirty="0"/>
              <a:t>এনজাইমের অণু সাবস্ট্রেটের অণু অপেক্ষা বড়</a:t>
            </a:r>
          </a:p>
        </p:txBody>
      </p:sp>
      <p:sp>
        <p:nvSpPr>
          <p:cNvPr id="4" name="Rectangle 3"/>
          <p:cNvSpPr/>
          <p:nvPr/>
        </p:nvSpPr>
        <p:spPr>
          <a:xfrm>
            <a:off x="765703" y="360393"/>
            <a:ext cx="7287133" cy="939488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bn-BD" sz="5505" b="1" dirty="0"/>
              <a:t>এনজাইম বা উত্সচক</a:t>
            </a:r>
          </a:p>
        </p:txBody>
      </p:sp>
      <p:pic>
        <p:nvPicPr>
          <p:cNvPr id="5" name="Picture 4" descr="q10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85" y="283250"/>
            <a:ext cx="3233132" cy="297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43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7171" y="1207528"/>
            <a:ext cx="6976829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0978" y="3714044"/>
            <a:ext cx="694266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এনজাইমের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সঙ্গা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দাও</a:t>
            </a:r>
            <a:r>
              <a:rPr lang="en-US" sz="3600" dirty="0" smtClean="0"/>
              <a:t>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508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330</Words>
  <Application>Microsoft Office PowerPoint</Application>
  <PresentationFormat>Widescreen</PresentationFormat>
  <Paragraphs>88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NikoshBAN</vt:lpstr>
      <vt:lpstr>SutonnyOMJ</vt:lpstr>
      <vt:lpstr>Vrinda</vt:lpstr>
      <vt:lpstr>Wingdings</vt:lpstr>
      <vt:lpstr>Office Theme</vt:lpstr>
      <vt:lpstr>স্বাগতম</vt:lpstr>
      <vt:lpstr>শিক্ষক পরিচিতি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71</cp:revision>
  <dcterms:created xsi:type="dcterms:W3CDTF">2021-01-05T10:13:52Z</dcterms:created>
  <dcterms:modified xsi:type="dcterms:W3CDTF">2021-01-07T01:52:21Z</dcterms:modified>
</cp:coreProperties>
</file>