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1" r:id="rId4"/>
    <p:sldId id="270" r:id="rId5"/>
    <p:sldId id="258" r:id="rId6"/>
    <p:sldId id="264" r:id="rId7"/>
    <p:sldId id="265" r:id="rId8"/>
    <p:sldId id="272" r:id="rId9"/>
    <p:sldId id="273" r:id="rId10"/>
    <p:sldId id="274"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D78E-73F3-4968-8559-8DCD27EBF0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936070-4C7B-4ABC-8384-210121C12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5B55D8-3436-4FE2-B62D-F83CECA10720}"/>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5" name="Footer Placeholder 4">
            <a:extLst>
              <a:ext uri="{FF2B5EF4-FFF2-40B4-BE49-F238E27FC236}">
                <a16:creationId xmlns:a16="http://schemas.microsoft.com/office/drawing/2014/main" id="{37E6F868-0B36-4171-A606-8BFDEFD01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DD590-BE31-4DE6-A99C-6F5225147906}"/>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314431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D86B-27C4-4644-92D3-9546A85717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948F01-29CE-4DDD-96FD-B5BC1DC58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D59C0-85BC-47C3-99C6-65DD6B4D1382}"/>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5" name="Footer Placeholder 4">
            <a:extLst>
              <a:ext uri="{FF2B5EF4-FFF2-40B4-BE49-F238E27FC236}">
                <a16:creationId xmlns:a16="http://schemas.microsoft.com/office/drawing/2014/main" id="{E7909B3F-4700-479F-B920-2C88278F8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9F31C-1CC8-4B5B-B696-C36BDA607C18}"/>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359864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6CD7EF-D7D8-4C31-8028-9291CE5E00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12294A-28DB-4423-B235-4DD81686E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73775-B40E-4D8E-864C-043FD28FCE88}"/>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5" name="Footer Placeholder 4">
            <a:extLst>
              <a:ext uri="{FF2B5EF4-FFF2-40B4-BE49-F238E27FC236}">
                <a16:creationId xmlns:a16="http://schemas.microsoft.com/office/drawing/2014/main" id="{7D0D001F-4981-40F8-B3F9-9500305B6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78563-FC88-4302-8DE1-1018A7D11DDD}"/>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326323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2EF0-BD0C-4230-9CAA-57CC857E9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20589-1010-4455-A11B-18342B751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4A913-E584-491F-8008-43270B1E3D69}"/>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5" name="Footer Placeholder 4">
            <a:extLst>
              <a:ext uri="{FF2B5EF4-FFF2-40B4-BE49-F238E27FC236}">
                <a16:creationId xmlns:a16="http://schemas.microsoft.com/office/drawing/2014/main" id="{B1B4590B-D9F1-4C7B-AD83-B12828F3A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7228E-E44A-4DB8-9101-BB7A3B612499}"/>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270195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D191-5037-4D88-996C-C9F347514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2FAB8A-774B-45D6-8C38-959C79334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FABECB-507F-4C73-B089-F8D3E7B0573C}"/>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5" name="Footer Placeholder 4">
            <a:extLst>
              <a:ext uri="{FF2B5EF4-FFF2-40B4-BE49-F238E27FC236}">
                <a16:creationId xmlns:a16="http://schemas.microsoft.com/office/drawing/2014/main" id="{EDE9B377-5F08-4201-81B4-00425ADC6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C0D64-56BE-4481-A42B-1C20051CC466}"/>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131523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D11E-8A12-4FF0-A5A2-2E99D47CE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50CD8-2460-436A-9486-21140DE45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F76DD9-EABE-4E91-9E71-695635DBF8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1137-4ECD-4417-88CA-C04F1D36D0E2}"/>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6" name="Footer Placeholder 5">
            <a:extLst>
              <a:ext uri="{FF2B5EF4-FFF2-40B4-BE49-F238E27FC236}">
                <a16:creationId xmlns:a16="http://schemas.microsoft.com/office/drawing/2014/main" id="{BAE7D989-7547-4A2B-B7BB-9F77C0B7B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791CC-A947-448A-93CC-FF6F9032F21F}"/>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409253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5179-018F-4020-ACEC-19050B0BF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548C3-0A01-4A18-A0CB-DD7834D2D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A4C18-00BC-4B31-A173-67730676E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2F0733-1093-4570-81A1-8F1AF23C24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9BC00-BE27-46BF-A4C3-5B1477CB6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776401-2CF9-460E-B01D-D5D200A628CB}"/>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8" name="Footer Placeholder 7">
            <a:extLst>
              <a:ext uri="{FF2B5EF4-FFF2-40B4-BE49-F238E27FC236}">
                <a16:creationId xmlns:a16="http://schemas.microsoft.com/office/drawing/2014/main" id="{7381A78A-2EF5-4892-8F43-24FFCA57B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B35ED-4E8D-4800-80E1-A592981A64F4}"/>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395890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8708-FCF4-4077-B2B8-4D4F1F9393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C2023-D032-41C3-A461-4F50D16BDE60}"/>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4" name="Footer Placeholder 3">
            <a:extLst>
              <a:ext uri="{FF2B5EF4-FFF2-40B4-BE49-F238E27FC236}">
                <a16:creationId xmlns:a16="http://schemas.microsoft.com/office/drawing/2014/main" id="{AA458862-445C-4D93-9D04-E40AB5BD54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052ACE-AFBE-4894-9066-C3C3227F1A55}"/>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275935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A92A9-733E-421E-B671-806BB9E67BD6}"/>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3" name="Footer Placeholder 2">
            <a:extLst>
              <a:ext uri="{FF2B5EF4-FFF2-40B4-BE49-F238E27FC236}">
                <a16:creationId xmlns:a16="http://schemas.microsoft.com/office/drawing/2014/main" id="{336201C3-695A-48B4-B10A-06857D1ECE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8E7C03-DA7A-4A43-A305-81658098D00C}"/>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259609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9523-F247-4E27-9755-0AEDA7B30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9003EC-29EE-400C-9E00-E4BFF3BB0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178916-7F91-4CF7-A3D1-02D190C68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A1736-98DE-4625-9009-0913C5C7ED11}"/>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6" name="Footer Placeholder 5">
            <a:extLst>
              <a:ext uri="{FF2B5EF4-FFF2-40B4-BE49-F238E27FC236}">
                <a16:creationId xmlns:a16="http://schemas.microsoft.com/office/drawing/2014/main" id="{29C09998-4795-47CB-A410-7636CADF1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523A1-5302-483B-9ABE-1A0061EEFB88}"/>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373037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5792-484E-4FE1-A71E-33F35EC2C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ECA124-0F41-49A2-ADA6-F3BD5B3CF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34F2C1-6DDB-40B9-8E53-C67F06E4E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15B07-FCD8-413A-A9DA-FE77D3F8C399}"/>
              </a:ext>
            </a:extLst>
          </p:cNvPr>
          <p:cNvSpPr>
            <a:spLocks noGrp="1"/>
          </p:cNvSpPr>
          <p:nvPr>
            <p:ph type="dt" sz="half" idx="10"/>
          </p:nvPr>
        </p:nvSpPr>
        <p:spPr/>
        <p:txBody>
          <a:bodyPr/>
          <a:lstStyle/>
          <a:p>
            <a:fld id="{F08BF410-5C58-4F32-94A8-D09E2ABEFE0C}" type="datetimeFigureOut">
              <a:rPr lang="en-US" smtClean="0"/>
              <a:t>07-Jan-21</a:t>
            </a:fld>
            <a:endParaRPr lang="en-US"/>
          </a:p>
        </p:txBody>
      </p:sp>
      <p:sp>
        <p:nvSpPr>
          <p:cNvPr id="6" name="Footer Placeholder 5">
            <a:extLst>
              <a:ext uri="{FF2B5EF4-FFF2-40B4-BE49-F238E27FC236}">
                <a16:creationId xmlns:a16="http://schemas.microsoft.com/office/drawing/2014/main" id="{3C76FD40-6D37-432C-AA86-EB72891A8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58249-5665-4F5F-8798-1C56C8759B27}"/>
              </a:ext>
            </a:extLst>
          </p:cNvPr>
          <p:cNvSpPr>
            <a:spLocks noGrp="1"/>
          </p:cNvSpPr>
          <p:nvPr>
            <p:ph type="sldNum" sz="quarter" idx="12"/>
          </p:nvPr>
        </p:nvSpPr>
        <p:spPr/>
        <p:txBody>
          <a:bodyPr/>
          <a:lstStyle/>
          <a:p>
            <a:fld id="{ECD0997A-9A52-465A-94E3-A88AD56EFE7A}" type="slidenum">
              <a:rPr lang="en-US" smtClean="0"/>
              <a:t>‹#›</a:t>
            </a:fld>
            <a:endParaRPr lang="en-US"/>
          </a:p>
        </p:txBody>
      </p:sp>
    </p:spTree>
    <p:extLst>
      <p:ext uri="{BB962C8B-B14F-4D97-AF65-F5344CB8AC3E}">
        <p14:creationId xmlns:p14="http://schemas.microsoft.com/office/powerpoint/2010/main" val="300526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98C6C-0EAA-4B75-A414-430E0A208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E623E5-7C40-414D-B016-747614AC1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AE56D-7B3E-4C06-83BC-F631B28B5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BF410-5C58-4F32-94A8-D09E2ABEFE0C}" type="datetimeFigureOut">
              <a:rPr lang="en-US" smtClean="0"/>
              <a:t>07-Jan-21</a:t>
            </a:fld>
            <a:endParaRPr lang="en-US"/>
          </a:p>
        </p:txBody>
      </p:sp>
      <p:sp>
        <p:nvSpPr>
          <p:cNvPr id="5" name="Footer Placeholder 4">
            <a:extLst>
              <a:ext uri="{FF2B5EF4-FFF2-40B4-BE49-F238E27FC236}">
                <a16:creationId xmlns:a16="http://schemas.microsoft.com/office/drawing/2014/main" id="{4FB21192-824E-4FF4-B68E-A80F92CEF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D57C02-3521-41A0-B55D-4F3CB98316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0997A-9A52-465A-94E3-A88AD56EFE7A}" type="slidenum">
              <a:rPr lang="en-US" smtClean="0"/>
              <a:t>‹#›</a:t>
            </a:fld>
            <a:endParaRPr lang="en-US"/>
          </a:p>
        </p:txBody>
      </p:sp>
    </p:spTree>
    <p:extLst>
      <p:ext uri="{BB962C8B-B14F-4D97-AF65-F5344CB8AC3E}">
        <p14:creationId xmlns:p14="http://schemas.microsoft.com/office/powerpoint/2010/main" val="1662216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A7C470-A529-4703-AE43-6BEA29BE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39" y="715618"/>
            <a:ext cx="9989542" cy="5671930"/>
          </a:xfrm>
          <a:prstGeom prst="rect">
            <a:avLst/>
          </a:prstGeom>
          <a:ln w="38100">
            <a:solidFill>
              <a:schemeClr val="tx1"/>
            </a:solidFill>
          </a:ln>
        </p:spPr>
      </p:pic>
    </p:spTree>
    <p:extLst>
      <p:ext uri="{BB962C8B-B14F-4D97-AF65-F5344CB8AC3E}">
        <p14:creationId xmlns:p14="http://schemas.microsoft.com/office/powerpoint/2010/main" val="256304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0C8CB-CB9D-460D-8341-51292A29E4E3}"/>
              </a:ext>
            </a:extLst>
          </p:cNvPr>
          <p:cNvSpPr txBox="1"/>
          <p:nvPr/>
        </p:nvSpPr>
        <p:spPr>
          <a:xfrm>
            <a:off x="265047" y="291548"/>
            <a:ext cx="962123" cy="461665"/>
          </a:xfrm>
          <a:prstGeom prst="rect">
            <a:avLst/>
          </a:prstGeom>
          <a:solidFill>
            <a:srgbClr val="FFFF00"/>
          </a:solidFill>
        </p:spPr>
        <p:txBody>
          <a:bodyPr wrap="none" rtlCol="0">
            <a:spAutoFit/>
          </a:bodyPr>
          <a:lstStyle/>
          <a:p>
            <a:r>
              <a:rPr lang="bn-IN" sz="2400" dirty="0">
                <a:latin typeface="NikoshBAN" panose="02000000000000000000" pitchFamily="2" charset="0"/>
                <a:cs typeface="NikoshBAN" panose="02000000000000000000" pitchFamily="2" charset="0"/>
              </a:rPr>
              <a:t>টীকা-৩ </a:t>
            </a:r>
            <a:endParaRPr lang="en-US" sz="2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1D0A10D6-254C-4919-BE8D-AA1DBDA0CC5D}"/>
              </a:ext>
            </a:extLst>
          </p:cNvPr>
          <p:cNvSpPr txBox="1"/>
          <p:nvPr/>
        </p:nvSpPr>
        <p:spPr>
          <a:xfrm>
            <a:off x="265047" y="1298711"/>
            <a:ext cx="2425143" cy="584775"/>
          </a:xfrm>
          <a:prstGeom prst="rect">
            <a:avLst/>
          </a:prstGeom>
          <a:solidFill>
            <a:srgbClr val="92D050"/>
          </a:solidFill>
        </p:spPr>
        <p:txBody>
          <a:bodyPr wrap="square" rtlCol="0">
            <a:spAutoFit/>
          </a:bodyPr>
          <a:lstStyle/>
          <a:p>
            <a:r>
              <a:rPr lang="bn-IN" sz="3200" dirty="0">
                <a:latin typeface="NikoshBAN" panose="02000000000000000000" pitchFamily="2" charset="0"/>
                <a:cs typeface="NikoshBAN" panose="02000000000000000000" pitchFamily="2" charset="0"/>
              </a:rPr>
              <a:t>কার্যকারণ নিয়মঃ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788254D-0927-4E12-8DD6-20091958C7C7}"/>
              </a:ext>
            </a:extLst>
          </p:cNvPr>
          <p:cNvSpPr txBox="1"/>
          <p:nvPr/>
        </p:nvSpPr>
        <p:spPr>
          <a:xfrm>
            <a:off x="265047" y="2067339"/>
            <a:ext cx="11608901" cy="4401205"/>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কার্যকারণ নিয়ম একটি মৌলিক নিয়ম। এ নিয়মের মূল কথা হলো প্রত্যেক ঘটনার একটি কারণ রয়েছে বা বিনা কারণে কোনো ঘটনা ঘটে না। </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	বিশেষ বিশেষ দৃষ্টান্ত থেকে সার্বিক সিদ্ধান্ত গ্রহণের ক্ষেত্রে এ নিয়মটির উপর আমাদের অপরিহার্যভাবে বিশ্বাস স্থাপন করতে হয়। আরোহে বিশেষ বিশেষ দৃষ্টান্ত পর্যবেক্ষণের পর আমরা বিশ্বাস করি যে, বিশেষ বিশেষ ঘটনার পেছনে অবশ্যই একটি কারণ আছে।। যেমন- রহিম,করিম,যদু,মধু এদের সকলেই মরণশীল এবং এদের মৃত্যুর পিছনে একটি কারণ রয়েছে। </a:t>
            </a:r>
          </a:p>
          <a:p>
            <a:endParaRPr lang="bn-IN"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	</a:t>
            </a:r>
            <a:r>
              <a:rPr lang="bn-IN" sz="2800" dirty="0">
                <a:solidFill>
                  <a:srgbClr val="7030A0"/>
                </a:solidFill>
                <a:latin typeface="NikoshBAN" panose="02000000000000000000" pitchFamily="2" charset="0"/>
                <a:cs typeface="NikoshBAN" panose="02000000000000000000" pitchFamily="2" charset="0"/>
              </a:rPr>
              <a:t>সুতরাং কার্যকারণ নিয়ম এবং প্রকৃতির নিয়মানুবর্তিতা নীতি এই দুটি মৌলিক নিয়মের উপর ভিত্তি করে আমরা আরোহে সার্বিক সিদ্ধান্ত প্রতিষ্ঠা করি। </a:t>
            </a:r>
            <a:endParaRPr lang="en-US" sz="2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35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96E61-1381-476F-8BF7-2906508BE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346" y="1566123"/>
            <a:ext cx="3175137" cy="3628729"/>
          </a:xfrm>
          <a:prstGeom prst="rect">
            <a:avLst/>
          </a:prstGeom>
          <a:ln w="28575">
            <a:solidFill>
              <a:schemeClr val="tx1"/>
            </a:solidFill>
          </a:ln>
        </p:spPr>
      </p:pic>
      <p:sp>
        <p:nvSpPr>
          <p:cNvPr id="4" name="TextBox 3">
            <a:extLst>
              <a:ext uri="{FF2B5EF4-FFF2-40B4-BE49-F238E27FC236}">
                <a16:creationId xmlns:a16="http://schemas.microsoft.com/office/drawing/2014/main" id="{D6F58333-DF50-4206-9ED2-B4A04A01D87D}"/>
              </a:ext>
            </a:extLst>
          </p:cNvPr>
          <p:cNvSpPr txBox="1"/>
          <p:nvPr/>
        </p:nvSpPr>
        <p:spPr>
          <a:xfrm>
            <a:off x="8799443" y="808383"/>
            <a:ext cx="1484702" cy="523220"/>
          </a:xfrm>
          <a:prstGeom prst="rect">
            <a:avLst/>
          </a:prstGeom>
          <a:solidFill>
            <a:srgbClr val="FFFF00"/>
          </a:solidFill>
        </p:spPr>
        <p:txBody>
          <a:bodyPr wrap="none" rtlCol="0">
            <a:spAutoFit/>
          </a:bodyPr>
          <a:lstStyle/>
          <a:p>
            <a:r>
              <a:rPr lang="bn-IN" sz="2800" dirty="0">
                <a:latin typeface="NikoshBAN" panose="02000000000000000000" pitchFamily="2" charset="0"/>
                <a:cs typeface="NikoshBAN" panose="02000000000000000000" pitchFamily="2" charset="0"/>
              </a:rPr>
              <a:t>একক কাজ </a:t>
            </a:r>
            <a:endParaRPr lang="en-US" sz="28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053A943-6A06-4342-83AB-DB6546E660BC}"/>
              </a:ext>
            </a:extLst>
          </p:cNvPr>
          <p:cNvSpPr txBox="1"/>
          <p:nvPr/>
        </p:nvSpPr>
        <p:spPr>
          <a:xfrm>
            <a:off x="1842053" y="2941983"/>
            <a:ext cx="5450531" cy="584775"/>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আরোহের অনুমানের একটি উদাহরণ লিখ।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917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E7DDA4-F777-4C74-A0D3-C1C5594C8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832" y="2538412"/>
            <a:ext cx="4108588" cy="2908231"/>
          </a:xfrm>
          <a:prstGeom prst="rect">
            <a:avLst/>
          </a:prstGeom>
          <a:ln w="28575">
            <a:solidFill>
              <a:schemeClr val="tx1"/>
            </a:solidFill>
          </a:ln>
        </p:spPr>
      </p:pic>
      <p:sp>
        <p:nvSpPr>
          <p:cNvPr id="4" name="TextBox 3">
            <a:extLst>
              <a:ext uri="{FF2B5EF4-FFF2-40B4-BE49-F238E27FC236}">
                <a16:creationId xmlns:a16="http://schemas.microsoft.com/office/drawing/2014/main" id="{8D3D7A20-EF39-4B48-9454-6AB846CE5BBC}"/>
              </a:ext>
            </a:extLst>
          </p:cNvPr>
          <p:cNvSpPr txBox="1"/>
          <p:nvPr/>
        </p:nvSpPr>
        <p:spPr>
          <a:xfrm>
            <a:off x="8746435" y="1683026"/>
            <a:ext cx="1643399" cy="584775"/>
          </a:xfrm>
          <a:prstGeom prst="rect">
            <a:avLst/>
          </a:prstGeom>
          <a:solidFill>
            <a:srgbClr val="FFFF00"/>
          </a:solidFill>
        </p:spPr>
        <p:txBody>
          <a:bodyPr wrap="none" rtlCol="0">
            <a:spAutoFit/>
          </a:bodyPr>
          <a:lstStyle/>
          <a:p>
            <a:r>
              <a:rPr lang="bn-IN" sz="3200" dirty="0">
                <a:latin typeface="NikoshBAN" panose="02000000000000000000" pitchFamily="2" charset="0"/>
                <a:cs typeface="NikoshBAN" panose="02000000000000000000" pitchFamily="2" charset="0"/>
              </a:rPr>
              <a:t>দলীয় কাজ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B4D69D9-E64B-4C1B-AE68-237656AD188C}"/>
              </a:ext>
            </a:extLst>
          </p:cNvPr>
          <p:cNvSpPr txBox="1"/>
          <p:nvPr/>
        </p:nvSpPr>
        <p:spPr>
          <a:xfrm>
            <a:off x="569843" y="2994991"/>
            <a:ext cx="5835252" cy="1569660"/>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ক-দলঃ প্রকৃতির নিয়মানুবর্তিতা সম্পর্কে লিখ।</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খ-দলঃ কার্যকারণ সম্পর্কে লিখ।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188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C8960-8CCD-4037-822C-FA415DB7B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997" y="2332384"/>
            <a:ext cx="3390693" cy="3538330"/>
          </a:xfrm>
          <a:prstGeom prst="rect">
            <a:avLst/>
          </a:prstGeom>
          <a:ln w="38100">
            <a:solidFill>
              <a:schemeClr val="tx1"/>
            </a:solidFill>
          </a:ln>
        </p:spPr>
      </p:pic>
      <p:sp>
        <p:nvSpPr>
          <p:cNvPr id="4" name="TextBox 3">
            <a:extLst>
              <a:ext uri="{FF2B5EF4-FFF2-40B4-BE49-F238E27FC236}">
                <a16:creationId xmlns:a16="http://schemas.microsoft.com/office/drawing/2014/main" id="{0D1C05DC-3C6E-4062-91A2-3F7DAF540961}"/>
              </a:ext>
            </a:extLst>
          </p:cNvPr>
          <p:cNvSpPr txBox="1"/>
          <p:nvPr/>
        </p:nvSpPr>
        <p:spPr>
          <a:xfrm>
            <a:off x="9210260" y="1577010"/>
            <a:ext cx="1737976" cy="584775"/>
          </a:xfrm>
          <a:prstGeom prst="rect">
            <a:avLst/>
          </a:prstGeom>
          <a:solidFill>
            <a:srgbClr val="92D050"/>
          </a:solidFill>
        </p:spPr>
        <p:txBody>
          <a:bodyPr wrap="none" rtlCol="0">
            <a:spAutoFit/>
          </a:bodyPr>
          <a:lstStyle/>
          <a:p>
            <a:r>
              <a:rPr lang="bn-IN" sz="3200" dirty="0">
                <a:latin typeface="NikoshBAN" panose="02000000000000000000" pitchFamily="2" charset="0"/>
                <a:cs typeface="NikoshBAN" panose="02000000000000000000" pitchFamily="2" charset="0"/>
              </a:rPr>
              <a:t>বাড়ির কাজ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A2957ED-2C28-4F70-89F2-61B303187005}"/>
              </a:ext>
            </a:extLst>
          </p:cNvPr>
          <p:cNvSpPr txBox="1"/>
          <p:nvPr/>
        </p:nvSpPr>
        <p:spPr>
          <a:xfrm>
            <a:off x="371060" y="3604591"/>
            <a:ext cx="7414209" cy="584775"/>
          </a:xfrm>
          <a:prstGeom prst="rect">
            <a:avLst/>
          </a:prstGeom>
          <a:noFill/>
        </p:spPr>
        <p:txBody>
          <a:bodyPr wrap="none" rtlCol="0">
            <a:spAutoFit/>
          </a:bodyPr>
          <a:lstStyle/>
          <a:p>
            <a:r>
              <a:rPr lang="bn-IN" sz="3200" dirty="0">
                <a:latin typeface="NikoshBAN" panose="02000000000000000000" pitchFamily="2" charset="0"/>
                <a:cs typeface="NikoshBAN" panose="02000000000000000000" pitchFamily="2" charset="0"/>
              </a:rPr>
              <a:t>বৈজ্ঞানিক আরোহ কি? বৈজ্ঞানিক আরোহের বৈশিষ্ট্য লিখ।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68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726FE7-1FEA-4BA1-9CC8-3E10BCB16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557" y="636104"/>
            <a:ext cx="8547652" cy="5459895"/>
          </a:xfrm>
          <a:prstGeom prst="rect">
            <a:avLst/>
          </a:prstGeom>
        </p:spPr>
      </p:pic>
    </p:spTree>
    <p:extLst>
      <p:ext uri="{BB962C8B-B14F-4D97-AF65-F5344CB8AC3E}">
        <p14:creationId xmlns:p14="http://schemas.microsoft.com/office/powerpoint/2010/main" val="140244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6" y="381000"/>
            <a:ext cx="6429965" cy="2800767"/>
          </a:xfrm>
          <a:prstGeom prst="rect">
            <a:avLst/>
          </a:prstGeom>
          <a:noFill/>
        </p:spPr>
        <p:txBody>
          <a:bodyPr wrap="none" rtlCol="0">
            <a:spAutoFit/>
          </a:bodyPr>
          <a:lstStyle/>
          <a:p>
            <a:r>
              <a:rPr lang="en-US" sz="4400" b="1" u="sng" dirty="0" err="1">
                <a:solidFill>
                  <a:srgbClr val="C00000"/>
                </a:solidFill>
                <a:latin typeface="NikoshBAN" panose="02000000000000000000" pitchFamily="2" charset="0"/>
                <a:cs typeface="NikoshBAN" panose="02000000000000000000" pitchFamily="2" charset="0"/>
              </a:rPr>
              <a:t>শিক্ষক</a:t>
            </a:r>
            <a:r>
              <a:rPr lang="en-US" sz="4400" b="1" u="sng" dirty="0">
                <a:solidFill>
                  <a:srgbClr val="C00000"/>
                </a:solidFill>
                <a:latin typeface="NikoshBAN" panose="02000000000000000000" pitchFamily="2" charset="0"/>
                <a:cs typeface="NikoshBAN" panose="02000000000000000000" pitchFamily="2" charset="0"/>
              </a:rPr>
              <a:t> </a:t>
            </a:r>
            <a:r>
              <a:rPr lang="en-US" sz="4400" b="1" u="sng" dirty="0" err="1">
                <a:solidFill>
                  <a:srgbClr val="C00000"/>
                </a:solidFill>
                <a:latin typeface="NikoshBAN" panose="02000000000000000000" pitchFamily="2"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শারমিন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আক্তার</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প্রভাষক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দর্শন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বিভাগ</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নোয়াপাড়া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রাউজান,চট্টগ্রাম</a:t>
            </a:r>
            <a:r>
              <a:rPr lang="en-US" sz="4400"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A3CE9E70-4BC3-42F0-8AB8-42A0C5576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80753" y="1257299"/>
            <a:ext cx="5999922" cy="4439480"/>
          </a:xfrm>
          <a:prstGeom prst="rect">
            <a:avLst/>
          </a:prstGeom>
        </p:spPr>
      </p:pic>
    </p:spTree>
    <p:extLst>
      <p:ext uri="{BB962C8B-B14F-4D97-AF65-F5344CB8AC3E}">
        <p14:creationId xmlns:p14="http://schemas.microsoft.com/office/powerpoint/2010/main" val="16029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AB17B-6505-4A26-BCBA-DD3624FF1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858" y="1067428"/>
            <a:ext cx="2658876" cy="1865182"/>
          </a:xfrm>
          <a:prstGeom prst="rect">
            <a:avLst/>
          </a:prstGeom>
        </p:spPr>
      </p:pic>
      <p:pic>
        <p:nvPicPr>
          <p:cNvPr id="5" name="Picture 4">
            <a:extLst>
              <a:ext uri="{FF2B5EF4-FFF2-40B4-BE49-F238E27FC236}">
                <a16:creationId xmlns:a16="http://schemas.microsoft.com/office/drawing/2014/main" id="{2885C9C5-8D37-4DEB-8DC4-4DB28C0C6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119" y="1092031"/>
            <a:ext cx="2259335" cy="1733059"/>
          </a:xfrm>
          <a:prstGeom prst="rect">
            <a:avLst/>
          </a:prstGeom>
        </p:spPr>
      </p:pic>
      <p:pic>
        <p:nvPicPr>
          <p:cNvPr id="7" name="Picture 6">
            <a:extLst>
              <a:ext uri="{FF2B5EF4-FFF2-40B4-BE49-F238E27FC236}">
                <a16:creationId xmlns:a16="http://schemas.microsoft.com/office/drawing/2014/main" id="{2FA8F763-1E20-4FE2-9198-CCDC89C62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0" y="1091819"/>
            <a:ext cx="3214803" cy="1808328"/>
          </a:xfrm>
          <a:prstGeom prst="rect">
            <a:avLst/>
          </a:prstGeom>
        </p:spPr>
      </p:pic>
      <p:pic>
        <p:nvPicPr>
          <p:cNvPr id="9" name="Picture 8">
            <a:extLst>
              <a:ext uri="{FF2B5EF4-FFF2-40B4-BE49-F238E27FC236}">
                <a16:creationId xmlns:a16="http://schemas.microsoft.com/office/drawing/2014/main" id="{894F85F5-9BDA-4C72-A888-73063D835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39690" y="1078162"/>
            <a:ext cx="3214803" cy="1808327"/>
          </a:xfrm>
          <a:prstGeom prst="rect">
            <a:avLst/>
          </a:prstGeom>
        </p:spPr>
      </p:pic>
      <p:pic>
        <p:nvPicPr>
          <p:cNvPr id="11" name="Picture 10">
            <a:extLst>
              <a:ext uri="{FF2B5EF4-FFF2-40B4-BE49-F238E27FC236}">
                <a16:creationId xmlns:a16="http://schemas.microsoft.com/office/drawing/2014/main" id="{75C7A323-DFCA-4C74-A4CA-6B8ED75ED5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78" y="3080205"/>
            <a:ext cx="5796739" cy="3743681"/>
          </a:xfrm>
          <a:prstGeom prst="rect">
            <a:avLst/>
          </a:prstGeom>
        </p:spPr>
      </p:pic>
      <p:sp>
        <p:nvSpPr>
          <p:cNvPr id="12" name="TextBox 11">
            <a:extLst>
              <a:ext uri="{FF2B5EF4-FFF2-40B4-BE49-F238E27FC236}">
                <a16:creationId xmlns:a16="http://schemas.microsoft.com/office/drawing/2014/main" id="{086556E8-A4A4-4C0C-8589-4111178228DE}"/>
              </a:ext>
            </a:extLst>
          </p:cNvPr>
          <p:cNvSpPr txBox="1"/>
          <p:nvPr/>
        </p:nvSpPr>
        <p:spPr>
          <a:xfrm>
            <a:off x="109180" y="395785"/>
            <a:ext cx="2494594" cy="523220"/>
          </a:xfrm>
          <a:prstGeom prst="rect">
            <a:avLst/>
          </a:prstGeom>
          <a:solidFill>
            <a:schemeClr val="tx1">
              <a:lumMod val="50000"/>
              <a:lumOff val="50000"/>
            </a:schemeClr>
          </a:solidFill>
        </p:spPr>
        <p:txBody>
          <a:bodyPr wrap="none" rtlCol="0">
            <a:spAutoFit/>
          </a:bodyPr>
          <a:lstStyle/>
          <a:p>
            <a:r>
              <a:rPr lang="bn-IN" sz="2800" dirty="0">
                <a:latin typeface="NikoshBAN" panose="02000000000000000000" pitchFamily="2" charset="0"/>
                <a:cs typeface="NikoshBAN" panose="02000000000000000000" pitchFamily="2" charset="0"/>
              </a:rPr>
              <a:t>নিচের চিত্রগুলো দেখ </a:t>
            </a:r>
            <a:endParaRPr lang="en-US" sz="28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804B2322-B74E-4150-B119-780BCB61F18F}"/>
              </a:ext>
            </a:extLst>
          </p:cNvPr>
          <p:cNvSpPr txBox="1"/>
          <p:nvPr/>
        </p:nvSpPr>
        <p:spPr>
          <a:xfrm>
            <a:off x="6467061" y="3167268"/>
            <a:ext cx="5515673" cy="3539430"/>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উপরে চিত্রগুলোতে বিশেষ বিশেষ মানুষের মৃত্যু দেখে আমরা সিদ্ধান্ত গ্রহণ করলাম, পৃথিবীর সকল মানুষ হয় মরণশীল। আর এই সিদ্ধান্তের পেছনে রয়েছে দুটি ভিত্তি- প্রকৃতির নিয়মানুবর্তিতা নীতি এবং কার্যকারণ নিয়ম। আর এই দুটি নিয়মের উপর নির্ভরশীল হলো বৈজ্ঞানিক আরোহ।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7311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094C4-6A8A-42A8-B11D-03AB83297C64}"/>
              </a:ext>
            </a:extLst>
          </p:cNvPr>
          <p:cNvSpPr txBox="1"/>
          <p:nvPr/>
        </p:nvSpPr>
        <p:spPr>
          <a:xfrm>
            <a:off x="5088836" y="516835"/>
            <a:ext cx="2417650" cy="707886"/>
          </a:xfrm>
          <a:prstGeom prst="rect">
            <a:avLst/>
          </a:prstGeom>
          <a:solidFill>
            <a:srgbClr val="92D050"/>
          </a:solidFill>
        </p:spPr>
        <p:txBody>
          <a:bodyPr wrap="none" rtlCol="0">
            <a:spAutoFit/>
          </a:bodyPr>
          <a:lstStyle/>
          <a:p>
            <a:r>
              <a:rPr lang="bn-IN" sz="4000" dirty="0">
                <a:latin typeface="NikoshBAN" panose="02000000000000000000" pitchFamily="2" charset="0"/>
                <a:cs typeface="NikoshBAN" panose="02000000000000000000" pitchFamily="2" charset="0"/>
              </a:rPr>
              <a:t>আজকের পাঠ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538CD05-63EB-46B9-BFDF-9E43E1EAC94E}"/>
              </a:ext>
            </a:extLst>
          </p:cNvPr>
          <p:cNvSpPr txBox="1"/>
          <p:nvPr/>
        </p:nvSpPr>
        <p:spPr>
          <a:xfrm>
            <a:off x="4797287" y="1444487"/>
            <a:ext cx="3057247" cy="707886"/>
          </a:xfrm>
          <a:prstGeom prst="rect">
            <a:avLst/>
          </a:prstGeom>
          <a:solidFill>
            <a:schemeClr val="accent4">
              <a:lumMod val="60000"/>
              <a:lumOff val="4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যুক্তিবিদ্যা ২য় পত্র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5862612-B9DD-4A1D-B6CE-9C8A516A80C9}"/>
              </a:ext>
            </a:extLst>
          </p:cNvPr>
          <p:cNvSpPr txBox="1"/>
          <p:nvPr/>
        </p:nvSpPr>
        <p:spPr>
          <a:xfrm>
            <a:off x="3313042" y="2886800"/>
            <a:ext cx="6192721" cy="707886"/>
          </a:xfrm>
          <a:prstGeom prst="rect">
            <a:avLst/>
          </a:prstGeom>
          <a:solidFill>
            <a:schemeClr val="accent4">
              <a:lumMod val="60000"/>
              <a:lumOff val="40000"/>
            </a:schemeClr>
          </a:solidFill>
        </p:spPr>
        <p:txBody>
          <a:bodyPr wrap="none" rtlCol="0">
            <a:spAutoFit/>
          </a:bodyPr>
          <a:lstStyle/>
          <a:p>
            <a:r>
              <a:rPr lang="bn-IN" sz="4000" dirty="0">
                <a:latin typeface="NikoshBAN" panose="02000000000000000000" pitchFamily="2" charset="0"/>
                <a:cs typeface="NikoshBAN" panose="02000000000000000000" pitchFamily="2" charset="0"/>
              </a:rPr>
              <a:t>তৃতীয় অধ্যায় ( আরোহের প্রকারভেদ ) </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27CE8C9-E170-4C2D-A08E-0D1456F71BB8}"/>
              </a:ext>
            </a:extLst>
          </p:cNvPr>
          <p:cNvSpPr txBox="1"/>
          <p:nvPr/>
        </p:nvSpPr>
        <p:spPr>
          <a:xfrm>
            <a:off x="4518991" y="3734151"/>
            <a:ext cx="3948517" cy="707886"/>
          </a:xfrm>
          <a:prstGeom prst="rect">
            <a:avLst/>
          </a:prstGeom>
          <a:solidFill>
            <a:srgbClr val="FFFF00"/>
          </a:solidFill>
        </p:spPr>
        <p:txBody>
          <a:bodyPr wrap="none" rtlCol="0">
            <a:spAutoFit/>
          </a:bodyPr>
          <a:lstStyle/>
          <a:p>
            <a:r>
              <a:rPr lang="en-US" sz="4000" dirty="0"/>
              <a:t>Kinds of Induction</a:t>
            </a:r>
          </a:p>
        </p:txBody>
      </p:sp>
      <p:sp>
        <p:nvSpPr>
          <p:cNvPr id="6" name="TextBox 5">
            <a:extLst>
              <a:ext uri="{FF2B5EF4-FFF2-40B4-BE49-F238E27FC236}">
                <a16:creationId xmlns:a16="http://schemas.microsoft.com/office/drawing/2014/main" id="{54636B29-9491-4505-A7BC-A5B580A99AA7}"/>
              </a:ext>
            </a:extLst>
          </p:cNvPr>
          <p:cNvSpPr txBox="1"/>
          <p:nvPr/>
        </p:nvSpPr>
        <p:spPr>
          <a:xfrm>
            <a:off x="4150506" y="4968181"/>
            <a:ext cx="4964821" cy="707886"/>
          </a:xfrm>
          <a:prstGeom prst="rect">
            <a:avLst/>
          </a:prstGeom>
          <a:solidFill>
            <a:schemeClr val="accent5">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পাঠের বিষয়ঃ </a:t>
            </a:r>
            <a:r>
              <a:rPr lang="bn-IN" sz="4000" b="1" dirty="0">
                <a:latin typeface="NikoshBAN" panose="02000000000000000000" pitchFamily="2" charset="0"/>
                <a:cs typeface="NikoshBAN" panose="02000000000000000000" pitchFamily="2" charset="0"/>
              </a:rPr>
              <a:t>বৈজ্ঞানিক আরোহ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854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B2998B-C627-4538-9560-B294817ADB44}"/>
              </a:ext>
            </a:extLst>
          </p:cNvPr>
          <p:cNvSpPr txBox="1"/>
          <p:nvPr/>
        </p:nvSpPr>
        <p:spPr>
          <a:xfrm>
            <a:off x="106020" y="530087"/>
            <a:ext cx="1960793" cy="707886"/>
          </a:xfrm>
          <a:prstGeom prst="rect">
            <a:avLst/>
          </a:prstGeom>
          <a:solidFill>
            <a:srgbClr val="FFC000"/>
          </a:solidFill>
        </p:spPr>
        <p:txBody>
          <a:bodyPr wrap="none" rtlCol="0">
            <a:spAutoFit/>
          </a:bodyPr>
          <a:lstStyle/>
          <a:p>
            <a:r>
              <a:rPr lang="bn-IN" sz="4000" dirty="0">
                <a:latin typeface="NikoshBAN" panose="02000000000000000000" pitchFamily="2" charset="0"/>
                <a:cs typeface="NikoshBAN" panose="02000000000000000000" pitchFamily="2" charset="0"/>
              </a:rPr>
              <a:t>শিখনফলঃ </a:t>
            </a:r>
            <a:endParaRPr lang="en-US" sz="40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22C8440-3697-495B-AE87-97A119C0DE63}"/>
              </a:ext>
            </a:extLst>
          </p:cNvPr>
          <p:cNvSpPr txBox="1"/>
          <p:nvPr/>
        </p:nvSpPr>
        <p:spPr>
          <a:xfrm>
            <a:off x="106020" y="1497497"/>
            <a:ext cx="5989980" cy="2554545"/>
          </a:xfrm>
          <a:prstGeom prst="rect">
            <a:avLst/>
          </a:prstGeom>
          <a:solidFill>
            <a:schemeClr val="bg1"/>
          </a:solidFill>
        </p:spPr>
        <p:txBody>
          <a:bodyPr wrap="square" rtlCol="0">
            <a:spAutoFit/>
          </a:bodyPr>
          <a:lstStyle/>
          <a:p>
            <a:r>
              <a:rPr lang="bn-IN" sz="3200" dirty="0">
                <a:latin typeface="NikoshBAN" panose="02000000000000000000" pitchFamily="2" charset="0"/>
                <a:cs typeface="NikoshBAN" panose="02000000000000000000" pitchFamily="2" charset="0"/>
              </a:rPr>
              <a:t>১। বৈজ্ঞানিক আরোহ কি বলতে পারবে।</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২।বৈজ্ঞানিক আরোহের বৈশিষ্ট্য বলতে পারবে।</a:t>
            </a:r>
          </a:p>
          <a:p>
            <a:endParaRPr lang="bn-IN"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357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89892-FEF0-4E9A-8D7D-7619B8975B91}"/>
              </a:ext>
            </a:extLst>
          </p:cNvPr>
          <p:cNvSpPr txBox="1"/>
          <p:nvPr/>
        </p:nvSpPr>
        <p:spPr>
          <a:xfrm>
            <a:off x="384313" y="463826"/>
            <a:ext cx="2528256" cy="584775"/>
          </a:xfrm>
          <a:prstGeom prst="rect">
            <a:avLst/>
          </a:prstGeom>
          <a:solidFill>
            <a:schemeClr val="accent2">
              <a:lumMod val="60000"/>
              <a:lumOff val="4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বৈজ্ঞানিক আরোহঃ</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B1AB086-909A-44B4-B796-BB4E958001B6}"/>
              </a:ext>
            </a:extLst>
          </p:cNvPr>
          <p:cNvSpPr txBox="1"/>
          <p:nvPr/>
        </p:nvSpPr>
        <p:spPr>
          <a:xfrm>
            <a:off x="384313" y="1166194"/>
            <a:ext cx="11489635" cy="954107"/>
          </a:xfrm>
          <a:prstGeom prst="rect">
            <a:avLst/>
          </a:prstGeom>
          <a:solidFill>
            <a:schemeClr val="accent2">
              <a:lumMod val="40000"/>
              <a:lumOff val="60000"/>
            </a:schemeClr>
          </a:solidFill>
        </p:spPr>
        <p:txBody>
          <a:bodyPr wrap="square" rtlCol="0">
            <a:spAutoFit/>
          </a:bodyPr>
          <a:lstStyle/>
          <a:p>
            <a:r>
              <a:rPr lang="bn-IN" sz="2800" dirty="0">
                <a:latin typeface="NikoshBAN" panose="02000000000000000000" pitchFamily="2" charset="0"/>
                <a:cs typeface="NikoshBAN" panose="02000000000000000000" pitchFamily="2" charset="0"/>
              </a:rPr>
              <a:t>যে আরোহ প্রক্রিয়ায় প্রকৃতির নিয়মানুবর্তিতা নীতি ও কার্যকারণ নিয়মের ওপর ভিত্তি করে কতকগুলি বিশেষ বিশেষ দৃষ্টান্ত গ্রহণ করা হয় তাকে বৈজ্ঞানিক আরোহ বলে। </a:t>
            </a:r>
            <a:endParaRPr lang="en-US"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541E754-CB19-42B8-94F8-582D0E4D25E8}"/>
              </a:ext>
            </a:extLst>
          </p:cNvPr>
          <p:cNvSpPr txBox="1"/>
          <p:nvPr/>
        </p:nvSpPr>
        <p:spPr>
          <a:xfrm>
            <a:off x="384314" y="2425146"/>
            <a:ext cx="2080810" cy="584775"/>
          </a:xfrm>
          <a:prstGeom prst="rect">
            <a:avLst/>
          </a:prstGeom>
          <a:solidFill>
            <a:schemeClr val="accent2">
              <a:lumMod val="60000"/>
              <a:lumOff val="4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উদাহরণস্বরূপঃ</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5EE2971A-5CAC-46C8-BD10-4388B9FD3FDD}"/>
              </a:ext>
            </a:extLst>
          </p:cNvPr>
          <p:cNvSpPr txBox="1"/>
          <p:nvPr/>
        </p:nvSpPr>
        <p:spPr>
          <a:xfrm>
            <a:off x="384313" y="3061251"/>
            <a:ext cx="3850734" cy="1815882"/>
          </a:xfrm>
          <a:prstGeom prst="rect">
            <a:avLst/>
          </a:prstGeom>
          <a:solidFill>
            <a:schemeClr val="accent4">
              <a:lumMod val="60000"/>
              <a:lumOff val="40000"/>
            </a:schemeClr>
          </a:solidFill>
        </p:spPr>
        <p:txBody>
          <a:bodyPr wrap="none" rtlCol="0">
            <a:spAutoFit/>
          </a:bodyPr>
          <a:lstStyle/>
          <a:p>
            <a:r>
              <a:rPr lang="bn-IN" sz="2800" dirty="0">
                <a:latin typeface="NikoshBAN" panose="02000000000000000000" pitchFamily="2" charset="0"/>
                <a:cs typeface="NikoshBAN" panose="02000000000000000000" pitchFamily="2" charset="0"/>
              </a:rPr>
              <a:t>রীমা হয় মরণশীল।</a:t>
            </a:r>
          </a:p>
          <a:p>
            <a:r>
              <a:rPr lang="bn-IN" sz="2800" dirty="0">
                <a:latin typeface="NikoshBAN" panose="02000000000000000000" pitchFamily="2" charset="0"/>
                <a:cs typeface="NikoshBAN" panose="02000000000000000000" pitchFamily="2" charset="0"/>
              </a:rPr>
              <a:t>ফাহিম হয় মরণশীল।</a:t>
            </a:r>
          </a:p>
          <a:p>
            <a:r>
              <a:rPr lang="bn-IN" sz="2800" dirty="0">
                <a:latin typeface="NikoshBAN" panose="02000000000000000000" pitchFamily="2" charset="0"/>
                <a:cs typeface="NikoshBAN" panose="02000000000000000000" pitchFamily="2" charset="0"/>
              </a:rPr>
              <a:t>যদু হয় মরণশীল।</a:t>
            </a:r>
          </a:p>
          <a:p>
            <a:r>
              <a:rPr lang="bn-IN" sz="2800" dirty="0">
                <a:latin typeface="NikoshBAN" panose="02000000000000000000" pitchFamily="2" charset="0"/>
                <a:cs typeface="NikoshBAN" panose="02000000000000000000" pitchFamily="2" charset="0"/>
              </a:rPr>
              <a:t>সুতরাং সকল মানুষ হয় মরণশীল।</a:t>
            </a:r>
            <a:endParaRPr lang="en-US" sz="28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6DB77952-FB9D-477F-ABCB-0A761E041976}"/>
              </a:ext>
            </a:extLst>
          </p:cNvPr>
          <p:cNvSpPr txBox="1"/>
          <p:nvPr/>
        </p:nvSpPr>
        <p:spPr>
          <a:xfrm>
            <a:off x="384313" y="5141843"/>
            <a:ext cx="11489635" cy="1384995"/>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আলোচ্য দৃষ্টান্তটি বৈজ্ঞানিক আরোহের একটি দৃষ্টান্ত। এখানে রীমা,ফাহিম,যদু এই বিশেষ কয়েকটি দৃষ্টান্ত পর্যবেক্ষণ করে মানুষ এবং মরণশীলতার মধ্যে </a:t>
            </a:r>
            <a:r>
              <a:rPr lang="bn-IN" sz="2800" b="1" dirty="0">
                <a:solidFill>
                  <a:srgbClr val="C00000"/>
                </a:solidFill>
                <a:latin typeface="NikoshBAN" panose="02000000000000000000" pitchFamily="2" charset="0"/>
                <a:cs typeface="NikoshBAN" panose="02000000000000000000" pitchFamily="2" charset="0"/>
              </a:rPr>
              <a:t>কার্যকারণ সমন্ধ </a:t>
            </a:r>
            <a:r>
              <a:rPr lang="bn-IN" sz="2800" dirty="0">
                <a:latin typeface="NikoshBAN" panose="02000000000000000000" pitchFamily="2" charset="0"/>
                <a:cs typeface="NikoshBAN" panose="02000000000000000000" pitchFamily="2" charset="0"/>
              </a:rPr>
              <a:t>স্থাপন করি এবং </a:t>
            </a:r>
            <a:r>
              <a:rPr lang="bn-IN" sz="2800" b="1" dirty="0">
                <a:solidFill>
                  <a:srgbClr val="C00000"/>
                </a:solidFill>
                <a:latin typeface="NikoshBAN" panose="02000000000000000000" pitchFamily="2" charset="0"/>
                <a:cs typeface="NikoshBAN" panose="02000000000000000000" pitchFamily="2" charset="0"/>
              </a:rPr>
              <a:t>প্রকৃতির নিয়মের </a:t>
            </a:r>
            <a:r>
              <a:rPr lang="bn-IN" sz="2800" dirty="0">
                <a:latin typeface="NikoshBAN" panose="02000000000000000000" pitchFamily="2" charset="0"/>
                <a:cs typeface="NikoshBAN" panose="02000000000000000000" pitchFamily="2" charset="0"/>
              </a:rPr>
              <a:t>উপর বিশ্বাস করে আমরা সিদ্ধান্ত গ্রহণ করি যে, “সকল মানুষ হয় মরণশীল।”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633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1B2BB-4D28-4810-BA13-4E4BB50BEEBD}"/>
              </a:ext>
            </a:extLst>
          </p:cNvPr>
          <p:cNvSpPr txBox="1"/>
          <p:nvPr/>
        </p:nvSpPr>
        <p:spPr>
          <a:xfrm>
            <a:off x="251791" y="490328"/>
            <a:ext cx="3530134" cy="523220"/>
          </a:xfrm>
          <a:prstGeom prst="rect">
            <a:avLst/>
          </a:prstGeom>
          <a:solidFill>
            <a:schemeClr val="accent2">
              <a:lumMod val="60000"/>
              <a:lumOff val="40000"/>
            </a:schemeClr>
          </a:solidFill>
        </p:spPr>
        <p:txBody>
          <a:bodyPr wrap="none" rtlCol="0">
            <a:spAutoFit/>
          </a:bodyPr>
          <a:lstStyle/>
          <a:p>
            <a:r>
              <a:rPr lang="en-US" sz="2800" dirty="0" err="1">
                <a:latin typeface="NikoshBAN" panose="02000000000000000000" pitchFamily="2" charset="0"/>
                <a:cs typeface="NikoshBAN" panose="02000000000000000000" pitchFamily="2" charset="0"/>
              </a:rPr>
              <a:t>বৈজ্ঞানিক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আরোহের</a:t>
            </a:r>
            <a:r>
              <a:rPr lang="en-US" sz="2800" dirty="0">
                <a:latin typeface="NikoshBAN" panose="02000000000000000000" pitchFamily="2" charset="0"/>
                <a:cs typeface="NikoshBAN" panose="02000000000000000000" pitchFamily="2" charset="0"/>
              </a:rPr>
              <a:t> ব</a:t>
            </a:r>
            <a:r>
              <a:rPr lang="as-IN"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শিস্ট্যঃ</a:t>
            </a:r>
            <a:r>
              <a:rPr lang="en-US" sz="28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AC228B49-2461-4FDE-8F25-135BD2933898}"/>
              </a:ext>
            </a:extLst>
          </p:cNvPr>
          <p:cNvSpPr txBox="1"/>
          <p:nvPr/>
        </p:nvSpPr>
        <p:spPr>
          <a:xfrm>
            <a:off x="384313" y="1325217"/>
            <a:ext cx="296876" cy="369332"/>
          </a:xfrm>
          <a:prstGeom prst="rect">
            <a:avLst/>
          </a:prstGeom>
          <a:noFill/>
        </p:spPr>
        <p:txBody>
          <a:bodyPr wrap="none" rtlCol="0">
            <a:spAutoFit/>
          </a:bodyPr>
          <a:lstStyle/>
          <a:p>
            <a:r>
              <a:rPr lang="bn-IN"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8F3BD63B-BC03-486B-BDEC-4234B1B1478C}"/>
              </a:ext>
            </a:extLst>
          </p:cNvPr>
          <p:cNvSpPr txBox="1"/>
          <p:nvPr/>
        </p:nvSpPr>
        <p:spPr>
          <a:xfrm>
            <a:off x="251791" y="1192696"/>
            <a:ext cx="11679800" cy="5509200"/>
          </a:xfrm>
          <a:prstGeom prst="rect">
            <a:avLst/>
          </a:prstGeom>
          <a:solidFill>
            <a:schemeClr val="accent2">
              <a:lumMod val="40000"/>
              <a:lumOff val="60000"/>
            </a:schemeClr>
          </a:solidFill>
        </p:spPr>
        <p:txBody>
          <a:bodyPr wrap="none" rtlCol="0">
            <a:spAutoFit/>
          </a:bodyPr>
          <a:lstStyle/>
          <a:p>
            <a:r>
              <a:rPr lang="bn-IN" sz="3200" dirty="0">
                <a:latin typeface="NikoshBAN" panose="02000000000000000000" pitchFamily="2" charset="0"/>
                <a:cs typeface="NikoshBAN" panose="02000000000000000000" pitchFamily="2" charset="0"/>
              </a:rPr>
              <a:t>১। বৈজ্ঞানিক আরোহের সিদ্ধান্তটি একটি সার্বিক সংশ্লেষক যুক্তিবাক্যঃ</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বৈজ্ঞানিক আরোহের সিদ্ধান্তটি কতিপয় বিশেষ ঘটনা বা বাস্তব অভিজ্ঞতার উপর নির্ভরশীলঃ</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বৈজ্ঞানিক আরোহে আরোহমূলক লম্ফ বিদ্যমান থাকেঃ</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৪। বৈজ্ঞানিক আরোহ প্রকৃতির নিয়মানুবর্তিতা এবং কার্যকারণ নিয়মের উপর নির্ভরশীলঃ</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৫। বৈজ্ঞানিক আরোহের সিদ্ধান্তটি আকারগত ও বস্তুগত ভাবে সত্য হয়ঃ</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৬। বৈজ্ঞানিক আরোহের সিদ্ধান্তটি নিশ্চিতঃ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644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26438-D838-4305-917B-7FAE1BEC7BB2}"/>
              </a:ext>
            </a:extLst>
          </p:cNvPr>
          <p:cNvSpPr txBox="1"/>
          <p:nvPr/>
        </p:nvSpPr>
        <p:spPr>
          <a:xfrm>
            <a:off x="424069" y="609599"/>
            <a:ext cx="1050921" cy="523220"/>
          </a:xfrm>
          <a:prstGeom prst="rect">
            <a:avLst/>
          </a:prstGeom>
          <a:solidFill>
            <a:srgbClr val="FFFF00"/>
          </a:solidFill>
        </p:spPr>
        <p:txBody>
          <a:bodyPr wrap="square" rtlCol="0">
            <a:spAutoFit/>
          </a:bodyPr>
          <a:lstStyle/>
          <a:p>
            <a:r>
              <a:rPr lang="bn-IN" sz="2800" dirty="0">
                <a:latin typeface="NikoshBAN" panose="02000000000000000000" pitchFamily="2" charset="0"/>
                <a:cs typeface="NikoshBAN" panose="02000000000000000000" pitchFamily="2" charset="0"/>
              </a:rPr>
              <a:t>টীকা-১ </a:t>
            </a:r>
            <a:r>
              <a:rPr lang="en-US" sz="28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9E3CDD28-C9EC-452A-A259-509C026E88F4}"/>
              </a:ext>
            </a:extLst>
          </p:cNvPr>
          <p:cNvSpPr txBox="1"/>
          <p:nvPr/>
        </p:nvSpPr>
        <p:spPr>
          <a:xfrm>
            <a:off x="318053" y="1736035"/>
            <a:ext cx="11436626" cy="3046988"/>
          </a:xfrm>
          <a:prstGeom prst="rect">
            <a:avLst/>
          </a:prstGeom>
          <a:noFill/>
        </p:spPr>
        <p:txBody>
          <a:bodyPr wrap="square" rtlCol="0">
            <a:spAutoFit/>
          </a:bodyPr>
          <a:lstStyle/>
          <a:p>
            <a:endParaRPr lang="en-US" sz="3200" dirty="0">
              <a:solidFill>
                <a:srgbClr val="FF0000"/>
              </a:solidFill>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যুক্তিবাক্যের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বিধেয়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উদ্দেশ্য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জাত্যর্থকে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উল্লেখ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জাত্যর্থের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অতিরিক্ত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তথ্য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উল্লেখ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সংশ্লেষক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যুক্তিবাক্য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যেমন-সকল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মরণশীল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এই</a:t>
            </a:r>
            <a:r>
              <a:rPr lang="bn-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যুক্তিবাক্যটি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সংশ্লেষক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যুক্তিবাক্য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এই</a:t>
            </a:r>
            <a:r>
              <a:rPr lang="bn-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যুক্তিবাক্যে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বিধেয়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মরণশীল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উদ্দেশ্য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জাত্যর্থকে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জাত্যর্থের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অতিরিক্ত</a:t>
            </a:r>
            <a:r>
              <a:rPr lang="bn-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যুক্তিবাক্যটি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সংশ্লেষক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যুক্তিবাক্য</a:t>
            </a:r>
            <a:r>
              <a:rPr lang="en-US" sz="3200" dirty="0">
                <a:latin typeface="NikoshBAN" panose="02000000000000000000" pitchFamily="2" charset="0"/>
                <a:cs typeface="NikoshBAN" panose="02000000000000000000" pitchFamily="2" charset="0"/>
              </a:rPr>
              <a:t>।</a:t>
            </a:r>
          </a:p>
        </p:txBody>
      </p:sp>
      <p:sp>
        <p:nvSpPr>
          <p:cNvPr id="2" name="TextBox 1">
            <a:extLst>
              <a:ext uri="{FF2B5EF4-FFF2-40B4-BE49-F238E27FC236}">
                <a16:creationId xmlns:a16="http://schemas.microsoft.com/office/drawing/2014/main" id="{137EB106-ACDF-4A86-98FF-5F15E4B4C6B5}"/>
              </a:ext>
            </a:extLst>
          </p:cNvPr>
          <p:cNvSpPr txBox="1"/>
          <p:nvPr/>
        </p:nvSpPr>
        <p:spPr>
          <a:xfrm>
            <a:off x="424069" y="1470993"/>
            <a:ext cx="2906565" cy="584775"/>
          </a:xfrm>
          <a:prstGeom prst="rect">
            <a:avLst/>
          </a:prstGeom>
          <a:solidFill>
            <a:srgbClr val="92D050"/>
          </a:solidFill>
        </p:spPr>
        <p:txBody>
          <a:bodyPr wrap="none" rtlCol="0">
            <a:spAutoFit/>
          </a:bodyPr>
          <a:lstStyle/>
          <a:p>
            <a:r>
              <a:rPr lang="bn-IN" sz="3200" dirty="0">
                <a:latin typeface="NikoshBAN" panose="02000000000000000000" pitchFamily="2" charset="0"/>
                <a:cs typeface="NikoshBAN" panose="02000000000000000000" pitchFamily="2" charset="0"/>
              </a:rPr>
              <a:t>সংশ্লেষক যুক্তিবাক্যঃ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116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215263-8914-4124-915C-8F3A035F3BFF}"/>
              </a:ext>
            </a:extLst>
          </p:cNvPr>
          <p:cNvSpPr txBox="1"/>
          <p:nvPr/>
        </p:nvSpPr>
        <p:spPr>
          <a:xfrm>
            <a:off x="357808" y="357810"/>
            <a:ext cx="859531" cy="461665"/>
          </a:xfrm>
          <a:prstGeom prst="rect">
            <a:avLst/>
          </a:prstGeom>
          <a:solidFill>
            <a:srgbClr val="FFFF00"/>
          </a:solidFill>
        </p:spPr>
        <p:txBody>
          <a:bodyPr wrap="none" rtlCol="0">
            <a:spAutoFit/>
          </a:bodyPr>
          <a:lstStyle/>
          <a:p>
            <a:r>
              <a:rPr lang="bn-IN" sz="2400" dirty="0">
                <a:latin typeface="NikoshBAN" panose="02000000000000000000" pitchFamily="2" charset="0"/>
                <a:cs typeface="NikoshBAN" panose="02000000000000000000" pitchFamily="2" charset="0"/>
              </a:rPr>
              <a:t>টীকা-২</a:t>
            </a:r>
            <a:endParaRPr lang="en-US" sz="2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95BB2DA4-BC72-40E8-891D-2CBB5BF5A38C}"/>
              </a:ext>
            </a:extLst>
          </p:cNvPr>
          <p:cNvSpPr txBox="1"/>
          <p:nvPr/>
        </p:nvSpPr>
        <p:spPr>
          <a:xfrm>
            <a:off x="357808" y="1524001"/>
            <a:ext cx="3327837" cy="598027"/>
          </a:xfrm>
          <a:prstGeom prst="rect">
            <a:avLst/>
          </a:prstGeom>
          <a:solidFill>
            <a:srgbClr val="92D050"/>
          </a:solidFill>
        </p:spPr>
        <p:txBody>
          <a:bodyPr wrap="square" rtlCol="0">
            <a:spAutoFit/>
          </a:bodyPr>
          <a:lstStyle/>
          <a:p>
            <a:r>
              <a:rPr lang="bn-IN" sz="3200" dirty="0">
                <a:latin typeface="NikoshBAN" panose="02000000000000000000" pitchFamily="2" charset="0"/>
                <a:cs typeface="NikoshBAN" panose="02000000000000000000" pitchFamily="2" charset="0"/>
              </a:rPr>
              <a:t>প্রকৃতির নিয়মানুবর্তিতাঃ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6AEBB29-0CA5-4932-A7F9-0354C296B979}"/>
              </a:ext>
            </a:extLst>
          </p:cNvPr>
          <p:cNvSpPr txBox="1"/>
          <p:nvPr/>
        </p:nvSpPr>
        <p:spPr>
          <a:xfrm>
            <a:off x="357808" y="2360564"/>
            <a:ext cx="11582400" cy="3670272"/>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প্রকৃতির নিয়মের মূলকথা হলো প্রকৃতি একই রূপ অবস্থায় একই ধরনের আচরণ করে। আমরা আরোহে কয়েকটি বিশেষ বিশেষ দৃষ্টান্ত সংগ্রহ করি এবং এদের উপর ভিত্তি করে একটি সার্বিক সিদ্ধান্ত স্থাপন করি। প্রশ্ন হলো কয়েকটি দৃষ্টান্ত পর্যবেক্ষণ করে কীভাবে আমরা অগণিত বা অসংখ্য বিষয়ের উপর সিদ্ধান্ত স্থাপন করি?  এক্ষেত্রে বিশেষ দৃষ্টান্তগুলো পর্যবেক্ষণ করে মনে মনে বিশ্বাস স্থাপন করি যে, যে অবস্থার প্রেক্ষিতে বিশেষ দৃষ্টান্তগুলোতে কোনো বিশেষ বিষয় বিদ্যমান ,একই অবস্থার প্রেক্ষিতে ঐ জাতীয় সবার ক্ষেত্রে বিষয়টি বিদ্যমান হবে। যেমন- যে অবস্থার প্রেক্ষিতে রহিম,করিম,যদু,মধু মৃত্যু বরণ করল সে একই অবস্থা বিদ্যমান থাকলে আগামীতেও সকল মানুষ মৃত্যুবরণ করবে। অর্থাৎ আমরা বিশ্বাস করি যে, প্রকৃতি একই রূপ অবস্থায় একই ধরণের আচরণ করবে।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0784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580</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2021-01-05T04:37:46Z</dcterms:created>
  <dcterms:modified xsi:type="dcterms:W3CDTF">2021-01-07T15:08:08Z</dcterms:modified>
</cp:coreProperties>
</file>