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720" r:id="rId2"/>
  </p:sldMasterIdLst>
  <p:notesMasterIdLst>
    <p:notesMasterId r:id="rId23"/>
  </p:notesMasterIdLst>
  <p:sldIdLst>
    <p:sldId id="303" r:id="rId3"/>
    <p:sldId id="304" r:id="rId4"/>
    <p:sldId id="305" r:id="rId5"/>
    <p:sldId id="306" r:id="rId6"/>
    <p:sldId id="307" r:id="rId7"/>
    <p:sldId id="262" r:id="rId8"/>
    <p:sldId id="284" r:id="rId9"/>
    <p:sldId id="282" r:id="rId10"/>
    <p:sldId id="280" r:id="rId11"/>
    <p:sldId id="275" r:id="rId12"/>
    <p:sldId id="274" r:id="rId13"/>
    <p:sldId id="308" r:id="rId14"/>
    <p:sldId id="278" r:id="rId15"/>
    <p:sldId id="283" r:id="rId16"/>
    <p:sldId id="270" r:id="rId17"/>
    <p:sldId id="285" r:id="rId18"/>
    <p:sldId id="287" r:id="rId19"/>
    <p:sldId id="288" r:id="rId20"/>
    <p:sldId id="286" r:id="rId21"/>
    <p:sldId id="30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546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BA34C-2DA7-433E-AC13-C75C670C79B8}" type="datetimeFigureOut">
              <a:rPr lang="en-US" smtClean="0"/>
              <a:t>06-Jan-21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AF1D89-4125-43FF-BB29-53706DE8B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338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31D6AB2-48B1-4ACA-8F31-56115A88E0E3}" type="datetimeFigureOut">
              <a:rPr lang="en-US" smtClean="0"/>
              <a:t>06-Jan-21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0E51B-CEA0-42DE-808D-6DD2C3B6C2A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5353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6AB2-48B1-4ACA-8F31-56115A88E0E3}" type="datetimeFigureOut">
              <a:rPr lang="en-US" smtClean="0"/>
              <a:t>06-Jan-21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0E51B-CEA0-42DE-808D-6DD2C3B6C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526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6AB2-48B1-4ACA-8F31-56115A88E0E3}" type="datetimeFigureOut">
              <a:rPr lang="en-US" smtClean="0"/>
              <a:t>06-Jan-21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0E51B-CEA0-42DE-808D-6DD2C3B6C2A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6480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831D6AB2-48B1-4ACA-8F31-56115A88E0E3}" type="datetimeFigureOut">
              <a:rPr lang="en-US" smtClean="0"/>
              <a:t>06-Jan-21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B610E51B-CEA0-42DE-808D-6DD2C3B6C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33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6AB2-48B1-4ACA-8F31-56115A88E0E3}" type="datetimeFigureOut">
              <a:rPr lang="en-US" smtClean="0"/>
              <a:t>06-Jan-21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0E51B-CEA0-42DE-808D-6DD2C3B6C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529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6AB2-48B1-4ACA-8F31-56115A88E0E3}" type="datetimeFigureOut">
              <a:rPr lang="en-US" smtClean="0"/>
              <a:t>06-Jan-21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0E51B-CEA0-42DE-808D-6DD2C3B6C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069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6AB2-48B1-4ACA-8F31-56115A88E0E3}" type="datetimeFigureOut">
              <a:rPr lang="en-US" smtClean="0"/>
              <a:t>06-Jan-21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0E51B-CEA0-42DE-808D-6DD2C3B6C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94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6AB2-48B1-4ACA-8F31-56115A88E0E3}" type="datetimeFigureOut">
              <a:rPr lang="en-US" smtClean="0"/>
              <a:t>06-Jan-21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0E51B-CEA0-42DE-808D-6DD2C3B6C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597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6AB2-48B1-4ACA-8F31-56115A88E0E3}" type="datetimeFigureOut">
              <a:rPr lang="en-US" smtClean="0"/>
              <a:t>06-Jan-21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0E51B-CEA0-42DE-808D-6DD2C3B6C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069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6AB2-48B1-4ACA-8F31-56115A88E0E3}" type="datetimeFigureOut">
              <a:rPr lang="en-US" smtClean="0"/>
              <a:t>06-Jan-21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0E51B-CEA0-42DE-808D-6DD2C3B6C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246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6AB2-48B1-4ACA-8F31-56115A88E0E3}" type="datetimeFigureOut">
              <a:rPr lang="en-US" smtClean="0"/>
              <a:t>06-Jan-21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0E51B-CEA0-42DE-808D-6DD2C3B6C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96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6AB2-48B1-4ACA-8F31-56115A88E0E3}" type="datetimeFigureOut">
              <a:rPr lang="en-US" smtClean="0"/>
              <a:t>06-Jan-21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0E51B-CEA0-42DE-808D-6DD2C3B6C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0883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6AB2-48B1-4ACA-8F31-56115A88E0E3}" type="datetimeFigureOut">
              <a:rPr lang="en-US" smtClean="0"/>
              <a:t>06-Jan-21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0E51B-CEA0-42DE-808D-6DD2C3B6C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381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6AB2-48B1-4ACA-8F31-56115A88E0E3}" type="datetimeFigureOut">
              <a:rPr lang="en-US" smtClean="0"/>
              <a:t>06-Jan-21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0E51B-CEA0-42DE-808D-6DD2C3B6C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543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6AB2-48B1-4ACA-8F31-56115A88E0E3}" type="datetimeFigureOut">
              <a:rPr lang="en-US" smtClean="0"/>
              <a:t>06-Jan-21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0E51B-CEA0-42DE-808D-6DD2C3B6C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401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6AB2-48B1-4ACA-8F31-56115A88E0E3}" type="datetimeFigureOut">
              <a:rPr lang="en-US" smtClean="0"/>
              <a:t>06-Jan-21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0E51B-CEA0-42DE-808D-6DD2C3B6C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3856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6AB2-48B1-4ACA-8F31-56115A88E0E3}" type="datetimeFigureOut">
              <a:rPr lang="en-US" smtClean="0"/>
              <a:t>06-Jan-21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0E51B-CEA0-42DE-808D-6DD2C3B6C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662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6AB2-48B1-4ACA-8F31-56115A88E0E3}" type="datetimeFigureOut">
              <a:rPr lang="en-US" smtClean="0"/>
              <a:t>06-Jan-21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0E51B-CEA0-42DE-808D-6DD2C3B6C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8055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6AB2-48B1-4ACA-8F31-56115A88E0E3}" type="datetimeFigureOut">
              <a:rPr lang="en-US" smtClean="0"/>
              <a:t>06-Jan-21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0E51B-CEA0-42DE-808D-6DD2C3B6C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4158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6AB2-48B1-4ACA-8F31-56115A88E0E3}" type="datetimeFigureOut">
              <a:rPr lang="en-US" smtClean="0"/>
              <a:t>06-Jan-21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0E51B-CEA0-42DE-808D-6DD2C3B6C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7783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6AB2-48B1-4ACA-8F31-56115A88E0E3}" type="datetimeFigureOut">
              <a:rPr lang="en-US" smtClean="0"/>
              <a:t>06-Jan-21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0E51B-CEA0-42DE-808D-6DD2C3B6C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180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6AB2-48B1-4ACA-8F31-56115A88E0E3}" type="datetimeFigureOut">
              <a:rPr lang="en-US" smtClean="0"/>
              <a:t>06-Jan-21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0E51B-CEA0-42DE-808D-6DD2C3B6C2A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7977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6AB2-48B1-4ACA-8F31-56115A88E0E3}" type="datetimeFigureOut">
              <a:rPr lang="en-US" smtClean="0"/>
              <a:t>06-Jan-21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0E51B-CEA0-42DE-808D-6DD2C3B6C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81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6AB2-48B1-4ACA-8F31-56115A88E0E3}" type="datetimeFigureOut">
              <a:rPr lang="en-US" smtClean="0"/>
              <a:t>06-Jan-21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0E51B-CEA0-42DE-808D-6DD2C3B6C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829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6AB2-48B1-4ACA-8F31-56115A88E0E3}" type="datetimeFigureOut">
              <a:rPr lang="en-US" smtClean="0"/>
              <a:t>06-Jan-21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0E51B-CEA0-42DE-808D-6DD2C3B6C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309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6AB2-48B1-4ACA-8F31-56115A88E0E3}" type="datetimeFigureOut">
              <a:rPr lang="en-US" smtClean="0"/>
              <a:t>06-Jan-21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0E51B-CEA0-42DE-808D-6DD2C3B6C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631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6AB2-48B1-4ACA-8F31-56115A88E0E3}" type="datetimeFigureOut">
              <a:rPr lang="en-US" smtClean="0"/>
              <a:t>06-Jan-21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0E51B-CEA0-42DE-808D-6DD2C3B6C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94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6AB2-48B1-4ACA-8F31-56115A88E0E3}" type="datetimeFigureOut">
              <a:rPr lang="en-US" smtClean="0"/>
              <a:t>06-Jan-21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0E51B-CEA0-42DE-808D-6DD2C3B6C2A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3820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31D6AB2-48B1-4ACA-8F31-56115A88E0E3}" type="datetimeFigureOut">
              <a:rPr lang="en-US" smtClean="0"/>
              <a:t>06-Jan-21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10E51B-CEA0-42DE-808D-6DD2C3B6C2A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7614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31D6AB2-48B1-4ACA-8F31-56115A88E0E3}" type="datetimeFigureOut">
              <a:rPr lang="en-US" smtClean="0"/>
              <a:t>06-Jan-21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0E51B-CEA0-42DE-808D-6DD2C3B6C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3730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320" y="-754"/>
            <a:ext cx="9181723" cy="683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136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dobe Flash Player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61" t="27130" r="1442" b="30744"/>
          <a:stretch/>
        </p:blipFill>
        <p:spPr>
          <a:xfrm>
            <a:off x="4750811" y="0"/>
            <a:ext cx="418854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45082" y="1061683"/>
            <a:ext cx="1610846" cy="10477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46835" y="3975886"/>
            <a:ext cx="1281673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endParaRPr lang="en-US" sz="6000" dirty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" y="183715"/>
            <a:ext cx="4343400" cy="3785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</a:t>
            </a:r>
          </a:p>
          <a:p>
            <a:pPr algn="ctr"/>
            <a:r>
              <a:rPr lang="en-US" sz="480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</a:t>
            </a:r>
          </a:p>
          <a:p>
            <a:pPr algn="ctr"/>
            <a:r>
              <a:rPr lang="en-US" sz="480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</a:t>
            </a:r>
          </a:p>
          <a:p>
            <a:pPr algn="ctr"/>
            <a:r>
              <a:rPr lang="bn-IN" sz="480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</a:t>
            </a:r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কাঁঠালটি বড় আর কোনটি ছোট?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74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22252" y="1927274"/>
            <a:ext cx="76835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 তোমাদের গণিত বইয়ের ২ নং পৃষ্ঠা খোল।</a:t>
            </a:r>
            <a:endParaRPr lang="en-US" sz="7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283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57F96AF-768B-4349-8855-7A52A15909CA}"/>
              </a:ext>
            </a:extLst>
          </p:cNvPr>
          <p:cNvSpPr txBox="1">
            <a:spLocks/>
          </p:cNvSpPr>
          <p:nvPr/>
        </p:nvSpPr>
        <p:spPr>
          <a:xfrm>
            <a:off x="599072" y="177580"/>
            <a:ext cx="7945855" cy="761256"/>
          </a:xfrm>
          <a:prstGeom prst="rect">
            <a:avLst/>
          </a:prstGeom>
          <a:solidFill>
            <a:srgbClr val="0070C0"/>
          </a:solidFill>
          <a:ln w="57150">
            <a:solidFill>
              <a:srgbClr val="FF0000"/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গ্লাসে বেশি জুস আর কোন গ্লাসে কম?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B182A1-6635-487C-BFEF-E175D42963CB}"/>
              </a:ext>
            </a:extLst>
          </p:cNvPr>
          <p:cNvSpPr txBox="1"/>
          <p:nvPr/>
        </p:nvSpPr>
        <p:spPr>
          <a:xfrm>
            <a:off x="2540350" y="5711517"/>
            <a:ext cx="1561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endParaRPr lang="en-US" sz="4800" b="1" dirty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5C95E8-68A0-484C-894F-D97D24B69AF0}"/>
              </a:ext>
            </a:extLst>
          </p:cNvPr>
          <p:cNvSpPr txBox="1"/>
          <p:nvPr/>
        </p:nvSpPr>
        <p:spPr>
          <a:xfrm>
            <a:off x="5425688" y="5711518"/>
            <a:ext cx="1561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endParaRPr lang="en-US" sz="4800" b="1" dirty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57FAD20-B455-4C18-B44A-99D353827F2B}"/>
              </a:ext>
            </a:extLst>
          </p:cNvPr>
          <p:cNvGrpSpPr/>
          <p:nvPr/>
        </p:nvGrpSpPr>
        <p:grpSpPr>
          <a:xfrm>
            <a:off x="1780673" y="1299410"/>
            <a:ext cx="5829431" cy="4371471"/>
            <a:chOff x="1844841" y="1556084"/>
            <a:chExt cx="5925684" cy="4483764"/>
          </a:xfrm>
        </p:grpSpPr>
        <p:pic>
          <p:nvPicPr>
            <p:cNvPr id="2" name="Picture 1" descr="Adobe Flash Player 11">
              <a:extLst>
                <a:ext uri="{FF2B5EF4-FFF2-40B4-BE49-F238E27FC236}">
                  <a16:creationId xmlns:a16="http://schemas.microsoft.com/office/drawing/2014/main" id="{2C151F8F-D39C-41FA-B4FB-0586790FEC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3" t="33172" r="76385" b="45522"/>
            <a:stretch/>
          </p:blipFill>
          <p:spPr>
            <a:xfrm>
              <a:off x="1980336" y="1556084"/>
              <a:ext cx="5790189" cy="432365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E4C73FF-A4FD-4391-AB62-8C6D125A7697}"/>
                </a:ext>
              </a:extLst>
            </p:cNvPr>
            <p:cNvSpPr/>
            <p:nvPr/>
          </p:nvSpPr>
          <p:spPr>
            <a:xfrm>
              <a:off x="1844841" y="4716377"/>
              <a:ext cx="385011" cy="13234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4314214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obe Flash Player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4" t="25153" r="20335" b="22159"/>
          <a:stretch/>
        </p:blipFill>
        <p:spPr>
          <a:xfrm>
            <a:off x="26752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52400" y="304800"/>
            <a:ext cx="5010150" cy="1504949"/>
          </a:xfrm>
          <a:prstGeom prst="rect">
            <a:avLst/>
          </a:prstGeom>
          <a:solidFill>
            <a:srgbClr val="7030A0"/>
          </a:solidFill>
          <a:ln w="38100">
            <a:solidFill>
              <a:srgbClr val="FFFF00"/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কোনটা ভারী আর কোনটা হালকা?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86527" y="5882968"/>
            <a:ext cx="1561514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ভারী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5961" y="5882968"/>
            <a:ext cx="1561514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হালকা</a:t>
            </a:r>
            <a:endParaRPr lang="en-US" sz="48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360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obe Flash Player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4" t="35631" r="26617" b="11682"/>
          <a:stretch/>
        </p:blipFill>
        <p:spPr>
          <a:xfrm>
            <a:off x="-17616" y="48126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11573" y="5834262"/>
            <a:ext cx="1382948" cy="83123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endParaRPr lang="en-US" sz="4800" dirty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469" y="3729487"/>
            <a:ext cx="1561514" cy="830997"/>
          </a:xfrm>
          <a:prstGeom prst="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দূরে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100023" y="192504"/>
            <a:ext cx="6499336" cy="69129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rgbClr val="FF0066"/>
            </a:solidFill>
          </a:ln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কোনটা কাছে আর কোনটা দূরে?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485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obe Flash Player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32" t="58677" r="14993" b="12806"/>
          <a:stretch/>
        </p:blipFill>
        <p:spPr>
          <a:xfrm>
            <a:off x="2963596" y="-21487"/>
            <a:ext cx="6180404" cy="68794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77358" y="4024308"/>
            <a:ext cx="1437542" cy="83099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খাটো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20780" y="901276"/>
            <a:ext cx="1249673" cy="832274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লম্বা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137272"/>
            <a:ext cx="27947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পতাকা দন্ডটি লম্বা আর কোনটি খাটো?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702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945" y="2252859"/>
            <a:ext cx="8494295" cy="37856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জোড়ায় ভাগ করে দিয়ে বইয়ের পৃষ্ঠায় বা দুই জনের মাঝে আর কী কী বিষয়ে পার্থক্য রয়েছে তা খুঁজে বের করতে সহায়তা করব। আর পার্থক্যগুলো কী তা বলতে সহায়তা করব।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86075" y="403990"/>
            <a:ext cx="3371850" cy="1015663"/>
          </a:xfrm>
          <a:prstGeom prst="rect">
            <a:avLst/>
          </a:prstGeom>
          <a:ln w="57150">
            <a:solidFill>
              <a:srgbClr val="FF00FF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87255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5209314" y="2630904"/>
            <a:ext cx="3809482" cy="4046619"/>
          </a:xfrm>
          <a:prstGeom prst="ellipse">
            <a:avLst/>
          </a:prstGeom>
          <a:gradFill flip="none" rotWithShape="1">
            <a:gsLst>
              <a:gs pos="50000">
                <a:schemeClr val="bg1"/>
              </a:gs>
              <a:gs pos="88000">
                <a:srgbClr val="00B0F0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97698" y="2630904"/>
            <a:ext cx="3809482" cy="3733800"/>
          </a:xfrm>
          <a:prstGeom prst="ellipse">
            <a:avLst/>
          </a:prstGeom>
          <a:gradFill flip="none" rotWithShape="1">
            <a:gsLst>
              <a:gs pos="50000">
                <a:schemeClr val="bg1"/>
              </a:gs>
              <a:gs pos="89000">
                <a:srgbClr val="00B0F0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153526" y="3644565"/>
            <a:ext cx="1465807" cy="9334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4000">
                <a:schemeClr val="bg1">
                  <a:lumMod val="75000"/>
                </a:schemeClr>
              </a:gs>
              <a:gs pos="87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886429" y="3930315"/>
            <a:ext cx="1465807" cy="9334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4000">
                <a:schemeClr val="bg1">
                  <a:lumMod val="75000"/>
                </a:schemeClr>
              </a:gs>
              <a:gs pos="87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53525" y="4397040"/>
            <a:ext cx="1465807" cy="9334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4000">
                <a:schemeClr val="bg1">
                  <a:lumMod val="75000"/>
                </a:schemeClr>
              </a:gs>
              <a:gs pos="87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365210" y="3575254"/>
            <a:ext cx="1465807" cy="9334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4000">
                <a:schemeClr val="bg1">
                  <a:lumMod val="75000"/>
                </a:schemeClr>
              </a:gs>
              <a:gs pos="87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098113" y="3861004"/>
            <a:ext cx="1465807" cy="9334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4000">
                <a:schemeClr val="bg1">
                  <a:lumMod val="75000"/>
                </a:schemeClr>
              </a:gs>
              <a:gs pos="87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429279" y="4146754"/>
            <a:ext cx="1465807" cy="9334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4000">
                <a:schemeClr val="bg1">
                  <a:lumMod val="75000"/>
                </a:schemeClr>
              </a:gs>
              <a:gs pos="87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498952" y="4363449"/>
            <a:ext cx="1465807" cy="9334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4000">
                <a:schemeClr val="bg1">
                  <a:lumMod val="75000"/>
                </a:schemeClr>
              </a:gs>
              <a:gs pos="87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231466" y="4656342"/>
            <a:ext cx="1465807" cy="9334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4000">
                <a:schemeClr val="bg1">
                  <a:lumMod val="75000"/>
                </a:schemeClr>
              </a:gs>
              <a:gs pos="87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964378" y="4984954"/>
            <a:ext cx="1465807" cy="9334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4000">
                <a:schemeClr val="bg1">
                  <a:lumMod val="75000"/>
                </a:schemeClr>
              </a:gs>
              <a:gs pos="87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751508" y="234505"/>
            <a:ext cx="1742049" cy="83099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789022" y="1454829"/>
            <a:ext cx="6637493" cy="78826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পাত্রে বেশি ডিম আছে? </a:t>
            </a:r>
          </a:p>
        </p:txBody>
      </p:sp>
    </p:spTree>
    <p:extLst>
      <p:ext uri="{BB962C8B-B14F-4D97-AF65-F5344CB8AC3E}">
        <p14:creationId xmlns:p14="http://schemas.microsoft.com/office/powerpoint/2010/main" val="2322171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2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7" grpId="0" animBg="1"/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1" animBg="1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4000">
              <a:schemeClr val="bg1"/>
            </a:gs>
            <a:gs pos="98000">
              <a:srgbClr val="00B0F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62600" y="933450"/>
            <a:ext cx="495300" cy="59245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219950" y="3962400"/>
            <a:ext cx="495300" cy="2895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61887" y="2659833"/>
            <a:ext cx="3829113" cy="84536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কোনটা খাটো?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887" y="517952"/>
            <a:ext cx="1742049" cy="83099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088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5256" y="354820"/>
            <a:ext cx="1742049" cy="83099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6-Point Star 2"/>
          <p:cNvSpPr/>
          <p:nvPr/>
        </p:nvSpPr>
        <p:spPr>
          <a:xfrm>
            <a:off x="371978" y="3100435"/>
            <a:ext cx="2209800" cy="2374083"/>
          </a:xfrm>
          <a:prstGeom prst="star6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6-Point Star 3"/>
          <p:cNvSpPr/>
          <p:nvPr/>
        </p:nvSpPr>
        <p:spPr>
          <a:xfrm>
            <a:off x="4886964" y="2415189"/>
            <a:ext cx="3805284" cy="3805284"/>
          </a:xfrm>
          <a:prstGeom prst="star6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3787" y="1669233"/>
            <a:ext cx="3331468" cy="7612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কোনটা বড়?</a:t>
            </a:r>
          </a:p>
        </p:txBody>
      </p:sp>
    </p:spTree>
    <p:extLst>
      <p:ext uri="{BB962C8B-B14F-4D97-AF65-F5344CB8AC3E}">
        <p14:creationId xmlns:p14="http://schemas.microsoft.com/office/powerpoint/2010/main" val="3018387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4" grpId="1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3200" y="708076"/>
            <a:ext cx="8299937" cy="4909624"/>
          </a:xfrm>
          <a:prstGeom prst="rect">
            <a:avLst/>
          </a:prstGeom>
          <a:noFill/>
        </p:spPr>
        <p:txBody>
          <a:bodyPr wrap="square" lIns="60951" tIns="30475" rIns="60951" bIns="30475" numCol="1" rtlCol="0">
            <a:prstTxWarp prst="textPlain">
              <a:avLst/>
            </a:prstTxWarp>
            <a:spAutoFit/>
            <a:scene3d>
              <a:camera prst="perspectiveContrastingRightFacing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400" b="1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সবাইকে</a:t>
            </a:r>
          </a:p>
          <a:p>
            <a:pPr algn="ctr"/>
            <a:r>
              <a:rPr lang="bn-BD" sz="5867" b="1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5867" b="1" dirty="0">
              <a:ln>
                <a:solidFill>
                  <a:srgbClr val="00B050"/>
                </a:solidFill>
              </a:ln>
              <a:solidFill>
                <a:srgbClr val="FF00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44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A942F9-84BC-4295-80FD-2EAA8F63C7AE}"/>
              </a:ext>
            </a:extLst>
          </p:cNvPr>
          <p:cNvSpPr/>
          <p:nvPr/>
        </p:nvSpPr>
        <p:spPr>
          <a:xfrm>
            <a:off x="3013877" y="-100013"/>
            <a:ext cx="298190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7200" b="1" spc="150" dirty="0" err="1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6000" b="1" spc="150" dirty="0" err="1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</a:t>
            </a:r>
            <a:r>
              <a:rPr lang="en-US" sz="6000" b="1" spc="150" dirty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150" dirty="0" err="1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সমাপ্তি</a:t>
            </a:r>
            <a:endParaRPr lang="en-US" sz="6000" b="1" spc="150" dirty="0">
              <a:ln w="11430"/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32-Point Star 4">
            <a:extLst>
              <a:ext uri="{FF2B5EF4-FFF2-40B4-BE49-F238E27FC236}">
                <a16:creationId xmlns:a16="http://schemas.microsoft.com/office/drawing/2014/main" id="{63308359-EC68-4B90-AD73-4148835227E5}"/>
              </a:ext>
            </a:extLst>
          </p:cNvPr>
          <p:cNvSpPr/>
          <p:nvPr/>
        </p:nvSpPr>
        <p:spPr>
          <a:xfrm>
            <a:off x="571500" y="1352550"/>
            <a:ext cx="1807895" cy="2162830"/>
          </a:xfrm>
          <a:prstGeom prst="star32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2-Point Star 5">
            <a:extLst>
              <a:ext uri="{FF2B5EF4-FFF2-40B4-BE49-F238E27FC236}">
                <a16:creationId xmlns:a16="http://schemas.microsoft.com/office/drawing/2014/main" id="{786E9B34-AC4A-4336-AED4-5A17A4643A79}"/>
              </a:ext>
            </a:extLst>
          </p:cNvPr>
          <p:cNvSpPr/>
          <p:nvPr/>
        </p:nvSpPr>
        <p:spPr>
          <a:xfrm>
            <a:off x="2573028" y="1357281"/>
            <a:ext cx="1807895" cy="2162830"/>
          </a:xfrm>
          <a:prstGeom prst="star32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endParaRPr lang="en-US" sz="10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32-Point Star 6">
            <a:extLst>
              <a:ext uri="{FF2B5EF4-FFF2-40B4-BE49-F238E27FC236}">
                <a16:creationId xmlns:a16="http://schemas.microsoft.com/office/drawing/2014/main" id="{EBF9F299-D705-4FC8-9C6B-7BA1F8891D91}"/>
              </a:ext>
            </a:extLst>
          </p:cNvPr>
          <p:cNvSpPr/>
          <p:nvPr/>
        </p:nvSpPr>
        <p:spPr>
          <a:xfrm>
            <a:off x="4574555" y="1380915"/>
            <a:ext cx="1807895" cy="2162830"/>
          </a:xfrm>
          <a:prstGeom prst="star32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32-Point Star 7">
            <a:extLst>
              <a:ext uri="{FF2B5EF4-FFF2-40B4-BE49-F238E27FC236}">
                <a16:creationId xmlns:a16="http://schemas.microsoft.com/office/drawing/2014/main" id="{E16B8EA6-D936-49CB-AD37-F708C07452AC}"/>
              </a:ext>
            </a:extLst>
          </p:cNvPr>
          <p:cNvSpPr/>
          <p:nvPr/>
        </p:nvSpPr>
        <p:spPr>
          <a:xfrm>
            <a:off x="6574105" y="1383280"/>
            <a:ext cx="1807895" cy="2162830"/>
          </a:xfrm>
          <a:prstGeom prst="star32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 descr="graphics-flowers-531763.gif">
            <a:extLst>
              <a:ext uri="{FF2B5EF4-FFF2-40B4-BE49-F238E27FC236}">
                <a16:creationId xmlns:a16="http://schemas.microsoft.com/office/drawing/2014/main" id="{E3C88C2C-52EB-4C8F-A74C-8B0224CA2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3028" y="3812810"/>
            <a:ext cx="4001077" cy="342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95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36AB09C-E792-437E-B91C-E0061A5092F6}"/>
              </a:ext>
            </a:extLst>
          </p:cNvPr>
          <p:cNvGrpSpPr/>
          <p:nvPr/>
        </p:nvGrpSpPr>
        <p:grpSpPr>
          <a:xfrm>
            <a:off x="0" y="842658"/>
            <a:ext cx="9144000" cy="6015341"/>
            <a:chOff x="0" y="842658"/>
            <a:chExt cx="9144000" cy="6015341"/>
          </a:xfrm>
        </p:grpSpPr>
        <p:grpSp>
          <p:nvGrpSpPr>
            <p:cNvPr id="7" name="Group 6"/>
            <p:cNvGrpSpPr/>
            <p:nvPr/>
          </p:nvGrpSpPr>
          <p:grpSpPr>
            <a:xfrm>
              <a:off x="0" y="842658"/>
              <a:ext cx="9144000" cy="6015341"/>
              <a:chOff x="0" y="0"/>
              <a:chExt cx="12192000" cy="68580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77271" y="77272"/>
                <a:ext cx="12028869" cy="669701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51A30EE-693A-4EE5-91AF-985E1C3EA6C5}"/>
                </a:ext>
              </a:extLst>
            </p:cNvPr>
            <p:cNvGrpSpPr/>
            <p:nvPr/>
          </p:nvGrpSpPr>
          <p:grpSpPr>
            <a:xfrm>
              <a:off x="160647" y="2021819"/>
              <a:ext cx="8733086" cy="4662272"/>
              <a:chOff x="121821" y="1689746"/>
              <a:chExt cx="12425939" cy="6216363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307AA019-2604-4DEB-914E-C2AE8589D1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1821" y="1689746"/>
                <a:ext cx="4241775" cy="5854267"/>
              </a:xfrm>
              <a:prstGeom prst="rect">
                <a:avLst/>
              </a:prstGeom>
            </p:spPr>
          </p:pic>
          <p:sp>
            <p:nvSpPr>
              <p:cNvPr id="16" name="Horizontal Scroll 2">
                <a:extLst>
                  <a:ext uri="{FF2B5EF4-FFF2-40B4-BE49-F238E27FC236}">
                    <a16:creationId xmlns:a16="http://schemas.microsoft.com/office/drawing/2014/main" id="{967F6036-F9CC-4E37-AACF-1DA6036FF3B8}"/>
                  </a:ext>
                </a:extLst>
              </p:cNvPr>
              <p:cNvSpPr/>
              <p:nvPr/>
            </p:nvSpPr>
            <p:spPr>
              <a:xfrm>
                <a:off x="4138812" y="2139111"/>
                <a:ext cx="8408948" cy="5766998"/>
              </a:xfrm>
              <a:prstGeom prst="horizontalScroll">
                <a:avLst>
                  <a:gd name="adj" fmla="val 6825"/>
                </a:avLst>
              </a:prstGeom>
              <a:solidFill>
                <a:srgbClr val="C7ECFD"/>
              </a:solidFill>
              <a:ln w="76200"/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300" dirty="0">
                    <a:solidFill>
                      <a:schemeClr val="accent3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bn-IN" sz="36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মো</a:t>
                </a:r>
                <a:r>
                  <a:rPr lang="en-US" sz="3600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হাম্মদ</a:t>
                </a:r>
                <a:r>
                  <a:rPr lang="en-US" sz="36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ছয়ফুল</a:t>
                </a:r>
                <a:r>
                  <a:rPr lang="en-US" sz="36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আলম</a:t>
                </a:r>
                <a:endParaRPr lang="bn-IN" sz="36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bn-IN" sz="31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সহকার</a:t>
                </a:r>
                <a:r>
                  <a:rPr lang="en-US" sz="31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ী</a:t>
                </a:r>
                <a:r>
                  <a:rPr lang="bn-IN" sz="31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শিক্ষক</a:t>
                </a:r>
              </a:p>
              <a:p>
                <a:r>
                  <a:rPr lang="en-US" sz="31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en-US" sz="3100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ইউছুফ</a:t>
                </a:r>
                <a:r>
                  <a:rPr lang="en-US" sz="31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100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আলী</a:t>
                </a:r>
                <a:r>
                  <a:rPr lang="en-US" sz="31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1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সরকারি প্রাথমিক বিদ্যালয়</a:t>
                </a:r>
              </a:p>
              <a:p>
                <a:r>
                  <a:rPr lang="en-US" sz="31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en-US" sz="3100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ফেঞ্চুগঞ্জ</a:t>
                </a:r>
                <a:r>
                  <a:rPr lang="en-US" sz="31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3100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সিলেট</a:t>
                </a:r>
                <a:r>
                  <a:rPr lang="bn-IN" sz="31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31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bn-IN" sz="31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০১</a:t>
                </a:r>
                <a:r>
                  <a:rPr lang="en-US" sz="31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৭১৬৩৮৭৫৫০</a:t>
                </a:r>
                <a:endParaRPr lang="bn-IN" sz="31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1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31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razzak1bd@gmail.com</a:t>
                </a:r>
                <a:r>
                  <a:rPr lang="bn-IN" sz="31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1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GB" sz="135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A8206F4-5A78-4CFB-A9B6-308621A970C5}"/>
                </a:ext>
              </a:extLst>
            </p:cNvPr>
            <p:cNvSpPr txBox="1"/>
            <p:nvPr/>
          </p:nvSpPr>
          <p:spPr>
            <a:xfrm>
              <a:off x="2067242" y="1172974"/>
              <a:ext cx="4382197" cy="92333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76200">
              <a:solidFill>
                <a:srgbClr val="FF000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5400" b="1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GB" sz="5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969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1138986" y="228600"/>
            <a:ext cx="6882063" cy="1532930"/>
            <a:chOff x="609600" y="381000"/>
            <a:chExt cx="8001000" cy="1676400"/>
          </a:xfrm>
          <a:solidFill>
            <a:srgbClr val="FFFF00"/>
          </a:solidFill>
        </p:grpSpPr>
        <p:sp>
          <p:nvSpPr>
            <p:cNvPr id="3" name="Down Ribbon 2"/>
            <p:cNvSpPr/>
            <p:nvPr/>
          </p:nvSpPr>
          <p:spPr>
            <a:xfrm>
              <a:off x="609600" y="381000"/>
              <a:ext cx="8001000" cy="1676400"/>
            </a:xfrm>
            <a:prstGeom prst="ribbon">
              <a:avLst>
                <a:gd name="adj1" fmla="val 16667"/>
                <a:gd name="adj2" fmla="val 71802"/>
              </a:avLst>
            </a:prstGeom>
            <a:grpFill/>
            <a:ln w="38100"/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514600" y="838200"/>
              <a:ext cx="4191000" cy="1211696"/>
            </a:xfrm>
            <a:prstGeom prst="rect">
              <a:avLst/>
            </a:prstGeom>
            <a:grp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6600" b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পাঠ পরিচিতি</a:t>
              </a:r>
              <a:endParaRPr lang="en-GB" sz="6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048000" y="2209800"/>
            <a:ext cx="2895600" cy="83099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8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:- প্রথম</a:t>
            </a:r>
            <a:endParaRPr lang="en-US" sz="4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9800" y="3429000"/>
            <a:ext cx="48768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latin typeface="NikoshBAN" pitchFamily="2" charset="0"/>
                <a:cs typeface="NikoshBAN" pitchFamily="2" charset="0"/>
              </a:rPr>
              <a:t>বিষ:- প্রাথমিক গণিত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4800600"/>
            <a:ext cx="7010400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latin typeface="NikoshBAN" pitchFamily="2" charset="0"/>
                <a:cs typeface="NikoshBAN" pitchFamily="2" charset="0"/>
              </a:rPr>
              <a:t>অধ্যায়: 1 (তুলনা করি)</a:t>
            </a:r>
            <a:endParaRPr lang="bn-BD" sz="4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9400" y="6019800"/>
            <a:ext cx="2819400" cy="646331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 ৩৫ মিনিটি</a:t>
            </a:r>
            <a:endParaRPr lang="en-US" b="1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B07911-E9F1-46F4-8EC7-A808C1789ECB}"/>
              </a:ext>
            </a:extLst>
          </p:cNvPr>
          <p:cNvSpPr txBox="1"/>
          <p:nvPr/>
        </p:nvSpPr>
        <p:spPr>
          <a:xfrm>
            <a:off x="3188788" y="334507"/>
            <a:ext cx="2505277" cy="923330"/>
          </a:xfrm>
          <a:prstGeom prst="rect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5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F6E75D-44EF-478D-B4E8-2313C934F051}"/>
              </a:ext>
            </a:extLst>
          </p:cNvPr>
          <p:cNvSpPr txBox="1"/>
          <p:nvPr/>
        </p:nvSpPr>
        <p:spPr>
          <a:xfrm>
            <a:off x="2429023" y="1776164"/>
            <a:ext cx="5950633" cy="646331"/>
          </a:xfrm>
          <a:prstGeom prst="rect">
            <a:avLst/>
          </a:prstGeom>
          <a:solidFill>
            <a:srgbClr val="00B0F0"/>
          </a:solidFill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কম-বেশি তুলনা করে বলতে পারবে।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546A2D-5E34-4AB4-B749-0F2BECCF2A34}"/>
              </a:ext>
            </a:extLst>
          </p:cNvPr>
          <p:cNvSpPr txBox="1"/>
          <p:nvPr/>
        </p:nvSpPr>
        <p:spPr>
          <a:xfrm>
            <a:off x="811576" y="1776162"/>
            <a:ext cx="1448641" cy="70788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১.১.১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6D6643-E521-4C2B-A873-C0C28A8D192F}"/>
              </a:ext>
            </a:extLst>
          </p:cNvPr>
          <p:cNvSpPr txBox="1"/>
          <p:nvPr/>
        </p:nvSpPr>
        <p:spPr>
          <a:xfrm>
            <a:off x="2426675" y="2603809"/>
            <a:ext cx="5950633" cy="646331"/>
          </a:xfrm>
          <a:prstGeom prst="rect">
            <a:avLst/>
          </a:prstGeom>
          <a:solidFill>
            <a:srgbClr val="00B0F0"/>
          </a:solidFill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ছোট-বড় শনাক্ত করতে পারবে।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7A0FD9-0471-4559-94EA-C45614C75D40}"/>
              </a:ext>
            </a:extLst>
          </p:cNvPr>
          <p:cNvSpPr txBox="1"/>
          <p:nvPr/>
        </p:nvSpPr>
        <p:spPr>
          <a:xfrm>
            <a:off x="809228" y="2603807"/>
            <a:ext cx="1448641" cy="70788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১.১.২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52E56B-5A67-4FB3-BDC0-19B657C14DC0}"/>
              </a:ext>
            </a:extLst>
          </p:cNvPr>
          <p:cNvSpPr txBox="1"/>
          <p:nvPr/>
        </p:nvSpPr>
        <p:spPr>
          <a:xfrm>
            <a:off x="2426675" y="3447874"/>
            <a:ext cx="5950633" cy="646331"/>
          </a:xfrm>
          <a:prstGeom prst="rect">
            <a:avLst/>
          </a:prstGeom>
          <a:solidFill>
            <a:srgbClr val="00B0F0"/>
          </a:solidFill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হালকা-ভারী তুলনা করে বলতে পারবে।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8F1B7B-3B3F-43B0-8A93-3CE300FABA36}"/>
              </a:ext>
            </a:extLst>
          </p:cNvPr>
          <p:cNvSpPr txBox="1"/>
          <p:nvPr/>
        </p:nvSpPr>
        <p:spPr>
          <a:xfrm>
            <a:off x="809228" y="3447872"/>
            <a:ext cx="1448641" cy="70788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১.১.৩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F6EF9A-5891-4495-AD47-69E25C440C34}"/>
              </a:ext>
            </a:extLst>
          </p:cNvPr>
          <p:cNvSpPr txBox="1"/>
          <p:nvPr/>
        </p:nvSpPr>
        <p:spPr>
          <a:xfrm>
            <a:off x="2424327" y="4275519"/>
            <a:ext cx="5950633" cy="646331"/>
          </a:xfrm>
          <a:prstGeom prst="rect">
            <a:avLst/>
          </a:prstGeom>
          <a:solidFill>
            <a:srgbClr val="00B0F0"/>
          </a:solidFill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কাছে-দূরে দেখে বলতে পারবে।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1AEF24-3AFF-4421-B7FF-FB089755AB3D}"/>
              </a:ext>
            </a:extLst>
          </p:cNvPr>
          <p:cNvSpPr txBox="1"/>
          <p:nvPr/>
        </p:nvSpPr>
        <p:spPr>
          <a:xfrm>
            <a:off x="806880" y="4275517"/>
            <a:ext cx="1448641" cy="70788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১.১.৪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B5DA56-4FDD-48B4-A433-D79648BA5F75}"/>
              </a:ext>
            </a:extLst>
          </p:cNvPr>
          <p:cNvSpPr txBox="1"/>
          <p:nvPr/>
        </p:nvSpPr>
        <p:spPr>
          <a:xfrm>
            <a:off x="2426675" y="5107869"/>
            <a:ext cx="5950633" cy="646331"/>
          </a:xfrm>
          <a:prstGeom prst="rect">
            <a:avLst/>
          </a:prstGeom>
          <a:solidFill>
            <a:srgbClr val="00B0F0"/>
          </a:solidFill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খাটো-লম্বা আলাদা করতে পারবে।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30258A-CD47-4710-A999-920549EB8E80}"/>
              </a:ext>
            </a:extLst>
          </p:cNvPr>
          <p:cNvSpPr txBox="1"/>
          <p:nvPr/>
        </p:nvSpPr>
        <p:spPr>
          <a:xfrm>
            <a:off x="809228" y="5107867"/>
            <a:ext cx="1448641" cy="70788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১.১.৫</a:t>
            </a:r>
          </a:p>
        </p:txBody>
      </p:sp>
    </p:spTree>
    <p:extLst>
      <p:ext uri="{BB962C8B-B14F-4D97-AF65-F5344CB8AC3E}">
        <p14:creationId xmlns:p14="http://schemas.microsoft.com/office/powerpoint/2010/main" val="1134534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919" y="2722605"/>
            <a:ext cx="4605997" cy="1325563"/>
          </a:xfrm>
        </p:spPr>
        <p:txBody>
          <a:bodyPr/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“......... এবং .........”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18835" y="730206"/>
            <a:ext cx="55063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 এবং বাহিরে শিশুরা কী দেখতে পাচ্ছে তা বলতে বলব।</a:t>
            </a:r>
            <a:endParaRPr lang="en-US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3497" y="4135395"/>
            <a:ext cx="86533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এর মধ্যে কোনটি বেশি/কোনটি ভারী/কোনটি লম্বা/ কোনটি কাছে/দূরে? ইত্যাদি বলতে সাহায্য করব।</a:t>
            </a:r>
          </a:p>
        </p:txBody>
      </p:sp>
    </p:spTree>
    <p:extLst>
      <p:ext uri="{BB962C8B-B14F-4D97-AF65-F5344CB8AC3E}">
        <p14:creationId xmlns:p14="http://schemas.microsoft.com/office/powerpoint/2010/main" val="29554896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44055" y="539141"/>
            <a:ext cx="8705850" cy="953933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 জন শিক্ষার্থীর কাছে কী আছে তার তুলনা করি।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599" y="2110966"/>
            <a:ext cx="8705851" cy="953933"/>
          </a:xfrm>
          <a:prstGeom prst="rect">
            <a:avLst/>
          </a:prstGeom>
          <a:solidFill>
            <a:srgbClr val="002060"/>
          </a:solidFill>
          <a:ln w="57150">
            <a:solidFill>
              <a:srgbClr val="FF00FF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পেন্সিল এবং বইয়ের মধ্যে কোনটি হালকা কোনটি ভারী?</a:t>
            </a:r>
          </a:p>
        </p:txBody>
      </p:sp>
      <p:pic>
        <p:nvPicPr>
          <p:cNvPr id="5" name="Picture 4" descr="Adobe Flash Player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0" t="60717" r="17719" b="15874"/>
          <a:stretch/>
        </p:blipFill>
        <p:spPr>
          <a:xfrm>
            <a:off x="98408" y="3429000"/>
            <a:ext cx="8950342" cy="241289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84158" y="5841892"/>
            <a:ext cx="1749442" cy="8989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54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হালকা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594458" y="5841893"/>
            <a:ext cx="1749442" cy="8989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54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ভারী</a:t>
            </a:r>
          </a:p>
        </p:txBody>
      </p:sp>
    </p:spTree>
    <p:extLst>
      <p:ext uri="{BB962C8B-B14F-4D97-AF65-F5344CB8AC3E}">
        <p14:creationId xmlns:p14="http://schemas.microsoft.com/office/powerpoint/2010/main" val="67403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obe Flash Player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4" t="30841" r="19288" b="21262"/>
          <a:stretch/>
        </p:blipFill>
        <p:spPr>
          <a:xfrm>
            <a:off x="297759" y="2038350"/>
            <a:ext cx="6760230" cy="31442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25286" y="3943350"/>
            <a:ext cx="1610846" cy="1047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খাটো</a:t>
            </a:r>
            <a:endParaRPr lang="en-US" sz="6000" dirty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25286" y="2038350"/>
            <a:ext cx="1610846" cy="1047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লম্বা</a:t>
            </a:r>
            <a:endParaRPr lang="en-US" sz="6000" b="1" dirty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1404" y="257770"/>
            <a:ext cx="6041192" cy="92333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 লম্বা কোনটি খাটো?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1558" y="5747505"/>
            <a:ext cx="7679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উত্তরের মাধ্যমে পার্থক্য করতে সহায়তা করব।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187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obe Flash Player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1" t="39822" r="21907" b="25752"/>
          <a:stretch/>
        </p:blipFill>
        <p:spPr>
          <a:xfrm>
            <a:off x="228600" y="2470133"/>
            <a:ext cx="8591551" cy="3016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87086" y="5638800"/>
            <a:ext cx="1610846" cy="1047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endParaRPr lang="en-US" sz="6000" b="1" dirty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7308" y="5638800"/>
            <a:ext cx="1610846" cy="1047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endParaRPr lang="en-US" sz="6000" b="1" dirty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367876"/>
            <a:ext cx="8879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কোনটিতে বেশি আর কোনটিতে কম?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401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940</TotalTime>
  <Words>281</Words>
  <Application>Microsoft Office PowerPoint</Application>
  <PresentationFormat>On-screen Show (4:3)</PresentationFormat>
  <Paragraphs>71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Times New Roman</vt:lpstr>
      <vt:lpstr>Tw Cen MT</vt:lpstr>
      <vt:lpstr>Tw Cen MT Condensed</vt:lpstr>
      <vt:lpstr>Wingdings 3</vt:lpstr>
      <vt:lpstr>Integral</vt:lpstr>
      <vt:lpstr>Celestial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“......... এবং .........”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MahmudNice</dc:creator>
  <cp:lastModifiedBy>RAZ</cp:lastModifiedBy>
  <cp:revision>312</cp:revision>
  <dcterms:created xsi:type="dcterms:W3CDTF">2019-02-06T14:45:05Z</dcterms:created>
  <dcterms:modified xsi:type="dcterms:W3CDTF">2021-01-07T02:44:59Z</dcterms:modified>
</cp:coreProperties>
</file>