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33"/>
  </p:notesMasterIdLst>
  <p:sldIdLst>
    <p:sldId id="257" r:id="rId13"/>
    <p:sldId id="263" r:id="rId14"/>
    <p:sldId id="256" r:id="rId15"/>
    <p:sldId id="258" r:id="rId16"/>
    <p:sldId id="264" r:id="rId17"/>
    <p:sldId id="265" r:id="rId18"/>
    <p:sldId id="259" r:id="rId19"/>
    <p:sldId id="260" r:id="rId20"/>
    <p:sldId id="266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61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D37BB-CC4A-4AAA-9DDC-DDA0DCDF9E6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AC09E-2692-4C88-9784-E0706121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1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EF4B081-C55E-4FCB-A1B8-B9630C57D1C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37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7E1D76-12B3-40F4-A322-0D31DF3CA46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4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9A13B73-BA75-493E-BF1F-3E0F625C881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8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4B153A-00AF-4EE7-BACA-3B483921454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7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B673C4-D461-48E1-B53F-7A89807F2D57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1CF01A-DB95-4FC4-AFF4-A74783B6F1F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3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67D806E-F05B-419C-838A-77FFC92C34F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5CDC86-FFD1-4B69-9DD8-6700BE22FE4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2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502BD8-E08D-437D-ABE2-AF135C0D41C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067C843-D652-4BBA-B828-510C96FD57A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2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72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55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6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79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06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09476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2246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791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33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0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4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0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78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744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370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6078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3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0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3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4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69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7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850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9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9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29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2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5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0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6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92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959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789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3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6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9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61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1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2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100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8458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847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5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3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1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6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7100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9171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8471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7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79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33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5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2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0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94488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1972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0641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8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3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8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8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3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75102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9675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4488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6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8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3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0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8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9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9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6139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303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811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7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2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8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6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8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8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6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1481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015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891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2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BDB-50E6-4E92-A5DB-FC0C14FF8537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F16814-A45B-463B-B821-432E67D11BA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5BDA-4514-4F71-AE33-D4D116EBDD52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CEA1-9BED-4DDC-BE6E-8EFBE6286C9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1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4A0-FD1B-4A78-B610-9C813D1D320E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239ACE-8D52-4D8B-96CE-C897C0BC376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2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84C8-451E-4DA1-A40E-66526A7564DC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A9C-BD1F-4A34-98CE-0CE87475598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4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10D2-F5C6-4F3C-BC85-41B9893BC1E1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42BB7E-8F46-4664-AF1E-F9071888EB1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83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11D7-C34B-4D12-BE3E-976BC8ABA0EA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D9C4-ACFB-4423-ADFF-4F78879642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75627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6D1-41E4-4DC3-A4AC-9CF039E78F08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4E6FC5-0642-4967-8EFC-4960C910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758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CCA4F-9883-4808-AAF8-282D741F27F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9820-0C78-4093-8B38-8C91EBA07F74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483-A270-4AD8-9144-70F8A59EB3B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71F6-5158-4DA6-A3DA-10C733AB3CB3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93346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26BD-B0F9-4A49-819A-2F47AE9A930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BFD-E5A5-4843-9D9A-F9AA5F5C183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0B0B-8348-45D4-820D-1B8D935F9CD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146F-6C72-4E3D-BE4D-089D6E6F4A96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B489A-DD04-441C-B2C2-A4C4C255C8B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F4AB6C-8B57-4AAE-BE29-80E4D1AF18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01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7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6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6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1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3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41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06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76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8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5210-88EF-4A51-A584-8217B15469BC}" type="datetimeFigureOut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1/7/2021</a:t>
            </a:fld>
            <a:endParaRPr lang="en-US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218D6-2C09-438A-9DA5-8F306507DB54}" type="slidenum">
              <a:rPr lang="en-US">
                <a:solidFill>
                  <a:srgbClr val="8CADAE">
                    <a:shade val="75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2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slide" Target="slide4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slide" Target="slide1.xml"/><Relationship Id="rId19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4.jpe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5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48640"/>
            <a:ext cx="5334000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83484" cy="12192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5791200"/>
            <a:ext cx="8791575" cy="891064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5867400"/>
            <a:ext cx="457200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5994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evm U‡cvjwR Gi myweav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(Advantages of Bus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103313" y="2952750"/>
            <a:ext cx="72501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†QvU AvKv‡ii †bUIqv‡K© e¨envi Lye mnR I GwU wek¦¯Í|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109663" y="3389313"/>
            <a:ext cx="72501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2. me‡P‡q Kg K¨vej cÖ‡qvRb nq, d‡j LiPI mvkªq nq|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09663" y="3825875"/>
            <a:ext cx="7250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 cÖ‡qvR‡b wiwcUvi e¨envi K‡i †bUIqv‡K©i e¨vK‡evb m¤cÖmviY Kiv hvq|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03313" y="4260850"/>
            <a:ext cx="72501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4. †Kvb Kw¤úDUvi bó n‡q †M‡j m¤ú~Y© wm‡÷g bó n‡q hvq bv|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103313" y="4606925"/>
            <a:ext cx="6373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5. †Kvb Kw¤úDUvi ev hš¿cvwZ †hvM Ki‡j ev mwi‡q wb‡j cy‡iv †bUIqv‡K©i 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Kvh©µg e¨vnZ nq bv|</a:t>
            </a:r>
          </a:p>
        </p:txBody>
      </p:sp>
    </p:spTree>
    <p:extLst>
      <p:ext uri="{BB962C8B-B14F-4D97-AF65-F5344CB8AC3E}">
        <p14:creationId xmlns:p14="http://schemas.microsoft.com/office/powerpoint/2010/main" val="82565983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  <p:bldP spid="18" grpId="0" autoUpdateAnimBg="0"/>
      <p:bldP spid="19" grpId="0" autoUpdateAnimBg="0"/>
      <p:bldP spid="21" grpId="0" autoUpdateAnimBg="0"/>
      <p:bldP spid="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66833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evm U‡cvjwR Gi Amyweav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(Disadvantages of Bus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103313" y="2952750"/>
            <a:ext cx="72501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†bUIqv‡K© Kw¤úDUvi msL¨v †ewk n‡j †WUv UªvÝwgkb wewNœZ nq|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109663" y="3389313"/>
            <a:ext cx="72501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2. †WUv UªvÝwgk‡bi MwZ Kg|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09663" y="3825875"/>
            <a:ext cx="7250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 †bUIqv‡K© m„ó mgm¨v wbY©q Zzjbvg~jK †ek RwUj|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03313" y="4260850"/>
            <a:ext cx="72501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4. g~j K¨v‡e‡ji GKwUgvÎ ¯’v‡b m„ó ÎæwU cy‡iv †bUIqvK©‡K APj K‡i w`‡Z cv‡i|</a:t>
            </a:r>
          </a:p>
        </p:txBody>
      </p:sp>
    </p:spTree>
    <p:extLst>
      <p:ext uri="{BB962C8B-B14F-4D97-AF65-F5344CB8AC3E}">
        <p14:creationId xmlns:p14="http://schemas.microsoft.com/office/powerpoint/2010/main" val="131038036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  <p:bldP spid="18" grpId="0" autoUpdateAnimBg="0"/>
      <p:bldP spid="19" grpId="0" autoUpdateAnimBg="0"/>
      <p:bldP spid="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4279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2. wis U‡cvjwR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(Ring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95350" y="2952750"/>
            <a:ext cx="36496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wis U‡cvjwR‡Z cÖwZwU Kw¤úDUvi Zvi cvk¦©eZ©x Kw¤úDUv‡ii mv‡_ mshy³ _v‡K| Gfv‡e wis‡qi me©‡kl Kw¤úDUviwU cÖ_gwUi mv‡_ hy³ _v‡K|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5950" y="2952750"/>
            <a:ext cx="2813050" cy="255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80400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72548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wis U‡cvjwR e¨env‡ii myweav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(Advantages of Ring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103313" y="2952750"/>
            <a:ext cx="72501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GB c×wZ‡Z †K›`ªxq †Kvb Kw¤úDUvi ev mvf©v‡ii cÖ‡qvRb nq bv|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109663" y="3389313"/>
            <a:ext cx="72501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2. †bUIqv‡K© Aew¯’Z cÖwZwU Kw¤úDUv‡ii ¸iæZ¡ mgvb|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09663" y="3825875"/>
            <a:ext cx="72501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 †bUIqv‡K© Kw¤úDUvi msL¨v evo‡jI Gi `ÿZv Lye †ewk cÖfvweZ nq bv|</a:t>
            </a:r>
          </a:p>
        </p:txBody>
      </p:sp>
    </p:spTree>
    <p:extLst>
      <p:ext uri="{BB962C8B-B14F-4D97-AF65-F5344CB8AC3E}">
        <p14:creationId xmlns:p14="http://schemas.microsoft.com/office/powerpoint/2010/main" val="1411028852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  <p:bldP spid="18" grpId="0" autoUpdateAnimBg="0"/>
      <p:bldP spid="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72548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wis U‡cvjwR e¨env‡ii Amyweav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(Disadvantages of Ring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103313" y="2952750"/>
            <a:ext cx="75993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†bUIqv‡K©i GKwUgvÎ Kw¤úDUvi mgm¨vq AvµvšÍ n‡j cy‡iv †bUIqvK© APj n‡q c‡o|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109663" y="3389313"/>
            <a:ext cx="72501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2. wis U‡cvjwRi †bUIqv‡K© mgm¨v wbiƒcY †ek RwUj|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09663" y="3825875"/>
            <a:ext cx="7399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 †bUIqv‡K© †Kvb Kw¤úDUvi †hvM Ki‡j ev mwi‡q wb‡j Zv cy‡iv †bUIqv‡K©i Kvh©µg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e¨vnZ K‡i|</a:t>
            </a:r>
          </a:p>
        </p:txBody>
      </p:sp>
    </p:spTree>
    <p:extLst>
      <p:ext uri="{BB962C8B-B14F-4D97-AF65-F5344CB8AC3E}">
        <p14:creationId xmlns:p14="http://schemas.microsoft.com/office/powerpoint/2010/main" val="1977087590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  <p:bldP spid="18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7">
            <a:hlinkClick r:id="rId10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49325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8">
            <a:hlinkClick r:id="rId12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949325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9">
            <a:hlinkClick r:id="rId14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949325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949325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3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949325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32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949325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4279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 ÷vi U‡cvjwR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(Star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95350" y="2952750"/>
            <a:ext cx="36496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†h U‡cvjRx GKwU †K›`ªxq wbqš¿YKvix Kw¤úDUvi ev †nv÷ Kw¤úDUv‡ii mv‡_ Ab¨vb¨ Kw¤úDUvi mshy³ K‡i †bUIqvK© M‡o †Zv‡j Zv‡K ÷vi U‡cvjwR ejv nq|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5850" y="3116263"/>
            <a:ext cx="36957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00554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4279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4. wUª U‡cvjwR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(Tree Topology)</a:t>
            </a:r>
            <a:endParaRPr lang="en-US" sz="24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95350" y="2952750"/>
            <a:ext cx="36496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U‡cvjwR‡Z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ci¯ú‡ii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kvLv-cÖkvLvi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web¨¯Í _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U‡cvjwR‡Z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nv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mv‡_ hy³ _</a:t>
            </a:r>
            <a:r>
              <a:rPr lang="en-US" sz="20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125" y="3076575"/>
            <a:ext cx="3571875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895700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0925"/>
            <a:ext cx="2097206" cy="1828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29"/>
            <a:ext cx="381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30" y="4495800"/>
            <a:ext cx="3752457" cy="2105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1" y="1390782"/>
            <a:ext cx="3703361" cy="3314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68735"/>
            <a:ext cx="2310544" cy="3237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99108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1020257"/>
            <a:ext cx="185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 Topology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565404"/>
            <a:ext cx="185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 Topology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2094808"/>
            <a:ext cx="185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Topology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2678668"/>
            <a:ext cx="185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Topology</a:t>
            </a:r>
            <a:endParaRPr lang="en-US" dirty="0"/>
          </a:p>
        </p:txBody>
      </p:sp>
      <p:sp>
        <p:nvSpPr>
          <p:cNvPr id="15" name="6-Point Star 14"/>
          <p:cNvSpPr/>
          <p:nvPr/>
        </p:nvSpPr>
        <p:spPr>
          <a:xfrm>
            <a:off x="3409951" y="5028254"/>
            <a:ext cx="380999" cy="413747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4682708" y="2094808"/>
            <a:ext cx="495300" cy="583860"/>
          </a:xfrm>
          <a:prstGeom prst="star1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1295400" y="1360413"/>
            <a:ext cx="533400" cy="574323"/>
          </a:xfrm>
          <a:prstGeom prst="star4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Callout 17"/>
          <p:cNvSpPr/>
          <p:nvPr/>
        </p:nvSpPr>
        <p:spPr>
          <a:xfrm>
            <a:off x="6864136" y="3351417"/>
            <a:ext cx="749728" cy="533400"/>
          </a:xfrm>
          <a:prstGeom prst="cloud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0451" y="682896"/>
            <a:ext cx="31905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 মূল্যায়ন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8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536700"/>
            <a:ext cx="7085013" cy="1003300"/>
          </a:xfrm>
        </p:spPr>
        <p:txBody>
          <a:bodyPr/>
          <a:lstStyle/>
          <a:p>
            <a:pPr eaLnBrk="1" hangingPunct="1"/>
            <a:r>
              <a:rPr lang="fr-FR" sz="7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fr-FR" sz="7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7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1" y="2473487"/>
            <a:ext cx="89106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AvšÍtmshyw³ I Z_¨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Av`vb-cÖ`v‡bi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bUIqvwK©s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ch©v‡jvPbv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Ki|</a:t>
            </a:r>
          </a:p>
        </p:txBody>
      </p:sp>
    </p:spTree>
    <p:extLst>
      <p:ext uri="{BB962C8B-B14F-4D97-AF65-F5344CB8AC3E}">
        <p14:creationId xmlns:p14="http://schemas.microsoft.com/office/powerpoint/2010/main" val="415102702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536700"/>
            <a:ext cx="7085013" cy="787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9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708025" y="3933825"/>
            <a:ext cx="7970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fr-FR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8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†bUIqvK© U‡cvjwR Kx? wewfbœ cÖKvi U‡cvjwR ms‡ÿ‡c eY©bv Ki| </a:t>
            </a:r>
            <a:endParaRPr lang="en-US" sz="2000" b="1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21179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662"/>
            <a:ext cx="9144000" cy="51966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6964" y="2209800"/>
            <a:ext cx="3070072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0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52400"/>
            <a:ext cx="9144000" cy="6858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5000" y="1371600"/>
            <a:ext cx="4343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1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ধন্যবাদ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1371600"/>
            <a:ext cx="4185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  <a:ea typeface="NikoshBAN"/>
                <a:cs typeface="NikoshBAN"/>
              </a:rPr>
              <a:t>ধন্যবাদ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70619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marL="274320" algn="ctr">
              <a:spcBef>
                <a:spcPts val="0"/>
              </a:spcBef>
            </a:pPr>
            <a:r>
              <a:rPr lang="bn-IN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আফজল আলম চৌধুরী</a:t>
            </a:r>
          </a:p>
          <a:p>
            <a:pPr marL="274320" algn="ctr">
              <a:spcBef>
                <a:spcPts val="0"/>
              </a:spcBef>
            </a:pP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</a:p>
          <a:p>
            <a:pPr marL="274320" algn="ctr">
              <a:spcBef>
                <a:spcPts val="0"/>
              </a:spcBef>
            </a:pPr>
            <a:r>
              <a:rPr lang="bn-IN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লাউতলী ডাঃ রশীদ আহমেদ উ/বি ও কলেজ</a:t>
            </a:r>
          </a:p>
          <a:p>
            <a:pPr marL="274320" algn="ctr">
              <a:spcBef>
                <a:spcPts val="0"/>
              </a:spcBef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ফরিদগঞ্জ, চাঁদপুর।</a:t>
            </a:r>
          </a:p>
          <a:p>
            <a:pPr marL="274320" algn="ctr">
              <a:spcBef>
                <a:spcPts val="0"/>
              </a:spcBef>
            </a:pPr>
            <a:r>
              <a:rPr lang="bn-IN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০১৭১১০৫৩০১৬  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marL="274320" algn="ctr">
              <a:spcBef>
                <a:spcPts val="0"/>
              </a:spcBef>
            </a:pPr>
            <a:r>
              <a:rPr lang="bn-IN" sz="2000" b="1" dirty="0" smtClean="0">
                <a:solidFill>
                  <a:srgbClr val="0070C0"/>
                </a:solidFill>
              </a:rPr>
              <a:t>ইমেইলঃ</a:t>
            </a:r>
            <a:r>
              <a:rPr lang="en-US" sz="2000" b="1" dirty="0" smtClean="0">
                <a:solidFill>
                  <a:srgbClr val="0070C0"/>
                </a:solidFill>
              </a:rPr>
              <a:t>  mdafzalalamc@gmail.com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bn-IN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শিক্ষক পরিচিতি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6" y="1447800"/>
            <a:ext cx="1664104" cy="20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315369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bn-IN" sz="8000" b="1" dirty="0">
                <a:ln/>
                <a:solidFill>
                  <a:srgbClr val="9BBB5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পূর্বজ্ঞান যাচাই</a:t>
            </a:r>
            <a:endParaRPr lang="en-US" sz="8000" b="1" dirty="0">
              <a:ln/>
              <a:solidFill>
                <a:srgbClr val="9BBB5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562600"/>
            <a:ext cx="4343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 </a:t>
            </a:r>
          </a:p>
          <a:p>
            <a:pPr marL="109728" indent="0">
              <a:buNone/>
            </a:pPr>
            <a:r>
              <a:rPr lang="bn-IN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 ও নেটওয়ার্ক টপোলজি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800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00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 কি বলতে পারবে।</a:t>
            </a:r>
          </a:p>
          <a:p>
            <a:pPr algn="just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নেটওয়ার্ক টপোলজির ধারনা ব্যাখ্যা করতে পারবে।</a:t>
            </a:r>
          </a:p>
          <a:p>
            <a:pPr algn="just"/>
            <a:r>
              <a:rPr lang="bn-I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 কাজ করার প্রক্রিয়া বর্ণনা করতে পারবে।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92D050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</a:t>
            </a:r>
            <a:r>
              <a:rPr lang="bn-IN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fr-FR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úDUvi</a:t>
            </a: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AvšÍtmshy³</a:t>
            </a:r>
            <a:endParaRPr lang="bn-IN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109728" indent="0">
              <a:buNone/>
            </a:pPr>
            <a:r>
              <a:rPr lang="fr-FR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Interconnected</a:t>
            </a:r>
            <a:r>
              <a:rPr lang="fr-F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</a:t>
            </a:r>
            <a:r>
              <a:rPr lang="bn-IN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úDUvi</a:t>
            </a: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 </a:t>
            </a:r>
            <a:endParaRPr lang="bn-IN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109728" indent="0">
              <a:buNone/>
            </a:pPr>
            <a:r>
              <a:rPr lang="fr-FR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Lye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Z</a:t>
            </a: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_¨</a:t>
            </a:r>
            <a:endParaRPr lang="bn-IN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109728" indent="0">
              <a:buNone/>
            </a:pPr>
            <a:r>
              <a:rPr lang="fr-FR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wewbgq</a:t>
            </a: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wi‡mvm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fr-F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(Resource)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sz="4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109728" indent="0">
              <a:buNone/>
            </a:pPr>
            <a:r>
              <a:rPr lang="fr-FR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kqvi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fr-FR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1"/>
            <a:ext cx="6553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wdwRK¨vj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K‡¤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úv‡b›U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hgbÑ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K¨vej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wcwm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ivDUvi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hfv‡e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ci¯ú‡ii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mv‡_ mshy³ _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bUIqvwK©s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Qq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G¸‡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t</a:t>
            </a:r>
            <a:endParaRPr lang="bn-IN" b="1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(Bus Topology)</a:t>
            </a:r>
            <a:endPara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wis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(Ring Topology)</a:t>
            </a:r>
            <a:endParaRPr lang="en-US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÷vi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(Star Topology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n-I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(Tree Topology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n-IN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(Mesh Topology)</a:t>
            </a:r>
            <a:endParaRPr lang="en-US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6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nvBweªW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(Hybrid Topology)</a:t>
            </a:r>
            <a:endParaRPr lang="en-US" sz="4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lvl="0" indent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/>
          <a:lstStyle/>
          <a:p>
            <a:r>
              <a:rPr lang="bn-IN" dirty="0" smtClean="0"/>
              <a:t> 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28600"/>
            <a:ext cx="5621337" cy="162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3429000"/>
            <a:ext cx="3200400" cy="266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429000"/>
            <a:ext cx="32956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7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88950" y="1587500"/>
            <a:ext cx="8213725" cy="6715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†bUIqvK© U‡cvjwR </a:t>
            </a:r>
            <a:r>
              <a:rPr lang="fr-FR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(Network Topology)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912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41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144463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3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075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1896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890588" y="2365375"/>
            <a:ext cx="4279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U‡cvjwR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(Bus Topology)</a:t>
            </a:r>
            <a:endParaRPr lang="en-US" sz="2400" b="1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95350" y="2952750"/>
            <a:ext cx="3649663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†h U‡cvjwR‡Z GKwU g~j Zv‡ii mv‡_ meKwU IqvK©‡÷kb ev Kw¤úDUvi mshy³ _v‡K Zv‡K evm U‡cvjwR ejv nq|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050" y="2994025"/>
            <a:ext cx="3984625" cy="2586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195753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773</Words>
  <Application>Microsoft Office PowerPoint</Application>
  <PresentationFormat>On-screen Show (4:3)</PresentationFormat>
  <Paragraphs>97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Arial</vt:lpstr>
      <vt:lpstr>Calibri</vt:lpstr>
      <vt:lpstr>Georgia</vt:lpstr>
      <vt:lpstr>Lucida Sans Unicode</vt:lpstr>
      <vt:lpstr>NikoshBAN</vt:lpstr>
      <vt:lpstr>SutonnyMJ</vt:lpstr>
      <vt:lpstr>Times New Roman</vt:lpstr>
      <vt:lpstr>Verdana</vt:lpstr>
      <vt:lpstr>Vrinda</vt:lpstr>
      <vt:lpstr>Wingdings</vt:lpstr>
      <vt:lpstr>Wingdings 2</vt:lpstr>
      <vt:lpstr>Wingdings 3</vt:lpstr>
      <vt:lpstr>Concourse</vt:lpstr>
      <vt:lpstr>Civic</vt:lpstr>
      <vt:lpstr>1_Civic</vt:lpstr>
      <vt:lpstr>2_Civic</vt:lpstr>
      <vt:lpstr>3_Civic</vt:lpstr>
      <vt:lpstr>4_Civic</vt:lpstr>
      <vt:lpstr>5_Civic</vt:lpstr>
      <vt:lpstr>6_Civic</vt:lpstr>
      <vt:lpstr>7_Civic</vt:lpstr>
      <vt:lpstr>8_Civic</vt:lpstr>
      <vt:lpstr>9_Civic</vt:lpstr>
      <vt:lpstr>10_Civic</vt:lpstr>
      <vt:lpstr> </vt:lpstr>
      <vt:lpstr>PowerPoint Presentation</vt:lpstr>
      <vt:lpstr>শিক্ষক পরিচিতি</vt:lpstr>
      <vt:lpstr>পূর্বজ্ঞান যাচাই</vt:lpstr>
      <vt:lpstr>পাঠ ঘোষণা</vt:lpstr>
      <vt:lpstr>শিখনফল</vt:lpstr>
      <vt:lpstr>  </vt:lpstr>
      <vt:lpstr>    </vt:lpstr>
      <vt:lpstr>†bUIqvK© U‡cvjwR (Network Topology)</vt:lpstr>
      <vt:lpstr>†bUIqvK© U‡cvjwR (Network Topology)</vt:lpstr>
      <vt:lpstr>†bUIqvK© U‡cvjwR (Network Topology)</vt:lpstr>
      <vt:lpstr>†bUIqvK© U‡cvjwR (Network Topology)</vt:lpstr>
      <vt:lpstr>†bUIqvK© U‡cvjwR (Network Topology)</vt:lpstr>
      <vt:lpstr>†bUIqvK© U‡cvjwR (Network Topology)</vt:lpstr>
      <vt:lpstr>†bUIqvK© U‡cvjwR (Network Topology)</vt:lpstr>
      <vt:lpstr>†bUIqvK© U‡cvjwR (Network Topology)</vt:lpstr>
      <vt:lpstr>PowerPoint Presentation</vt:lpstr>
      <vt:lpstr>cvV g~j¨vqb</vt:lpstr>
      <vt:lpstr>evwoi KvR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Afzal</dc:creator>
  <cp:lastModifiedBy>Nurun Nahar</cp:lastModifiedBy>
  <cp:revision>51</cp:revision>
  <dcterms:created xsi:type="dcterms:W3CDTF">2017-10-05T11:08:34Z</dcterms:created>
  <dcterms:modified xsi:type="dcterms:W3CDTF">2021-01-07T03:35:05Z</dcterms:modified>
</cp:coreProperties>
</file>